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59" r:id="rId5"/>
    <p:sldId id="360" r:id="rId6"/>
    <p:sldId id="357" r:id="rId7"/>
    <p:sldId id="361" r:id="rId8"/>
    <p:sldId id="362" r:id="rId9"/>
    <p:sldId id="363" r:id="rId10"/>
    <p:sldId id="333" r:id="rId11"/>
    <p:sldId id="365" r:id="rId12"/>
    <p:sldId id="356" r:id="rId13"/>
    <p:sldId id="334" r:id="rId14"/>
    <p:sldId id="364" r:id="rId15"/>
    <p:sldId id="366" r:id="rId16"/>
    <p:sldId id="369" r:id="rId17"/>
    <p:sldId id="367" r:id="rId18"/>
    <p:sldId id="370" r:id="rId19"/>
    <p:sldId id="372" r:id="rId20"/>
    <p:sldId id="373" r:id="rId21"/>
    <p:sldId id="374" r:id="rId22"/>
  </p:sldIdLst>
  <p:sldSz cx="9906000" cy="6858000" type="A4"/>
  <p:notesSz cx="6669088" cy="9926638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">
          <p15:clr>
            <a:srgbClr val="A4A3A4"/>
          </p15:clr>
        </p15:guide>
        <p15:guide id="2" orient="horz" pos="3987">
          <p15:clr>
            <a:srgbClr val="A4A3A4"/>
          </p15:clr>
        </p15:guide>
        <p15:guide id="3" orient="horz" pos="442">
          <p15:clr>
            <a:srgbClr val="A4A3A4"/>
          </p15:clr>
        </p15:guide>
        <p15:guide id="4" orient="horz" pos="641">
          <p15:clr>
            <a:srgbClr val="A4A3A4"/>
          </p15:clr>
        </p15:guide>
        <p15:guide id="5" orient="horz" pos="909">
          <p15:clr>
            <a:srgbClr val="A4A3A4"/>
          </p15:clr>
        </p15:guide>
        <p15:guide id="6" pos="3140">
          <p15:clr>
            <a:srgbClr val="A4A3A4"/>
          </p15:clr>
        </p15:guide>
        <p15:guide id="7" pos="289">
          <p15:clr>
            <a:srgbClr val="A4A3A4"/>
          </p15:clr>
        </p15:guide>
        <p15:guide id="8" pos="5955">
          <p15:clr>
            <a:srgbClr val="A4A3A4"/>
          </p15:clr>
        </p15:guide>
        <p15:guide id="9" pos="3013">
          <p15:clr>
            <a:srgbClr val="A4A3A4"/>
          </p15:clr>
        </p15:guide>
        <p15:guide id="10" pos="3240">
          <p15:clr>
            <a:srgbClr val="A4A3A4"/>
          </p15:clr>
        </p15:guide>
        <p15:guide id="11" pos="10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DCDCD"/>
    <a:srgbClr val="E8E4D1"/>
    <a:srgbClr val="DAD4B4"/>
    <a:srgbClr val="0E2943"/>
    <a:srgbClr val="8F3F1B"/>
    <a:srgbClr val="BD8A67"/>
    <a:srgbClr val="AE773A"/>
    <a:srgbClr val="A6A6A6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419" autoAdjust="0"/>
    <p:restoredTop sz="94915" autoAdjust="0"/>
  </p:normalViewPr>
  <p:slideViewPr>
    <p:cSldViewPr snapToGrid="0" showGuides="1">
      <p:cViewPr>
        <p:scale>
          <a:sx n="120" d="100"/>
          <a:sy n="120" d="100"/>
        </p:scale>
        <p:origin x="-78" y="-78"/>
      </p:cViewPr>
      <p:guideLst>
        <p:guide orient="horz" pos="138"/>
        <p:guide orient="horz" pos="3847"/>
        <p:guide orient="horz" pos="442"/>
        <p:guide orient="horz" pos="641"/>
        <p:guide orient="horz" pos="909"/>
        <p:guide orient="horz" pos="1096"/>
        <p:guide pos="3140"/>
        <p:guide pos="289"/>
        <p:guide pos="5971"/>
        <p:guide pos="3013"/>
        <p:guide pos="3240"/>
        <p:guide pos="1084"/>
        <p:guide pos="1512"/>
      </p:guideLst>
    </p:cSldViewPr>
  </p:slideViewPr>
  <p:outlineViewPr>
    <p:cViewPr>
      <p:scale>
        <a:sx n="33" d="100"/>
        <a:sy n="33" d="100"/>
      </p:scale>
      <p:origin x="0" y="-10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36" y="6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Comtrade%202017-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0013\Desktop\Federvini\aggregati%20ALIMENTARE%20DC%20con%20e%20senza%20VINI%20per%2022%20maggio%202018.xls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14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Comtrade%202017-20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banca%20dati%20VINI%202018%20(2012-2016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CINEAS\Dati%20Questionario%202017%20+%20DB%20MI_2014%20(8-6-2017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oleObject" Target="file:///C:\Users\BR0013\Desktop\Federvini\Comtrade%202017-2016.xlsx" TargetMode="External"/><Relationship Id="rId4" Type="http://schemas.openxmlformats.org/officeDocument/2006/relationships/image" Target="../media/image13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ubblicazioni\Cineas\2017\Dati%20Questionario%202017%20+%20DB%20MI_2014%20(8-6-2017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0013\Desktop\Federvini\Comtrade%202017-2016.xlsx" TargetMode="External"/><Relationship Id="rId1" Type="http://schemas.openxmlformats.org/officeDocument/2006/relationships/image" Target="../media/image10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0013\Desktop\Federvini\Comtrade%202017-2016.xlsx" TargetMode="External"/><Relationship Id="rId1" Type="http://schemas.openxmlformats.org/officeDocument/2006/relationships/image" Target="../media/image11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0013\Desktop\Federvini\Comtrade%202017-2016.xlsx" TargetMode="External"/><Relationship Id="rId1" Type="http://schemas.openxmlformats.org/officeDocument/2006/relationships/image" Target="../media/image12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0013\Desktop\Federvini\Comtrade%202017-2016.xlsx" TargetMode="External"/><Relationship Id="rId1" Type="http://schemas.openxmlformats.org/officeDocument/2006/relationships/image" Target="../media/image13.pn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ubblicazioni\MI%20Italia\Edizione%202016\ANALISI%20EXPORT\Analisi%20expor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0013\Desktop\Federvini\aggregati%20ALIMENTARE%20DC%20con%20e%20senza%20VINI%20per%2022%20maggio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3.0517955458639886E-2"/>
          <c:y val="3.4911960382797036E-2"/>
          <c:w val="0.93896408908272"/>
          <c:h val="0.76109398139794759"/>
        </c:manualLayout>
      </c:layout>
      <c:lineChart>
        <c:grouping val="standard"/>
        <c:ser>
          <c:idx val="0"/>
          <c:order val="0"/>
          <c:tx>
            <c:strRef>
              <c:f>'Sintesi quote'!$C$16</c:f>
              <c:strCache>
                <c:ptCount val="1"/>
                <c:pt idx="0">
                  <c:v>Italia</c:v>
                </c:pt>
              </c:strCache>
            </c:strRef>
          </c:tx>
          <c:marker>
            <c:symbol val="circle"/>
            <c:size val="6"/>
            <c:spPr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6.0445428523343142E-2"/>
                  <c:y val="-4.08203888074736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strRef>
              <c:f>'Sintesi quote'!$B$17:$B$26</c:f>
              <c:strCache>
                <c:ptCount val="10"/>
                <c:pt idx="0">
                  <c:v>1 Paese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Paese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Paese</c:v>
                </c:pt>
              </c:strCache>
            </c:strRef>
          </c:cat>
          <c:val>
            <c:numRef>
              <c:f>'Sintesi quote'!$C$17:$C$26</c:f>
              <c:numCache>
                <c:formatCode>#,##0.0</c:formatCode>
                <c:ptCount val="10"/>
                <c:pt idx="0">
                  <c:v>23.510559342234732</c:v>
                </c:pt>
                <c:pt idx="1">
                  <c:v>39.962552885223658</c:v>
                </c:pt>
                <c:pt idx="2">
                  <c:v>53.499454593124604</c:v>
                </c:pt>
                <c:pt idx="3">
                  <c:v>59.51482969997862</c:v>
                </c:pt>
                <c:pt idx="4">
                  <c:v>65.076170465165873</c:v>
                </c:pt>
                <c:pt idx="5">
                  <c:v>67.914025101725997</c:v>
                </c:pt>
                <c:pt idx="6">
                  <c:v>70.666522303426234</c:v>
                </c:pt>
                <c:pt idx="7">
                  <c:v>73.382057384564277</c:v>
                </c:pt>
                <c:pt idx="8">
                  <c:v>75.84791705507412</c:v>
                </c:pt>
                <c:pt idx="9">
                  <c:v>78.220408145039301</c:v>
                </c:pt>
              </c:numCache>
            </c:numRef>
          </c:val>
        </c:ser>
        <c:ser>
          <c:idx val="1"/>
          <c:order val="1"/>
          <c:tx>
            <c:strRef>
              <c:f>'Sintesi quote'!$D$16</c:f>
              <c:strCache>
                <c:ptCount val="1"/>
                <c:pt idx="0">
                  <c:v>Francia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'Sintesi quote'!$B$17:$B$26</c:f>
              <c:strCache>
                <c:ptCount val="10"/>
                <c:pt idx="0">
                  <c:v>1 Paese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Paese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Paese</c:v>
                </c:pt>
              </c:strCache>
            </c:strRef>
          </c:cat>
          <c:val>
            <c:numRef>
              <c:f>'Sintesi quote'!$D$17:$D$26</c:f>
              <c:numCache>
                <c:formatCode>#,##0.0</c:formatCode>
                <c:ptCount val="10"/>
                <c:pt idx="0">
                  <c:v>16.917793312091696</c:v>
                </c:pt>
                <c:pt idx="1">
                  <c:v>30.032431055440533</c:v>
                </c:pt>
                <c:pt idx="2">
                  <c:v>38.559487761332534</c:v>
                </c:pt>
                <c:pt idx="3">
                  <c:v>45.973120026998018</c:v>
                </c:pt>
                <c:pt idx="4">
                  <c:v>52.173209965810422</c:v>
                </c:pt>
                <c:pt idx="5">
                  <c:v>57.810001793514473</c:v>
                </c:pt>
                <c:pt idx="6">
                  <c:v>62.822258415797705</c:v>
                </c:pt>
                <c:pt idx="7">
                  <c:v>66.976452468524656</c:v>
                </c:pt>
                <c:pt idx="8">
                  <c:v>71.008951653041308</c:v>
                </c:pt>
                <c:pt idx="9">
                  <c:v>74.865110964062367</c:v>
                </c:pt>
              </c:numCache>
            </c:numRef>
          </c:val>
        </c:ser>
        <c:ser>
          <c:idx val="2"/>
          <c:order val="2"/>
          <c:tx>
            <c:strRef>
              <c:f>'Sintesi quote'!$E$16</c:f>
              <c:strCache>
                <c:ptCount val="1"/>
                <c:pt idx="0">
                  <c:v>Spagna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6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b"/>
            <c:showVal val="1"/>
          </c:dLbls>
          <c:cat>
            <c:strRef>
              <c:f>'Sintesi quote'!$B$17:$B$26</c:f>
              <c:strCache>
                <c:ptCount val="10"/>
                <c:pt idx="0">
                  <c:v>1 Paese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Paese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Paese</c:v>
                </c:pt>
              </c:strCache>
            </c:strRef>
          </c:cat>
          <c:val>
            <c:numRef>
              <c:f>'Sintesi quote'!$E$17:$E$26</c:f>
              <c:numCache>
                <c:formatCode>#,##0.0</c:formatCode>
                <c:ptCount val="10"/>
                <c:pt idx="0">
                  <c:v>13.540309497379893</c:v>
                </c:pt>
                <c:pt idx="1">
                  <c:v>24.441427252107246</c:v>
                </c:pt>
                <c:pt idx="2">
                  <c:v>35.096043330849355</c:v>
                </c:pt>
                <c:pt idx="3">
                  <c:v>45.542862978135403</c:v>
                </c:pt>
                <c:pt idx="4">
                  <c:v>51.791280188321622</c:v>
                </c:pt>
                <c:pt idx="5">
                  <c:v>55.980187042393752</c:v>
                </c:pt>
                <c:pt idx="6">
                  <c:v>60.078838717251173</c:v>
                </c:pt>
                <c:pt idx="7">
                  <c:v>63.696710502394929</c:v>
                </c:pt>
                <c:pt idx="8">
                  <c:v>67.113516080994913</c:v>
                </c:pt>
                <c:pt idx="9">
                  <c:v>70.041693045978562</c:v>
                </c:pt>
              </c:numCache>
            </c:numRef>
          </c:val>
        </c:ser>
        <c:ser>
          <c:idx val="3"/>
          <c:order val="3"/>
          <c:tx>
            <c:strRef>
              <c:f>'Sintesi quote'!$F$16</c:f>
              <c:strCache>
                <c:ptCount val="1"/>
                <c:pt idx="0">
                  <c:v>Cile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'Sintesi quote'!$B$17:$B$26</c:f>
              <c:strCache>
                <c:ptCount val="10"/>
                <c:pt idx="0">
                  <c:v>1 Paese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Paese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Paese</c:v>
                </c:pt>
              </c:strCache>
            </c:strRef>
          </c:cat>
          <c:val>
            <c:numRef>
              <c:f>'Sintesi quote'!$F$17:$F$26</c:f>
              <c:numCache>
                <c:formatCode>#,##0.0</c:formatCode>
                <c:ptCount val="10"/>
                <c:pt idx="0">
                  <c:v>15.997290567897309</c:v>
                </c:pt>
                <c:pt idx="1">
                  <c:v>28.30582780461544</c:v>
                </c:pt>
                <c:pt idx="2">
                  <c:v>38.542180822861908</c:v>
                </c:pt>
                <c:pt idx="3">
                  <c:v>47.39497258730897</c:v>
                </c:pt>
                <c:pt idx="4">
                  <c:v>54.6894264676584</c:v>
                </c:pt>
                <c:pt idx="5">
                  <c:v>59.780138125867786</c:v>
                </c:pt>
                <c:pt idx="6">
                  <c:v>64.314099457108966</c:v>
                </c:pt>
                <c:pt idx="7">
                  <c:v>67.405132055908311</c:v>
                </c:pt>
                <c:pt idx="8">
                  <c:v>69.833670931854869</c:v>
                </c:pt>
                <c:pt idx="9">
                  <c:v>72.115564235019804</c:v>
                </c:pt>
              </c:numCache>
            </c:numRef>
          </c:val>
        </c:ser>
        <c:marker val="1"/>
        <c:axId val="84728832"/>
        <c:axId val="84730624"/>
      </c:lineChart>
      <c:catAx>
        <c:axId val="84728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84730624"/>
        <c:crosses val="autoZero"/>
        <c:auto val="1"/>
        <c:lblAlgn val="ctr"/>
        <c:lblOffset val="100"/>
      </c:catAx>
      <c:valAx>
        <c:axId val="84730624"/>
        <c:scaling>
          <c:orientation val="minMax"/>
        </c:scaling>
        <c:delete val="1"/>
        <c:axPos val="l"/>
        <c:numFmt formatCode="#,##0.0" sourceLinked="1"/>
        <c:tickLblPos val="none"/>
        <c:crossAx val="8472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799402572032127E-2"/>
          <c:y val="0.92907713668026459"/>
          <c:w val="0.93840097015758783"/>
          <c:h val="5.2104340558954576E-2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2.9221503115184552E-2"/>
          <c:y val="8.3333333333333343E-2"/>
          <c:w val="0.89434088508992959"/>
          <c:h val="0.55557637502941348"/>
        </c:manualLayout>
      </c:layout>
      <c:lineChart>
        <c:grouping val="standard"/>
        <c:ser>
          <c:idx val="0"/>
          <c:order val="0"/>
          <c:tx>
            <c:strRef>
              <c:f>'riepilogo per slide'!$B$41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6"/>
            <c:spPr>
              <a:ln>
                <a:solidFill>
                  <a:sysClr val="window" lastClr="FFFFFF"/>
                </a:solidFill>
              </a:ln>
            </c:spPr>
          </c:marker>
          <c:dLbls>
            <c:dLbl>
              <c:idx val="1"/>
              <c:layout>
                <c:manualLayout>
                  <c:x val="-4.2418204893401493E-2"/>
                  <c:y val="-9.237310046509734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slide'!$C$40:$G$40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slide'!$C$41:$G$41</c:f>
              <c:numCache>
                <c:formatCode>#,##0.0</c:formatCode>
                <c:ptCount val="5"/>
                <c:pt idx="0">
                  <c:v>5.8502274828074725</c:v>
                </c:pt>
                <c:pt idx="1">
                  <c:v>7.4023129162164176</c:v>
                </c:pt>
                <c:pt idx="2">
                  <c:v>5.4584336341666271</c:v>
                </c:pt>
                <c:pt idx="3">
                  <c:v>4.8010099006109614</c:v>
                </c:pt>
                <c:pt idx="4">
                  <c:v>5.7709211206230675</c:v>
                </c:pt>
              </c:numCache>
            </c:numRef>
          </c:val>
        </c:ser>
        <c:ser>
          <c:idx val="1"/>
          <c:order val="1"/>
          <c:tx>
            <c:strRef>
              <c:f>'riepilogo per slide'!$B$42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3.963395183943761E-2"/>
                  <c:y val="-0.10159661155800356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06544573150988E-2"/>
                  <c:y val="-0.10159661155800356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4065445731509832E-2"/>
                  <c:y val="-9.237310046509734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963395183943761E-2"/>
                  <c:y val="-8.314958937219120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6849698785473756E-2"/>
                  <c:y val="-6.470329344709482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slide'!$C$40:$G$40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slide'!$C$42:$G$42</c:f>
              <c:numCache>
                <c:formatCode>#,##0.0</c:formatCode>
                <c:ptCount val="5"/>
                <c:pt idx="0">
                  <c:v>1.7277021669171031</c:v>
                </c:pt>
                <c:pt idx="1">
                  <c:v>1.9131374237622729</c:v>
                </c:pt>
                <c:pt idx="2">
                  <c:v>1.7389208764296693</c:v>
                </c:pt>
                <c:pt idx="3">
                  <c:v>1.8512999937456078</c:v>
                </c:pt>
                <c:pt idx="4">
                  <c:v>3.2456034354550858</c:v>
                </c:pt>
              </c:numCache>
            </c:numRef>
          </c:val>
        </c:ser>
        <c:marker val="1"/>
        <c:axId val="88701568"/>
        <c:axId val="88719744"/>
      </c:lineChart>
      <c:catAx>
        <c:axId val="88701568"/>
        <c:scaling>
          <c:orientation val="minMax"/>
        </c:scaling>
        <c:axPos val="b"/>
        <c:numFmt formatCode="General" sourceLinked="1"/>
        <c:tickLblPos val="nextTo"/>
        <c:crossAx val="88719744"/>
        <c:crosses val="autoZero"/>
        <c:auto val="1"/>
        <c:lblAlgn val="ctr"/>
        <c:lblOffset val="100"/>
      </c:catAx>
      <c:valAx>
        <c:axId val="88719744"/>
        <c:scaling>
          <c:orientation val="minMax"/>
          <c:max val="9"/>
          <c:min val="0.5"/>
        </c:scaling>
        <c:axPos val="l"/>
        <c:numFmt formatCode="#,##0.0" sourceLinked="1"/>
        <c:tickLblPos val="none"/>
        <c:spPr>
          <a:ln>
            <a:noFill/>
          </a:ln>
        </c:spPr>
        <c:crossAx val="88701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923268616936E-2"/>
          <c:y val="0.82668223769642024"/>
          <c:w val="0.88263606063708533"/>
          <c:h val="0.15322721211751483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3.3529477979389335E-2"/>
          <c:y val="3.2356253233888223E-2"/>
          <c:w val="0.94818171585003452"/>
          <c:h val="0.83242610753578761"/>
        </c:manualLayout>
      </c:layout>
      <c:lineChart>
        <c:grouping val="standard"/>
        <c:ser>
          <c:idx val="0"/>
          <c:order val="0"/>
          <c:tx>
            <c:strRef>
              <c:f>'riepilogo per slide'!$B$33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6"/>
            <c:spPr>
              <a:ln>
                <a:solidFill>
                  <a:schemeClr val="bg1"/>
                </a:solidFill>
              </a:ln>
            </c:spPr>
          </c:marker>
          <c:dLbls>
            <c:dLbl>
              <c:idx val="3"/>
              <c:layout>
                <c:manualLayout>
                  <c:x val="-4.6438447006744064E-2"/>
                  <c:y val="4.113667957674223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9486581368506748E-2"/>
                  <c:y val="3.525372444330800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slide'!$C$32:$G$32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slide'!$C$33:$G$33</c:f>
              <c:numCache>
                <c:formatCode>#,##0.0</c:formatCode>
                <c:ptCount val="5"/>
                <c:pt idx="0">
                  <c:v>8.6249607058162692</c:v>
                </c:pt>
                <c:pt idx="1">
                  <c:v>8.9567321350660229</c:v>
                </c:pt>
                <c:pt idx="2">
                  <c:v>8.8076397777739288</c:v>
                </c:pt>
                <c:pt idx="3">
                  <c:v>8.3099386412806027</c:v>
                </c:pt>
                <c:pt idx="4">
                  <c:v>8.1683605577054088</c:v>
                </c:pt>
              </c:numCache>
            </c:numRef>
          </c:val>
        </c:ser>
        <c:ser>
          <c:idx val="1"/>
          <c:order val="1"/>
          <c:tx>
            <c:strRef>
              <c:f>'riepilogo per slide'!$B$34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circle"/>
            <c:size val="6"/>
            <c:spPr>
              <a:solidFill>
                <a:srgbClr val="E8E4D1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slide'!$C$32:$G$32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slide'!$C$34:$G$34</c:f>
              <c:numCache>
                <c:formatCode>#,##0.0</c:formatCode>
                <c:ptCount val="5"/>
                <c:pt idx="0">
                  <c:v>6.0496059120708434</c:v>
                </c:pt>
                <c:pt idx="1">
                  <c:v>7.1306040308592475</c:v>
                </c:pt>
                <c:pt idx="2">
                  <c:v>8.1133439020417004</c:v>
                </c:pt>
                <c:pt idx="3">
                  <c:v>8.4202944157598782</c:v>
                </c:pt>
                <c:pt idx="4">
                  <c:v>8.7444443559906713</c:v>
                </c:pt>
              </c:numCache>
            </c:numRef>
          </c:val>
        </c:ser>
        <c:marker val="1"/>
        <c:axId val="88609920"/>
        <c:axId val="88611456"/>
      </c:lineChart>
      <c:catAx>
        <c:axId val="88609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88611456"/>
        <c:crosses val="autoZero"/>
        <c:auto val="1"/>
        <c:lblAlgn val="ctr"/>
        <c:lblOffset val="100"/>
      </c:catAx>
      <c:valAx>
        <c:axId val="88611456"/>
        <c:scaling>
          <c:orientation val="minMax"/>
          <c:min val="5.5"/>
        </c:scaling>
        <c:delete val="1"/>
        <c:axPos val="l"/>
        <c:numFmt formatCode="#,##0.0" sourceLinked="1"/>
        <c:tickLblPos val="none"/>
        <c:crossAx val="8860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071621358098311E-2"/>
          <c:y val="0.93348531739469409"/>
          <c:w val="0.95383886372007887"/>
          <c:h val="4.8865817205003388E-2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1.8320588262679731E-2"/>
          <c:y val="4.0366330954792334E-2"/>
          <c:w val="0.96335882347464064"/>
          <c:h val="0.6793922304404193"/>
        </c:manualLayout>
      </c:layout>
      <c:barChart>
        <c:barDir val="col"/>
        <c:grouping val="clustered"/>
        <c:ser>
          <c:idx val="0"/>
          <c:order val="0"/>
          <c:tx>
            <c:strRef>
              <c:f>'riepilogo per slide'!$C$76</c:f>
              <c:strCache>
                <c:ptCount val="1"/>
                <c:pt idx="0">
                  <c:v>Media 2012-2016</c:v>
                </c:pt>
              </c:strCache>
            </c:strRef>
          </c:tx>
          <c:spPr>
            <a:ln>
              <a:solidFill>
                <a:srgbClr val="003366">
                  <a:lumMod val="50000"/>
                  <a:alpha val="50000"/>
                </a:srgb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blipFill dpi="0" rotWithShape="1">
                <a:blip xmlns:r="http://schemas.openxmlformats.org/officeDocument/2006/relationships" r:embed="rId1">
                  <a:alphaModFix amt="70000"/>
                </a:blip>
                <a:srcRect/>
                <a:stretch>
                  <a:fillRect/>
                </a:stretch>
              </a:blipFill>
              <a:ln>
                <a:solidFill>
                  <a:srgbClr val="003366">
                    <a:lumMod val="50000"/>
                    <a:alpha val="50000"/>
                  </a:srgb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blipFill dpi="0" rotWithShape="1">
                <a:blip xmlns:r="http://schemas.openxmlformats.org/officeDocument/2006/relationships" r:embed="rId2">
                  <a:alphaModFix amt="70000"/>
                </a:blip>
                <a:srcRect/>
                <a:stretch>
                  <a:fillRect/>
                </a:stretch>
              </a:blipFill>
              <a:ln>
                <a:solidFill>
                  <a:srgbClr val="003366">
                    <a:lumMod val="50000"/>
                    <a:alpha val="50000"/>
                  </a:srgb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5255225935902107E-3"/>
                  <c:y val="-4.211742214845792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191 k€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3.88776204447303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293 k€</a:t>
                    </a:r>
                    <a:endParaRPr lang="en-US"/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Val val="1"/>
          </c:dLbls>
          <c:cat>
            <c:strRef>
              <c:f>'riepilogo per slide'!$B$77:$B$78</c:f>
              <c:strCache>
                <c:ptCount val="2"/>
                <c:pt idx="0">
                  <c:v>Vinicole estere</c:v>
                </c:pt>
                <c:pt idx="1">
                  <c:v>Vinicole italiane non coop</c:v>
                </c:pt>
              </c:strCache>
            </c:strRef>
          </c:cat>
          <c:val>
            <c:numRef>
              <c:f>'riepilogo per slide'!$C$77:$C$78</c:f>
              <c:numCache>
                <c:formatCode>#,##0.0</c:formatCode>
                <c:ptCount val="2"/>
                <c:pt idx="0">
                  <c:v>191.4049231344498</c:v>
                </c:pt>
                <c:pt idx="1">
                  <c:v>293.10096987437265</c:v>
                </c:pt>
              </c:numCache>
            </c:numRef>
          </c:val>
        </c:ser>
        <c:axId val="95072256"/>
        <c:axId val="95073792"/>
      </c:barChart>
      <c:catAx>
        <c:axId val="95072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95073792"/>
        <c:crosses val="autoZero"/>
        <c:auto val="1"/>
        <c:lblAlgn val="ctr"/>
        <c:lblOffset val="100"/>
      </c:catAx>
      <c:valAx>
        <c:axId val="95073792"/>
        <c:scaling>
          <c:orientation val="minMax"/>
        </c:scaling>
        <c:delete val="1"/>
        <c:axPos val="l"/>
        <c:numFmt formatCode="#,##0.0" sourceLinked="1"/>
        <c:tickLblPos val="none"/>
        <c:crossAx val="95072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22917730428223"/>
          <c:y val="0.91499432748768417"/>
          <c:w val="0.75368902922743752"/>
          <c:h val="6.4583020092191398E-2"/>
        </c:manualLayout>
      </c:layout>
      <c:txPr>
        <a:bodyPr/>
        <a:lstStyle/>
        <a:p>
          <a:pPr>
            <a:defRPr sz="1100"/>
          </a:pPr>
          <a:endParaRPr lang="it-IT"/>
        </a:p>
      </c:txPr>
    </c:legend>
    <c:plotVisOnly val="1"/>
  </c:chart>
  <c:externalData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"/>
          <c:y val="2.0651127182909425E-2"/>
          <c:w val="0.97223417931230149"/>
          <c:h val="0.63802314689901363"/>
        </c:manualLayout>
      </c:layout>
      <c:lineChart>
        <c:grouping val="standard"/>
        <c:ser>
          <c:idx val="0"/>
          <c:order val="0"/>
          <c:tx>
            <c:strRef>
              <c:f>'riepilogo per slide'!$B$101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7"/>
            <c:spPr>
              <a:ln>
                <a:solidFill>
                  <a:sysClr val="window" lastClr="FFFFFF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slide'!$C$100:$G$100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slide'!$C$101:$G$101</c:f>
              <c:numCache>
                <c:formatCode>#,##0.0</c:formatCode>
                <c:ptCount val="5"/>
                <c:pt idx="0">
                  <c:v>64.956220371514462</c:v>
                </c:pt>
                <c:pt idx="1">
                  <c:v>69.255911976851877</c:v>
                </c:pt>
                <c:pt idx="2">
                  <c:v>73.200914853126847</c:v>
                </c:pt>
                <c:pt idx="3">
                  <c:v>77.680351413979636</c:v>
                </c:pt>
                <c:pt idx="4">
                  <c:v>74.696370741244948</c:v>
                </c:pt>
              </c:numCache>
            </c:numRef>
          </c:val>
        </c:ser>
        <c:ser>
          <c:idx val="1"/>
          <c:order val="1"/>
          <c:tx>
            <c:strRef>
              <c:f>'riepilogo per slide'!$B$102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6.3118676953267824E-2"/>
                  <c:y val="-7.749944611523901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6867767925897095E-2"/>
                  <c:y val="-7.053475654296939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6867767925897046E-2"/>
                  <c:y val="-7.749944611523901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9993222439582133E-2"/>
                  <c:y val="-8.446413568750808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9993222439582133E-2"/>
                  <c:y val="-7.7499446115239012E-2"/>
                </c:manualLayout>
              </c:layout>
              <c:dLblPos val="r"/>
              <c:showVal val="1"/>
            </c:dLbl>
            <c:txPr>
              <a:bodyPr/>
              <a:lstStyle/>
              <a:p>
                <a:pPr algn="ctr">
                  <a:defRPr lang="it-IT" sz="900" b="0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slide'!$C$100:$G$100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slide'!$C$102:$G$102</c:f>
              <c:numCache>
                <c:formatCode>#,##0.0</c:formatCode>
                <c:ptCount val="5"/>
                <c:pt idx="0">
                  <c:v>89.57681397725618</c:v>
                </c:pt>
                <c:pt idx="1">
                  <c:v>94.527031274965083</c:v>
                </c:pt>
                <c:pt idx="2">
                  <c:v>98.608624823860808</c:v>
                </c:pt>
                <c:pt idx="3">
                  <c:v>104.79469551838491</c:v>
                </c:pt>
                <c:pt idx="4">
                  <c:v>105.34890018519563</c:v>
                </c:pt>
              </c:numCache>
            </c:numRef>
          </c:val>
        </c:ser>
        <c:marker val="1"/>
        <c:axId val="95124864"/>
        <c:axId val="95155328"/>
      </c:lineChart>
      <c:catAx>
        <c:axId val="9512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95155328"/>
        <c:crosses val="autoZero"/>
        <c:auto val="1"/>
        <c:lblAlgn val="ctr"/>
        <c:lblOffset val="100"/>
      </c:catAx>
      <c:valAx>
        <c:axId val="95155328"/>
        <c:scaling>
          <c:orientation val="minMax"/>
          <c:max val="120"/>
          <c:min val="60"/>
        </c:scaling>
        <c:delete val="1"/>
        <c:axPos val="l"/>
        <c:numFmt formatCode="#,##0.0" sourceLinked="1"/>
        <c:tickLblPos val="none"/>
        <c:crossAx val="95124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436491096130501E-3"/>
          <c:y val="0.83227821028317905"/>
          <c:w val="0.899999975390122"/>
          <c:h val="0.10498901994622686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2.3691655293589235E-2"/>
          <c:y val="6.9643377829135933E-2"/>
          <c:w val="0.95663543235311754"/>
          <c:h val="0.56416498821535577"/>
        </c:manualLayout>
      </c:layout>
      <c:lineChart>
        <c:grouping val="standard"/>
        <c:ser>
          <c:idx val="0"/>
          <c:order val="0"/>
          <c:tx>
            <c:strRef>
              <c:f>'riepilogo per slide'!$B$110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7"/>
            <c:spPr>
              <a:ln>
                <a:solidFill>
                  <a:sysClr val="window" lastClr="FFFFFF"/>
                </a:solidFill>
              </a:ln>
            </c:spPr>
          </c:marker>
          <c:dLbls>
            <c:txPr>
              <a:bodyPr/>
              <a:lstStyle/>
              <a:p>
                <a:pPr algn="ctr">
                  <a:defRPr lang="it-IT" sz="900" b="0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slide'!$C$109:$G$109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slide'!$C$110:$G$110</c:f>
              <c:numCache>
                <c:formatCode>#,##0.0</c:formatCode>
                <c:ptCount val="5"/>
                <c:pt idx="0">
                  <c:v>26.423193841184183</c:v>
                </c:pt>
                <c:pt idx="1">
                  <c:v>24.505139602578886</c:v>
                </c:pt>
                <c:pt idx="2">
                  <c:v>25.475160850788395</c:v>
                </c:pt>
                <c:pt idx="3">
                  <c:v>25.016049937543325</c:v>
                </c:pt>
                <c:pt idx="4">
                  <c:v>23.875254980298113</c:v>
                </c:pt>
              </c:numCache>
            </c:numRef>
          </c:val>
        </c:ser>
        <c:ser>
          <c:idx val="1"/>
          <c:order val="1"/>
          <c:tx>
            <c:strRef>
              <c:f>'riepilogo per slide'!$B$111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 algn="ctr">
                  <a:defRPr lang="it-IT" sz="900" b="0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slide'!$C$109:$G$109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slide'!$C$111:$G$111</c:f>
              <c:numCache>
                <c:formatCode>#,##0.0</c:formatCode>
                <c:ptCount val="5"/>
                <c:pt idx="0">
                  <c:v>47.034227607570124</c:v>
                </c:pt>
                <c:pt idx="1">
                  <c:v>45.883230145957306</c:v>
                </c:pt>
                <c:pt idx="2">
                  <c:v>48.65959233152784</c:v>
                </c:pt>
                <c:pt idx="3">
                  <c:v>50.487798144769002</c:v>
                </c:pt>
                <c:pt idx="4">
                  <c:v>50.133853359237705</c:v>
                </c:pt>
              </c:numCache>
            </c:numRef>
          </c:val>
        </c:ser>
        <c:marker val="1"/>
        <c:axId val="95192960"/>
        <c:axId val="95194496"/>
      </c:lineChart>
      <c:catAx>
        <c:axId val="9519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95194496"/>
        <c:crosses val="autoZero"/>
        <c:auto val="1"/>
        <c:lblAlgn val="ctr"/>
        <c:lblOffset val="100"/>
      </c:catAx>
      <c:valAx>
        <c:axId val="95194496"/>
        <c:scaling>
          <c:orientation val="minMax"/>
          <c:max val="60"/>
          <c:min val="20"/>
        </c:scaling>
        <c:delete val="1"/>
        <c:axPos val="l"/>
        <c:numFmt formatCode="#,##0.0" sourceLinked="1"/>
        <c:tickLblPos val="none"/>
        <c:crossAx val="95192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3.333333333333334E-2"/>
          <c:y val="2.3982353511597443E-2"/>
          <c:w val="0.93888888888889244"/>
          <c:h val="0.61966725372266418"/>
        </c:manualLayout>
      </c:layout>
      <c:lineChart>
        <c:grouping val="standard"/>
        <c:ser>
          <c:idx val="0"/>
          <c:order val="0"/>
          <c:tx>
            <c:strRef>
              <c:f>'riepilogo per slide'!$B$106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7"/>
            <c:spPr>
              <a:ln>
                <a:solidFill>
                  <a:sysClr val="window" lastClr="FFFFFF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b"/>
            <c:showVal val="1"/>
          </c:dLbls>
          <c:cat>
            <c:numRef>
              <c:f>'riepilogo per slide'!$C$105:$G$105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slide'!$C$106:$G$106</c:f>
              <c:numCache>
                <c:formatCode>#,##0.0</c:formatCode>
                <c:ptCount val="5"/>
                <c:pt idx="0">
                  <c:v>21.53231461388863</c:v>
                </c:pt>
                <c:pt idx="1">
                  <c:v>24.619982919167139</c:v>
                </c:pt>
                <c:pt idx="2">
                  <c:v>21.604096832211631</c:v>
                </c:pt>
                <c:pt idx="3">
                  <c:v>24.84722208458772</c:v>
                </c:pt>
                <c:pt idx="4">
                  <c:v>26.589054721618155</c:v>
                </c:pt>
              </c:numCache>
            </c:numRef>
          </c:val>
        </c:ser>
        <c:ser>
          <c:idx val="1"/>
          <c:order val="1"/>
          <c:tx>
            <c:strRef>
              <c:f>'riepilogo per slide'!$B$107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slide'!$C$105:$G$105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slide'!$C$107:$G$107</c:f>
              <c:numCache>
                <c:formatCode>#,##0.0</c:formatCode>
                <c:ptCount val="5"/>
                <c:pt idx="0">
                  <c:v>29.319497805361262</c:v>
                </c:pt>
                <c:pt idx="1">
                  <c:v>25.546994538363791</c:v>
                </c:pt>
                <c:pt idx="2">
                  <c:v>26.318642573996343</c:v>
                </c:pt>
                <c:pt idx="3">
                  <c:v>27.672663746086005</c:v>
                </c:pt>
                <c:pt idx="4">
                  <c:v>29.095958228301306</c:v>
                </c:pt>
              </c:numCache>
            </c:numRef>
          </c:val>
        </c:ser>
        <c:marker val="1"/>
        <c:axId val="95224192"/>
        <c:axId val="95225728"/>
      </c:lineChart>
      <c:catAx>
        <c:axId val="9522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95225728"/>
        <c:crosses val="autoZero"/>
        <c:auto val="1"/>
        <c:lblAlgn val="ctr"/>
        <c:lblOffset val="100"/>
      </c:catAx>
      <c:valAx>
        <c:axId val="95225728"/>
        <c:scaling>
          <c:orientation val="minMax"/>
          <c:max val="40"/>
          <c:min val="10"/>
        </c:scaling>
        <c:axPos val="l"/>
        <c:numFmt formatCode="#,##0.0" sourceLinked="1"/>
        <c:tickLblPos val="none"/>
        <c:spPr>
          <a:ln>
            <a:noFill/>
          </a:ln>
        </c:spPr>
        <c:crossAx val="95224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3833554732270854"/>
          <c:w val="0.8999998836485491"/>
          <c:h val="0.11338815508382075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2.7777777777778054E-2"/>
          <c:y val="8.6644912983390356E-3"/>
          <c:w val="0.93064745392568893"/>
          <c:h val="0.64312469075727163"/>
        </c:manualLayout>
      </c:layout>
      <c:lineChart>
        <c:grouping val="standard"/>
        <c:ser>
          <c:idx val="0"/>
          <c:order val="0"/>
          <c:tx>
            <c:strRef>
              <c:f>'riepilogo per slide'!$B$115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7"/>
            <c:spPr>
              <a:ln>
                <a:solidFill>
                  <a:sysClr val="window" lastClr="FFFFFF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slide'!$C$114:$G$114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slide'!$C$115:$G$115</c:f>
              <c:numCache>
                <c:formatCode>#,##0.0</c:formatCode>
                <c:ptCount val="5"/>
                <c:pt idx="0">
                  <c:v>47.656369217436946</c:v>
                </c:pt>
                <c:pt idx="1">
                  <c:v>45.32506361269796</c:v>
                </c:pt>
                <c:pt idx="2">
                  <c:v>47.885516208222455</c:v>
                </c:pt>
                <c:pt idx="3">
                  <c:v>48.648520945826306</c:v>
                </c:pt>
                <c:pt idx="4">
                  <c:v>49.673739760729212</c:v>
                </c:pt>
              </c:numCache>
            </c:numRef>
          </c:val>
        </c:ser>
        <c:ser>
          <c:idx val="1"/>
          <c:order val="1"/>
          <c:tx>
            <c:strRef>
              <c:f>'riepilogo per slide'!$B$116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slide'!$C$114:$G$114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slide'!$C$116:$G$116</c:f>
              <c:numCache>
                <c:formatCode>#,##0.0</c:formatCode>
                <c:ptCount val="5"/>
                <c:pt idx="0">
                  <c:v>131.85955987168686</c:v>
                </c:pt>
                <c:pt idx="1">
                  <c:v>122.10233553098323</c:v>
                </c:pt>
                <c:pt idx="2">
                  <c:v>129.4956125979046</c:v>
                </c:pt>
                <c:pt idx="3">
                  <c:v>130.1655893324135</c:v>
                </c:pt>
                <c:pt idx="4">
                  <c:v>131.70484559946163</c:v>
                </c:pt>
              </c:numCache>
            </c:numRef>
          </c:val>
        </c:ser>
        <c:marker val="1"/>
        <c:axId val="95246976"/>
        <c:axId val="95265152"/>
      </c:lineChart>
      <c:catAx>
        <c:axId val="95246976"/>
        <c:scaling>
          <c:orientation val="minMax"/>
        </c:scaling>
        <c:axPos val="b"/>
        <c:numFmt formatCode="General" sourceLinked="1"/>
        <c:tickLblPos val="nextTo"/>
        <c:crossAx val="95265152"/>
        <c:crosses val="autoZero"/>
        <c:auto val="1"/>
        <c:lblAlgn val="ctr"/>
        <c:lblOffset val="100"/>
      </c:catAx>
      <c:valAx>
        <c:axId val="95265152"/>
        <c:scaling>
          <c:orientation val="minMax"/>
          <c:max val="160"/>
          <c:min val="30"/>
        </c:scaling>
        <c:delete val="1"/>
        <c:axPos val="l"/>
        <c:numFmt formatCode="#,##0.0" sourceLinked="1"/>
        <c:tickLblPos val="none"/>
        <c:crossAx val="95246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9.9584408682630271E-2"/>
          <c:y val="3.7621917769852443E-2"/>
          <c:w val="0.89125370548384553"/>
          <c:h val="0.79892498803612244"/>
        </c:manualLayout>
      </c:layout>
      <c:barChart>
        <c:barDir val="bar"/>
        <c:grouping val="clustered"/>
        <c:ser>
          <c:idx val="0"/>
          <c:order val="0"/>
          <c:tx>
            <c:strRef>
              <c:f>'Stima del valore prodotto'!$B$26</c:f>
              <c:strCache>
                <c:ptCount val="1"/>
                <c:pt idx="0">
                  <c:v>Valore della produzione (€ mld)</c:v>
                </c:pt>
              </c:strCache>
            </c:strRef>
          </c:tx>
          <c:dPt>
            <c:idx val="6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4,4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4,5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8,8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29,7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'Stima del valore prodotto'!$A$27:$A$34</c:f>
              <c:strCache>
                <c:ptCount val="8"/>
                <c:pt idx="0">
                  <c:v>Sud Africa</c:v>
                </c:pt>
                <c:pt idx="1">
                  <c:v>Cile</c:v>
                </c:pt>
                <c:pt idx="2">
                  <c:v>Australia</c:v>
                </c:pt>
                <c:pt idx="3">
                  <c:v>Argentina</c:v>
                </c:pt>
                <c:pt idx="4">
                  <c:v>Spagna</c:v>
                </c:pt>
                <c:pt idx="5">
                  <c:v>USA</c:v>
                </c:pt>
                <c:pt idx="6">
                  <c:v>Italia</c:v>
                </c:pt>
                <c:pt idx="7">
                  <c:v>Francia </c:v>
                </c:pt>
              </c:strCache>
            </c:strRef>
          </c:cat>
          <c:val>
            <c:numRef>
              <c:f>'Stima del valore prodotto'!$B$27:$B$34</c:f>
              <c:numCache>
                <c:formatCode>#,##0.0</c:formatCode>
                <c:ptCount val="8"/>
                <c:pt idx="0">
                  <c:v>-1.212561</c:v>
                </c:pt>
                <c:pt idx="1">
                  <c:v>-1.4652539999999998</c:v>
                </c:pt>
                <c:pt idx="2">
                  <c:v>-2.1492900000000001</c:v>
                </c:pt>
                <c:pt idx="3">
                  <c:v>-4.365899999999999</c:v>
                </c:pt>
                <c:pt idx="4">
                  <c:v>-4.5174509999999977</c:v>
                </c:pt>
                <c:pt idx="5">
                  <c:v>-8.7859080000000009</c:v>
                </c:pt>
                <c:pt idx="6">
                  <c:v>-13.9</c:v>
                </c:pt>
                <c:pt idx="7">
                  <c:v>-29.698460999999995</c:v>
                </c:pt>
              </c:numCache>
            </c:numRef>
          </c:val>
        </c:ser>
        <c:ser>
          <c:idx val="1"/>
          <c:order val="1"/>
          <c:tx>
            <c:strRef>
              <c:f>'Stima del valore prodotto'!$C$26</c:f>
              <c:strCache>
                <c:ptCount val="1"/>
                <c:pt idx="0">
                  <c:v>Quota % dei 2 top player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</c:spPr>
          <c:dPt>
            <c:idx val="6"/>
            <c:spPr>
              <a:solidFill>
                <a:srgbClr val="C00000"/>
              </a:solidFill>
              <a:ln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28,0 (una</a:t>
                    </a:r>
                    <a:r>
                      <a:rPr lang="en-US" baseline="0" smtClean="0"/>
                      <a:t> azienda)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'Stima del valore prodotto'!$A$27:$A$34</c:f>
              <c:strCache>
                <c:ptCount val="8"/>
                <c:pt idx="0">
                  <c:v>Sud Africa</c:v>
                </c:pt>
                <c:pt idx="1">
                  <c:v>Cile</c:v>
                </c:pt>
                <c:pt idx="2">
                  <c:v>Australia</c:v>
                </c:pt>
                <c:pt idx="3">
                  <c:v>Argentina</c:v>
                </c:pt>
                <c:pt idx="4">
                  <c:v>Spagna</c:v>
                </c:pt>
                <c:pt idx="5">
                  <c:v>USA</c:v>
                </c:pt>
                <c:pt idx="6">
                  <c:v>Italia</c:v>
                </c:pt>
                <c:pt idx="7">
                  <c:v>Francia </c:v>
                </c:pt>
              </c:strCache>
            </c:strRef>
          </c:cat>
          <c:val>
            <c:numRef>
              <c:f>'Stima del valore prodotto'!$C$27:$C$34</c:f>
              <c:numCache>
                <c:formatCode>#,##0.0</c:formatCode>
                <c:ptCount val="8"/>
                <c:pt idx="0">
                  <c:v>28.015085426630083</c:v>
                </c:pt>
                <c:pt idx="1">
                  <c:v>77.590642987495698</c:v>
                </c:pt>
                <c:pt idx="2">
                  <c:v>94.170633092788748</c:v>
                </c:pt>
                <c:pt idx="3">
                  <c:v>15.414920176824939</c:v>
                </c:pt>
                <c:pt idx="4">
                  <c:v>30.990928291197847</c:v>
                </c:pt>
                <c:pt idx="5">
                  <c:v>80.333188100763167</c:v>
                </c:pt>
                <c:pt idx="6">
                  <c:v>6.2517985611510793</c:v>
                </c:pt>
                <c:pt idx="7">
                  <c:v>10.219384768793239</c:v>
                </c:pt>
              </c:numCache>
            </c:numRef>
          </c:val>
        </c:ser>
        <c:gapWidth val="100"/>
        <c:axId val="95343360"/>
        <c:axId val="95344896"/>
      </c:barChart>
      <c:catAx>
        <c:axId val="95343360"/>
        <c:scaling>
          <c:orientation val="minMax"/>
        </c:scaling>
        <c:axPos val="l"/>
        <c:majorGridlines/>
        <c:tickLblPos val="low"/>
        <c:crossAx val="95344896"/>
        <c:crosses val="autoZero"/>
        <c:auto val="1"/>
        <c:lblAlgn val="ctr"/>
        <c:lblOffset val="100"/>
      </c:catAx>
      <c:valAx>
        <c:axId val="95344896"/>
        <c:scaling>
          <c:orientation val="minMax"/>
        </c:scaling>
        <c:delete val="1"/>
        <c:axPos val="b"/>
        <c:numFmt formatCode="#,##0.0" sourceLinked="1"/>
        <c:tickLblPos val="none"/>
        <c:crossAx val="95343360"/>
        <c:crosses val="autoZero"/>
        <c:crossBetween val="between"/>
      </c:valAx>
    </c:plotArea>
    <c:legend>
      <c:legendPos val="b"/>
      <c:layout/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4.0819267278895737E-3"/>
          <c:y val="3.6603010093207988E-2"/>
          <c:w val="0.9888892421049067"/>
          <c:h val="0.74704280691899083"/>
        </c:manualLayout>
      </c:layout>
      <c:barChart>
        <c:barDir val="col"/>
        <c:grouping val="clustered"/>
        <c:ser>
          <c:idx val="0"/>
          <c:order val="0"/>
          <c:tx>
            <c:strRef>
              <c:f>'Solo 2016'!$B$127</c:f>
              <c:strCache>
                <c:ptCount val="1"/>
                <c:pt idx="0">
                  <c:v>Sopra il fatturato mediano</c:v>
                </c:pt>
              </c:strCache>
            </c:strRef>
          </c:tx>
          <c:spPr>
            <a:solidFill>
              <a:srgbClr val="003366">
                <a:lumMod val="75000"/>
              </a:srgbClr>
            </a:solidFill>
          </c:spPr>
          <c:dLbls>
            <c:showVal val="1"/>
          </c:dLbls>
          <c:cat>
            <c:strRef>
              <c:f>'Solo 2016'!$C$126:$F$126</c:f>
              <c:strCache>
                <c:ptCount val="4"/>
                <c:pt idx="0">
                  <c:v>Mon/VA</c:v>
                </c:pt>
                <c:pt idx="1">
                  <c:v>VA/CI</c:v>
                </c:pt>
                <c:pt idx="2">
                  <c:v>Pf/VA</c:v>
                </c:pt>
                <c:pt idx="3">
                  <c:v>Roi</c:v>
                </c:pt>
              </c:strCache>
            </c:strRef>
          </c:cat>
          <c:val>
            <c:numRef>
              <c:f>'Solo 2016'!$C$127:$F$127</c:f>
              <c:numCache>
                <c:formatCode>0.0</c:formatCode>
                <c:ptCount val="4"/>
                <c:pt idx="0">
                  <c:v>46.443363015278706</c:v>
                </c:pt>
                <c:pt idx="1">
                  <c:v>28.802707572272123</c:v>
                </c:pt>
                <c:pt idx="2">
                  <c:v>3.661320218669752</c:v>
                </c:pt>
                <c:pt idx="3">
                  <c:v>14.431505391887436</c:v>
                </c:pt>
              </c:numCache>
            </c:numRef>
          </c:val>
        </c:ser>
        <c:ser>
          <c:idx val="1"/>
          <c:order val="1"/>
          <c:tx>
            <c:strRef>
              <c:f>'Solo 2016'!$B$128</c:f>
              <c:strCache>
                <c:ptCount val="1"/>
                <c:pt idx="0">
                  <c:v>Sotto il fatturato mediano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showVal val="1"/>
          </c:dLbls>
          <c:cat>
            <c:strRef>
              <c:f>'Solo 2016'!$C$126:$F$126</c:f>
              <c:strCache>
                <c:ptCount val="4"/>
                <c:pt idx="0">
                  <c:v>Mon/VA</c:v>
                </c:pt>
                <c:pt idx="1">
                  <c:v>VA/CI</c:v>
                </c:pt>
                <c:pt idx="2">
                  <c:v>Pf/VA</c:v>
                </c:pt>
                <c:pt idx="3">
                  <c:v>Roi</c:v>
                </c:pt>
              </c:strCache>
            </c:strRef>
          </c:cat>
          <c:val>
            <c:numRef>
              <c:f>'Solo 2016'!$C$128:$F$128</c:f>
              <c:numCache>
                <c:formatCode>0.0</c:formatCode>
                <c:ptCount val="4"/>
                <c:pt idx="0">
                  <c:v>34.524900073661335</c:v>
                </c:pt>
                <c:pt idx="1">
                  <c:v>19.848799452455491</c:v>
                </c:pt>
                <c:pt idx="2">
                  <c:v>1.1008371367030083</c:v>
                </c:pt>
                <c:pt idx="3">
                  <c:v>7.0712811323440343</c:v>
                </c:pt>
              </c:numCache>
            </c:numRef>
          </c:val>
        </c:ser>
        <c:overlap val="-50"/>
        <c:axId val="56755712"/>
        <c:axId val="56757248"/>
      </c:barChart>
      <c:catAx>
        <c:axId val="56755712"/>
        <c:scaling>
          <c:orientation val="minMax"/>
        </c:scaling>
        <c:axPos val="b"/>
        <c:tickLblPos val="nextTo"/>
        <c:crossAx val="56757248"/>
        <c:crosses val="autoZero"/>
        <c:auto val="1"/>
        <c:lblAlgn val="ctr"/>
        <c:lblOffset val="100"/>
      </c:catAx>
      <c:valAx>
        <c:axId val="56757248"/>
        <c:scaling>
          <c:orientation val="minMax"/>
        </c:scaling>
        <c:delete val="1"/>
        <c:axPos val="l"/>
        <c:numFmt formatCode="0.0" sourceLinked="1"/>
        <c:tickLblPos val="none"/>
        <c:crossAx val="5675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662383136095714"/>
          <c:y val="0.91689806651214989"/>
          <c:w val="0.54903973842626486"/>
          <c:h val="6.3136655255191382E-2"/>
        </c:manualLayout>
      </c:layout>
      <c:txPr>
        <a:bodyPr/>
        <a:lstStyle/>
        <a:p>
          <a:pPr>
            <a:defRPr sz="1100"/>
          </a:pPr>
          <a:endParaRPr lang="it-IT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3.3594924027383545E-2"/>
          <c:y val="8.9979550102249548E-2"/>
          <c:w val="0.9488143104206862"/>
          <c:h val="0.668380896832340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'Board e ROI'!$J$317:$J$320</c:f>
              <c:strCache>
                <c:ptCount val="4"/>
                <c:pt idx="0">
                  <c:v>0%</c:v>
                </c:pt>
                <c:pt idx="1">
                  <c:v>Fino al 50%</c:v>
                </c:pt>
                <c:pt idx="2">
                  <c:v>Dal 51% al 75%</c:v>
                </c:pt>
                <c:pt idx="3">
                  <c:v>Dal 76% al 100%</c:v>
                </c:pt>
              </c:strCache>
            </c:strRef>
          </c:cat>
          <c:val>
            <c:numRef>
              <c:f>'Board e ROI'!$K$317:$K$320</c:f>
              <c:numCache>
                <c:formatCode>#,##0.0</c:formatCode>
                <c:ptCount val="4"/>
                <c:pt idx="0">
                  <c:v>5.5776892430278879</c:v>
                </c:pt>
                <c:pt idx="1">
                  <c:v>9.9601593625498008</c:v>
                </c:pt>
                <c:pt idx="2">
                  <c:v>13.944223107569718</c:v>
                </c:pt>
                <c:pt idx="3">
                  <c:v>70.517928286852595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60-4DF5-8411-34F37F212796}"/>
            </c:ext>
          </c:extLst>
        </c:ser>
        <c:axId val="56816000"/>
        <c:axId val="56817536"/>
      </c:barChart>
      <c:catAx>
        <c:axId val="56816000"/>
        <c:scaling>
          <c:orientation val="minMax"/>
        </c:scaling>
        <c:axPos val="b"/>
        <c:majorGridlines/>
        <c:numFmt formatCode="General" sourceLinked="0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817536"/>
        <c:crosses val="autoZero"/>
        <c:auto val="1"/>
        <c:lblAlgn val="ctr"/>
        <c:lblOffset val="100"/>
      </c:catAx>
      <c:valAx>
        <c:axId val="56817536"/>
        <c:scaling>
          <c:orientation val="minMax"/>
        </c:scaling>
        <c:delete val="1"/>
        <c:axPos val="l"/>
        <c:numFmt formatCode="#,##0.0" sourceLinked="1"/>
        <c:tickLblPos val="none"/>
        <c:crossAx val="568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'Sintesi quote'!$J$15</c:f>
              <c:strCache>
                <c:ptCount val="1"/>
                <c:pt idx="0">
                  <c:v>HH Index</c:v>
                </c:pt>
              </c:strCache>
            </c:strRef>
          </c:tx>
          <c:dPt>
            <c:idx val="0"/>
            <c:spPr>
              <a:blipFill dpi="0" rotWithShape="1">
                <a:blip xmlns:r="http://schemas.openxmlformats.org/officeDocument/2006/relationships" r:embed="rId1">
                  <a:alphaModFix amt="80000"/>
                </a:blip>
                <a:srcRect/>
                <a:stretch>
                  <a:fillRect/>
                </a:stretch>
              </a:blipFill>
            </c:spPr>
          </c:dPt>
          <c:dPt>
            <c:idx val="1"/>
            <c:spPr>
              <a:blipFill dpi="0" rotWithShape="1">
                <a:blip xmlns:r="http://schemas.openxmlformats.org/officeDocument/2006/relationships" r:embed="rId2">
                  <a:alphaModFix amt="80000"/>
                </a:blip>
                <a:srcRect/>
                <a:stretch>
                  <a:fillRect/>
                </a:stretch>
              </a:blipFill>
            </c:spPr>
          </c:dPt>
          <c:dPt>
            <c:idx val="2"/>
            <c:spPr>
              <a:blipFill dpi="0" rotWithShape="1">
                <a:blip xmlns:r="http://schemas.openxmlformats.org/officeDocument/2006/relationships" r:embed="rId3">
                  <a:alphaModFix amt="80000"/>
                </a:blip>
                <a:srcRect/>
                <a:stretch>
                  <a:fillRect/>
                </a:stretch>
              </a:blipFill>
            </c:spPr>
          </c:dPt>
          <c:dPt>
            <c:idx val="3"/>
            <c:spPr>
              <a:blipFill dpi="0" rotWithShape="1">
                <a:blip xmlns:r="http://schemas.openxmlformats.org/officeDocument/2006/relationships" r:embed="rId4">
                  <a:alphaModFix amt="80000"/>
                </a:blip>
                <a:srcRect/>
                <a:stretch>
                  <a:fillRect/>
                </a:stretch>
              </a:blipFill>
            </c:spPr>
          </c:dPt>
          <c:dLbls>
            <c:numFmt formatCode="#,##0" sourceLinked="0"/>
            <c:showVal val="1"/>
          </c:dLbls>
          <c:cat>
            <c:strRef>
              <c:f>'Sintesi quote'!$I$16:$I$19</c:f>
              <c:strCache>
                <c:ptCount val="4"/>
                <c:pt idx="0">
                  <c:v>Italia</c:v>
                </c:pt>
                <c:pt idx="1">
                  <c:v>Francia</c:v>
                </c:pt>
                <c:pt idx="2">
                  <c:v>Spagna</c:v>
                </c:pt>
                <c:pt idx="3">
                  <c:v>Cile</c:v>
                </c:pt>
              </c:strCache>
            </c:strRef>
          </c:cat>
          <c:val>
            <c:numRef>
              <c:f>'Sintesi quote'!$J$16:$J$19</c:f>
              <c:numCache>
                <c:formatCode>#,##0.0</c:formatCode>
                <c:ptCount val="4"/>
                <c:pt idx="0">
                  <c:v>1108.4884172024699</c:v>
                </c:pt>
                <c:pt idx="1">
                  <c:v>729.60368946460858</c:v>
                </c:pt>
                <c:pt idx="2">
                  <c:v>631.55761488598625</c:v>
                </c:pt>
                <c:pt idx="3">
                  <c:v>710.90876815885542</c:v>
                </c:pt>
              </c:numCache>
            </c:numRef>
          </c:val>
        </c:ser>
        <c:axId val="84780160"/>
        <c:axId val="84781696"/>
      </c:barChart>
      <c:catAx>
        <c:axId val="84780160"/>
        <c:scaling>
          <c:orientation val="minMax"/>
        </c:scaling>
        <c:axPos val="b"/>
        <c:tickLblPos val="nextTo"/>
        <c:crossAx val="84781696"/>
        <c:crosses val="autoZero"/>
        <c:auto val="1"/>
        <c:lblAlgn val="ctr"/>
        <c:lblOffset val="100"/>
      </c:catAx>
      <c:valAx>
        <c:axId val="84781696"/>
        <c:scaling>
          <c:orientation val="minMax"/>
        </c:scaling>
        <c:delete val="1"/>
        <c:axPos val="l"/>
        <c:numFmt formatCode="#,##0.0" sourceLinked="1"/>
        <c:tickLblPos val="none"/>
        <c:crossAx val="84780160"/>
        <c:crosses val="autoZero"/>
        <c:crossBetween val="between"/>
      </c:valAx>
    </c:plotArea>
    <c:plotVisOnly val="1"/>
  </c:chart>
  <c:externalData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5.701343426037242E-2"/>
          <c:y val="8.1503306954842356E-2"/>
          <c:w val="0.91301519922511443"/>
          <c:h val="0.67477954070740764"/>
        </c:manualLayout>
      </c:layout>
      <c:lineChart>
        <c:grouping val="standard"/>
        <c:ser>
          <c:idx val="0"/>
          <c:order val="0"/>
          <c:tx>
            <c:strRef>
              <c:f>'Board e ROI'!$D$260</c:f>
              <c:strCache>
                <c:ptCount val="1"/>
                <c:pt idx="0">
                  <c:v>Mediana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poly"/>
            <c:order val="2"/>
          </c:trendline>
          <c:cat>
            <c:strRef>
              <c:f>'Board e ROI'!$C$261:$C$264</c:f>
              <c:strCache>
                <c:ptCount val="4"/>
                <c:pt idx="0">
                  <c:v>0%</c:v>
                </c:pt>
                <c:pt idx="1">
                  <c:v>Fino al 50%</c:v>
                </c:pt>
                <c:pt idx="2">
                  <c:v>Dal 51% al 75%</c:v>
                </c:pt>
                <c:pt idx="3">
                  <c:v>Dal 76% al 100%</c:v>
                </c:pt>
              </c:strCache>
            </c:strRef>
          </c:cat>
          <c:val>
            <c:numRef>
              <c:f>'Board e ROI'!$D$261:$D$264</c:f>
              <c:numCache>
                <c:formatCode>0.0</c:formatCode>
                <c:ptCount val="4"/>
                <c:pt idx="0">
                  <c:v>5</c:v>
                </c:pt>
                <c:pt idx="1">
                  <c:v>8.2000000000000011</c:v>
                </c:pt>
                <c:pt idx="2">
                  <c:v>6.5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1A-4326-BBA0-8F152AF728F2}"/>
            </c:ext>
          </c:extLst>
        </c:ser>
        <c:marker val="1"/>
        <c:axId val="95573888"/>
        <c:axId val="95592448"/>
      </c:lineChart>
      <c:catAx>
        <c:axId val="9557388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% di familiari apicali nei board</a:t>
                </a:r>
              </a:p>
            </c:rich>
          </c:tx>
          <c:layout>
            <c:manualLayout>
              <c:xMode val="edge"/>
              <c:yMode val="edge"/>
              <c:x val="0.31670897895701267"/>
              <c:y val="0.9201459103948002"/>
            </c:manualLayout>
          </c:layout>
        </c:title>
        <c:numFmt formatCode="General" sourceLinked="0"/>
        <c:tickLblPos val="nextTo"/>
        <c:crossAx val="95592448"/>
        <c:crosses val="autoZero"/>
        <c:auto val="1"/>
        <c:lblAlgn val="ctr"/>
        <c:lblOffset val="100"/>
      </c:catAx>
      <c:valAx>
        <c:axId val="95592448"/>
        <c:scaling>
          <c:orientation val="minMax"/>
          <c:max val="8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ROI</a:t>
                </a:r>
              </a:p>
            </c:rich>
          </c:tx>
          <c:layout>
            <c:manualLayout>
              <c:xMode val="edge"/>
              <c:yMode val="edge"/>
              <c:x val="0"/>
              <c:y val="0.2832243186582809"/>
            </c:manualLayout>
          </c:layout>
        </c:title>
        <c:numFmt formatCode="0.0" sourceLinked="1"/>
        <c:tickLblPos val="nextTo"/>
        <c:crossAx val="9557388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900" b="0">
          <a:solidFill>
            <a:schemeClr val="tx1"/>
          </a:solidFill>
        </a:defRPr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1.6195082931692573E-2"/>
          <c:y val="6.0090722796764182E-3"/>
          <c:w val="0.96760983413661572"/>
          <c:h val="0.64534975876177225"/>
        </c:manualLayout>
      </c:layout>
      <c:barChart>
        <c:barDir val="col"/>
        <c:grouping val="clustered"/>
        <c:ser>
          <c:idx val="0"/>
          <c:order val="0"/>
          <c:tx>
            <c:strRef>
              <c:f>Board!$A$4</c:f>
              <c:strCache>
                <c:ptCount val="1"/>
                <c:pt idx="0">
                  <c:v>Consiglieri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Board!$B$3:$D$3</c:f>
              <c:strCache>
                <c:ptCount val="3"/>
                <c:pt idx="0">
                  <c:v>Medie imprese familiari</c:v>
                </c:pt>
                <c:pt idx="1">
                  <c:v>Medie imprese manageriali</c:v>
                </c:pt>
                <c:pt idx="2">
                  <c:v>Società industriali quotate</c:v>
                </c:pt>
              </c:strCache>
            </c:strRef>
          </c:cat>
          <c:val>
            <c:numRef>
              <c:f>Board!$B$4:$D$4</c:f>
              <c:numCache>
                <c:formatCode>#,##0.0</c:formatCode>
                <c:ptCount val="3"/>
                <c:pt idx="0">
                  <c:v>56.7</c:v>
                </c:pt>
                <c:pt idx="1">
                  <c:v>68.300000000000011</c:v>
                </c:pt>
                <c:pt idx="2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B3-47B3-AFF5-F631878CEFC2}"/>
            </c:ext>
          </c:extLst>
        </c:ser>
        <c:ser>
          <c:idx val="1"/>
          <c:order val="1"/>
          <c:tx>
            <c:strRef>
              <c:f>Board!$A$5</c:f>
              <c:strCache>
                <c:ptCount val="1"/>
                <c:pt idx="0">
                  <c:v>AD o AU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Board!$B$3:$D$3</c:f>
              <c:strCache>
                <c:ptCount val="3"/>
                <c:pt idx="0">
                  <c:v>Medie imprese familiari</c:v>
                </c:pt>
                <c:pt idx="1">
                  <c:v>Medie imprese manageriali</c:v>
                </c:pt>
                <c:pt idx="2">
                  <c:v>Società industriali quotate</c:v>
                </c:pt>
              </c:strCache>
            </c:strRef>
          </c:cat>
          <c:val>
            <c:numRef>
              <c:f>Board!$B$5:$D$5</c:f>
              <c:numCache>
                <c:formatCode>#,##0.0</c:formatCode>
                <c:ptCount val="3"/>
                <c:pt idx="0">
                  <c:v>29.2</c:v>
                </c:pt>
                <c:pt idx="1">
                  <c:v>23</c:v>
                </c:pt>
                <c:pt idx="2">
                  <c:v>8.7000000000000011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B3-47B3-AFF5-F631878CEFC2}"/>
            </c:ext>
          </c:extLst>
        </c:ser>
        <c:ser>
          <c:idx val="2"/>
          <c:order val="2"/>
          <c:tx>
            <c:strRef>
              <c:f>Board!$A$6</c:f>
              <c:strCache>
                <c:ptCount val="1"/>
                <c:pt idx="0">
                  <c:v>P/VP + AD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Board!$B$3:$D$3</c:f>
              <c:strCache>
                <c:ptCount val="3"/>
                <c:pt idx="0">
                  <c:v>Medie imprese familiari</c:v>
                </c:pt>
                <c:pt idx="1">
                  <c:v>Medie imprese manageriali</c:v>
                </c:pt>
                <c:pt idx="2">
                  <c:v>Società industriali quotate</c:v>
                </c:pt>
              </c:strCache>
            </c:strRef>
          </c:cat>
          <c:val>
            <c:numRef>
              <c:f>Board!$B$6:$D$6</c:f>
              <c:numCache>
                <c:formatCode>#,##0.0</c:formatCode>
                <c:ptCount val="3"/>
                <c:pt idx="0">
                  <c:v>14.1</c:v>
                </c:pt>
                <c:pt idx="1">
                  <c:v>8.7000000000000011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B3-47B3-AFF5-F631878CEFC2}"/>
            </c:ext>
          </c:extLst>
        </c:ser>
        <c:overlap val="-30"/>
        <c:axId val="95931776"/>
        <c:axId val="95933568"/>
      </c:barChart>
      <c:catAx>
        <c:axId val="95931776"/>
        <c:scaling>
          <c:orientation val="minMax"/>
        </c:scaling>
        <c:axPos val="b"/>
        <c:numFmt formatCode="General" sourceLinked="0"/>
        <c:tickLblPos val="nextTo"/>
        <c:crossAx val="95933568"/>
        <c:crosses val="autoZero"/>
        <c:auto val="1"/>
        <c:lblAlgn val="ctr"/>
        <c:lblOffset val="100"/>
      </c:catAx>
      <c:valAx>
        <c:axId val="95933568"/>
        <c:scaling>
          <c:orientation val="minMax"/>
        </c:scaling>
        <c:delete val="1"/>
        <c:axPos val="l"/>
        <c:numFmt formatCode="#,##0.0" sourceLinked="1"/>
        <c:tickLblPos val="none"/>
        <c:crossAx val="9593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882073026125065"/>
          <c:y val="0.85703896575822358"/>
          <c:w val="0.44378086450346482"/>
          <c:h val="0.1069066005637173"/>
        </c:manualLayout>
      </c:layout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1.5482260786880099E-2"/>
          <c:y val="5.1006120369332497E-2"/>
          <c:w val="0.96903547842623983"/>
          <c:h val="0.6799637955125567"/>
        </c:manualLayout>
      </c:layout>
      <c:barChart>
        <c:barDir val="col"/>
        <c:grouping val="clustered"/>
        <c:ser>
          <c:idx val="0"/>
          <c:order val="0"/>
          <c:tx>
            <c:strRef>
              <c:f>Board!$B$32</c:f>
              <c:strCache>
                <c:ptCount val="1"/>
                <c:pt idx="0">
                  <c:v>Medie imprese familiari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Board!$A$33:$A$38</c:f>
              <c:strCache>
                <c:ptCount val="6"/>
                <c:pt idx="0">
                  <c:v>P</c:v>
                </c:pt>
                <c:pt idx="1">
                  <c:v>P + AD</c:v>
                </c:pt>
                <c:pt idx="2">
                  <c:v>AU</c:v>
                </c:pt>
                <c:pt idx="3">
                  <c:v>VP +AD</c:v>
                </c:pt>
                <c:pt idx="4">
                  <c:v>Altre cariche</c:v>
                </c:pt>
                <c:pt idx="5">
                  <c:v>Età media</c:v>
                </c:pt>
              </c:strCache>
            </c:strRef>
          </c:cat>
          <c:val>
            <c:numRef>
              <c:f>Board!$B$33:$B$38</c:f>
              <c:numCache>
                <c:formatCode>General</c:formatCode>
                <c:ptCount val="6"/>
                <c:pt idx="0">
                  <c:v>66.2</c:v>
                </c:pt>
                <c:pt idx="1">
                  <c:v>64.599999999999994</c:v>
                </c:pt>
                <c:pt idx="2">
                  <c:v>62.7</c:v>
                </c:pt>
                <c:pt idx="3">
                  <c:v>56.9</c:v>
                </c:pt>
                <c:pt idx="4">
                  <c:v>56.3</c:v>
                </c:pt>
                <c:pt idx="5">
                  <c:v>57.8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86-4DDE-9F0B-9388523F8631}"/>
            </c:ext>
          </c:extLst>
        </c:ser>
        <c:ser>
          <c:idx val="1"/>
          <c:order val="1"/>
          <c:tx>
            <c:strRef>
              <c:f>Board!$C$32</c:f>
              <c:strCache>
                <c:ptCount val="1"/>
                <c:pt idx="0">
                  <c:v>Medie imprese manageriali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Board!$A$33:$A$38</c:f>
              <c:strCache>
                <c:ptCount val="6"/>
                <c:pt idx="0">
                  <c:v>P</c:v>
                </c:pt>
                <c:pt idx="1">
                  <c:v>P + AD</c:v>
                </c:pt>
                <c:pt idx="2">
                  <c:v>AU</c:v>
                </c:pt>
                <c:pt idx="3">
                  <c:v>VP +AD</c:v>
                </c:pt>
                <c:pt idx="4">
                  <c:v>Altre cariche</c:v>
                </c:pt>
                <c:pt idx="5">
                  <c:v>Età media</c:v>
                </c:pt>
              </c:strCache>
            </c:strRef>
          </c:cat>
          <c:val>
            <c:numRef>
              <c:f>Board!$C$33:$C$38</c:f>
              <c:numCache>
                <c:formatCode>General</c:formatCode>
                <c:ptCount val="6"/>
                <c:pt idx="0">
                  <c:v>58.1</c:v>
                </c:pt>
                <c:pt idx="1">
                  <c:v>59.4</c:v>
                </c:pt>
                <c:pt idx="2">
                  <c:v>56.8</c:v>
                </c:pt>
                <c:pt idx="3">
                  <c:v>54.2</c:v>
                </c:pt>
                <c:pt idx="4">
                  <c:v>55.2</c:v>
                </c:pt>
                <c:pt idx="5">
                  <c:v>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86-4DDE-9F0B-9388523F8631}"/>
            </c:ext>
          </c:extLst>
        </c:ser>
        <c:overlap val="-25"/>
        <c:axId val="96540160"/>
        <c:axId val="96541696"/>
      </c:barChart>
      <c:catAx>
        <c:axId val="96540160"/>
        <c:scaling>
          <c:orientation val="minMax"/>
        </c:scaling>
        <c:axPos val="b"/>
        <c:numFmt formatCode="General" sourceLinked="0"/>
        <c:tickLblPos val="nextTo"/>
        <c:crossAx val="96541696"/>
        <c:crosses val="autoZero"/>
        <c:auto val="1"/>
        <c:lblAlgn val="ctr"/>
        <c:lblOffset val="100"/>
      </c:catAx>
      <c:valAx>
        <c:axId val="96541696"/>
        <c:scaling>
          <c:orientation val="minMax"/>
          <c:min val="50"/>
        </c:scaling>
        <c:delete val="1"/>
        <c:axPos val="l"/>
        <c:numFmt formatCode="General" sourceLinked="1"/>
        <c:tickLblPos val="none"/>
        <c:crossAx val="9654016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2.057035998129968E-2"/>
          <c:y val="0.15151515151515174"/>
          <c:w val="0.95885928003740062"/>
          <c:h val="0.58816204792582705"/>
        </c:manualLayout>
      </c:layout>
      <c:barChart>
        <c:barDir val="col"/>
        <c:grouping val="clustered"/>
        <c:ser>
          <c:idx val="1"/>
          <c:order val="1"/>
          <c:tx>
            <c:strRef>
              <c:f>'Sintesi quote'!$D$78</c:f>
              <c:strCache>
                <c:ptCount val="1"/>
                <c:pt idx="0">
                  <c:v>Quota  % sulle esportazioni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0"/>
                  <c:y val="0.24494330321116289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Val val="1"/>
          </c:dLbls>
          <c:cat>
            <c:strRef>
              <c:f>'Sintesi quote'!$B$79:$B$80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quote'!$D$79:$D$80</c:f>
              <c:numCache>
                <c:formatCode>#,##0.0</c:formatCode>
                <c:ptCount val="2"/>
                <c:pt idx="0">
                  <c:v>53.499454593124604</c:v>
                </c:pt>
                <c:pt idx="1">
                  <c:v>24.720953551914711</c:v>
                </c:pt>
              </c:numCache>
            </c:numRef>
          </c:val>
        </c:ser>
        <c:gapWidth val="70"/>
        <c:axId val="86002304"/>
        <c:axId val="86028672"/>
      </c:barChart>
      <c:lineChart>
        <c:grouping val="standard"/>
        <c:ser>
          <c:idx val="0"/>
          <c:order val="0"/>
          <c:tx>
            <c:strRef>
              <c:f>'Sintesi quote'!$C$78</c:f>
              <c:strCache>
                <c:ptCount val="1"/>
                <c:pt idx="0">
                  <c:v>Usd/l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marker>
          <c:dPt>
            <c:idx val="1"/>
            <c:spPr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900" b="1"/>
                </a:pPr>
                <a:endParaRPr lang="it-IT"/>
              </a:p>
            </c:txPr>
            <c:dLblPos val="t"/>
            <c:showVal val="1"/>
          </c:dLbls>
          <c:cat>
            <c:strRef>
              <c:f>'Sintesi quote'!$B$79:$B$80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quote'!$C$79:$C$80</c:f>
              <c:numCache>
                <c:formatCode>#,##0.0</c:formatCode>
                <c:ptCount val="2"/>
                <c:pt idx="0">
                  <c:v>2.9649739453920141</c:v>
                </c:pt>
                <c:pt idx="1">
                  <c:v>3.7768911925337338</c:v>
                </c:pt>
              </c:numCache>
            </c:numRef>
          </c:val>
        </c:ser>
        <c:marker val="1"/>
        <c:axId val="86031744"/>
        <c:axId val="86030208"/>
      </c:lineChart>
      <c:catAx>
        <c:axId val="8600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86028672"/>
        <c:crosses val="autoZero"/>
        <c:auto val="1"/>
        <c:lblAlgn val="ctr"/>
        <c:lblOffset val="100"/>
      </c:catAx>
      <c:valAx>
        <c:axId val="86028672"/>
        <c:scaling>
          <c:orientation val="minMax"/>
          <c:max val="90"/>
        </c:scaling>
        <c:axPos val="l"/>
        <c:numFmt formatCode="#,##0.0" sourceLinked="1"/>
        <c:majorTickMark val="none"/>
        <c:tickLblPos val="none"/>
        <c:spPr>
          <a:ln>
            <a:noFill/>
          </a:ln>
        </c:spPr>
        <c:crossAx val="86002304"/>
        <c:crosses val="autoZero"/>
        <c:crossBetween val="between"/>
      </c:valAx>
      <c:valAx>
        <c:axId val="86030208"/>
        <c:scaling>
          <c:orientation val="minMax"/>
          <c:max val="4"/>
        </c:scaling>
        <c:axPos val="r"/>
        <c:numFmt formatCode="#,##0.0" sourceLinked="1"/>
        <c:majorTickMark val="none"/>
        <c:tickLblPos val="none"/>
        <c:spPr>
          <a:ln>
            <a:noFill/>
          </a:ln>
        </c:spPr>
        <c:crossAx val="86031744"/>
        <c:crosses val="max"/>
        <c:crossBetween val="between"/>
      </c:valAx>
      <c:catAx>
        <c:axId val="86031744"/>
        <c:scaling>
          <c:orientation val="minMax"/>
        </c:scaling>
        <c:delete val="1"/>
        <c:axPos val="b"/>
        <c:tickLblPos val="none"/>
        <c:crossAx val="8603020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5964678441426433E-2"/>
          <c:y val="0.83356013617443492"/>
          <c:w val="0.96115999803019425"/>
          <c:h val="0.12227706188703828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2.0570334369024244E-2"/>
          <c:y val="4.2436341193778267E-2"/>
          <c:w val="0.95885928003740062"/>
          <c:h val="0.60783524383849918"/>
        </c:manualLayout>
      </c:layout>
      <c:barChart>
        <c:barDir val="col"/>
        <c:grouping val="clustered"/>
        <c:ser>
          <c:idx val="1"/>
          <c:order val="1"/>
          <c:tx>
            <c:strRef>
              <c:f>'Sintesi quote'!$D$102</c:f>
              <c:strCache>
                <c:ptCount val="1"/>
                <c:pt idx="0">
                  <c:v>Quota  % sulle esportazioni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dPt>
            <c:idx val="0"/>
            <c:spPr>
              <a:blipFill dpi="0" rotWithShape="1">
                <a:blip xmlns:r="http://schemas.openxmlformats.org/officeDocument/2006/relationships" r:embed="rId1">
                  <a:alphaModFix amt="60000"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Val val="1"/>
          </c:dLbls>
          <c:cat>
            <c:strRef>
              <c:f>'Sintesi quote'!$B$103:$B$104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quote'!$D$103:$D$104</c:f>
              <c:numCache>
                <c:formatCode>#,##0.0</c:formatCode>
                <c:ptCount val="2"/>
                <c:pt idx="0">
                  <c:v>38.559487761332534</c:v>
                </c:pt>
                <c:pt idx="1">
                  <c:v>36.305623202729812</c:v>
                </c:pt>
              </c:numCache>
            </c:numRef>
          </c:val>
        </c:ser>
        <c:gapWidth val="70"/>
        <c:axId val="86058880"/>
        <c:axId val="86060416"/>
      </c:barChart>
      <c:lineChart>
        <c:grouping val="standard"/>
        <c:ser>
          <c:idx val="0"/>
          <c:order val="0"/>
          <c:tx>
            <c:strRef>
              <c:f>'Sintesi quote'!$C$102</c:f>
              <c:strCache>
                <c:ptCount val="1"/>
                <c:pt idx="0">
                  <c:v>Usd/l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FFFFFF"/>
                </a:solidFill>
              </a:ln>
            </c:spPr>
          </c:marker>
          <c:dLbls>
            <c:txPr>
              <a:bodyPr/>
              <a:lstStyle/>
              <a:p>
                <a:pPr>
                  <a:defRPr sz="900" b="1"/>
                </a:pPr>
                <a:endParaRPr lang="it-IT"/>
              </a:p>
            </c:txPr>
            <c:dLblPos val="t"/>
            <c:showVal val="1"/>
          </c:dLbls>
          <c:cat>
            <c:strRef>
              <c:f>'Sintesi quote'!$B$103:$B$104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quote'!$C$103:$C$104</c:f>
              <c:numCache>
                <c:formatCode>#,##0.0</c:formatCode>
                <c:ptCount val="2"/>
                <c:pt idx="0">
                  <c:v>6.2802155535744451</c:v>
                </c:pt>
                <c:pt idx="1">
                  <c:v>5.5863303245500502</c:v>
                </c:pt>
              </c:numCache>
            </c:numRef>
          </c:val>
        </c:ser>
        <c:marker val="1"/>
        <c:axId val="86084224"/>
        <c:axId val="86082688"/>
      </c:lineChart>
      <c:catAx>
        <c:axId val="8605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86060416"/>
        <c:crosses val="autoZero"/>
        <c:auto val="1"/>
        <c:lblAlgn val="ctr"/>
        <c:lblOffset val="100"/>
      </c:catAx>
      <c:valAx>
        <c:axId val="86060416"/>
        <c:scaling>
          <c:orientation val="minMax"/>
          <c:max val="80"/>
          <c:min val="0"/>
        </c:scaling>
        <c:axPos val="l"/>
        <c:numFmt formatCode="#,##0.0" sourceLinked="1"/>
        <c:majorTickMark val="none"/>
        <c:tickLblPos val="none"/>
        <c:spPr>
          <a:ln>
            <a:noFill/>
          </a:ln>
        </c:spPr>
        <c:crossAx val="86058880"/>
        <c:crosses val="autoZero"/>
        <c:crossBetween val="between"/>
      </c:valAx>
      <c:valAx>
        <c:axId val="86082688"/>
        <c:scaling>
          <c:orientation val="minMax"/>
          <c:max val="7"/>
          <c:min val="4"/>
        </c:scaling>
        <c:axPos val="r"/>
        <c:numFmt formatCode="#,##0.0" sourceLinked="1"/>
        <c:majorTickMark val="none"/>
        <c:tickLblPos val="none"/>
        <c:spPr>
          <a:ln>
            <a:noFill/>
          </a:ln>
        </c:spPr>
        <c:crossAx val="86084224"/>
        <c:crosses val="max"/>
        <c:crossBetween val="between"/>
      </c:valAx>
      <c:catAx>
        <c:axId val="86084224"/>
        <c:scaling>
          <c:orientation val="minMax"/>
        </c:scaling>
        <c:delete val="1"/>
        <c:axPos val="b"/>
        <c:tickLblPos val="none"/>
        <c:crossAx val="8608268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2686039564957651E-2"/>
          <c:y val="0.7986139386000527"/>
          <c:w val="0.9779408273526754"/>
          <c:h val="0.12116034977721149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2.057026284472202E-2"/>
          <c:y val="3.5837919248951071E-2"/>
          <c:w val="0.95885928003740062"/>
          <c:h val="0.6357935558397626"/>
        </c:manualLayout>
      </c:layout>
      <c:barChart>
        <c:barDir val="col"/>
        <c:grouping val="clustered"/>
        <c:ser>
          <c:idx val="1"/>
          <c:order val="1"/>
          <c:tx>
            <c:strRef>
              <c:f>'Sintesi quote'!$D$128</c:f>
              <c:strCache>
                <c:ptCount val="1"/>
                <c:pt idx="0">
                  <c:v>Quota  % sulle esportazioni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alphaModFix amt="60000"/>
              </a:blip>
              <a:srcRect/>
              <a:stretch>
                <a:fillRect/>
              </a:stretch>
            </a:blipFill>
            <a:ln>
              <a:noFill/>
            </a:ln>
          </c:spPr>
          <c:dPt>
            <c:idx val="0"/>
            <c:spPr>
              <a:blipFill dpi="0" rotWithShape="1">
                <a:blip xmlns:r="http://schemas.openxmlformats.org/officeDocument/2006/relationships" r:embed="rId1">
                  <a:alphaModFix amt="60000"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blipFill dpi="0" rotWithShape="1">
                <a:blip xmlns:r="http://schemas.openxmlformats.org/officeDocument/2006/relationships" r:embed="rId1">
                  <a:alphaModFix amt="60000"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4.6585649209537415E-2"/>
                  <c:y val="0.23674736913731931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9913195581647279E-2"/>
                  <c:y val="0.23579098404792551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Val val="1"/>
          </c:dLbls>
          <c:cat>
            <c:strRef>
              <c:f>'Sintesi quote'!$B$129:$B$130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quote'!$D$129:$D$130</c:f>
              <c:numCache>
                <c:formatCode>#,##0.0</c:formatCode>
                <c:ptCount val="2"/>
                <c:pt idx="0">
                  <c:v>35.096043330849355</c:v>
                </c:pt>
                <c:pt idx="1">
                  <c:v>34.94564971512915</c:v>
                </c:pt>
              </c:numCache>
            </c:numRef>
          </c:val>
        </c:ser>
        <c:gapWidth val="70"/>
        <c:axId val="88086784"/>
        <c:axId val="88100864"/>
      </c:barChart>
      <c:lineChart>
        <c:grouping val="standard"/>
        <c:ser>
          <c:idx val="0"/>
          <c:order val="0"/>
          <c:tx>
            <c:strRef>
              <c:f>'Sintesi quote'!$C$128</c:f>
              <c:strCache>
                <c:ptCount val="1"/>
                <c:pt idx="0">
                  <c:v>Usd/l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FFFFFF"/>
                </a:solidFill>
              </a:ln>
            </c:spPr>
          </c:marker>
          <c:dLbls>
            <c:txPr>
              <a:bodyPr/>
              <a:lstStyle/>
              <a:p>
                <a:pPr>
                  <a:defRPr sz="900" b="1"/>
                </a:pPr>
                <a:endParaRPr lang="it-IT"/>
              </a:p>
            </c:txPr>
            <c:dLblPos val="t"/>
            <c:showVal val="1"/>
          </c:dLbls>
          <c:cat>
            <c:strRef>
              <c:f>'Sintesi quote'!$B$129:$B$130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quote'!$C$129:$C$130</c:f>
              <c:numCache>
                <c:formatCode>#,##0.0</c:formatCode>
                <c:ptCount val="2"/>
                <c:pt idx="0">
                  <c:v>1.984993451013908</c:v>
                </c:pt>
                <c:pt idx="1">
                  <c:v>1.9838876688741387</c:v>
                </c:pt>
              </c:numCache>
            </c:numRef>
          </c:val>
        </c:ser>
        <c:marker val="1"/>
        <c:axId val="88103936"/>
        <c:axId val="88102400"/>
      </c:lineChart>
      <c:catAx>
        <c:axId val="88086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88100864"/>
        <c:crosses val="autoZero"/>
        <c:auto val="1"/>
        <c:lblAlgn val="ctr"/>
        <c:lblOffset val="100"/>
      </c:catAx>
      <c:valAx>
        <c:axId val="88100864"/>
        <c:scaling>
          <c:orientation val="minMax"/>
          <c:max val="70"/>
          <c:min val="0"/>
        </c:scaling>
        <c:axPos val="l"/>
        <c:numFmt formatCode="#,##0.0" sourceLinked="1"/>
        <c:majorTickMark val="none"/>
        <c:tickLblPos val="none"/>
        <c:spPr>
          <a:ln>
            <a:noFill/>
          </a:ln>
        </c:spPr>
        <c:crossAx val="88086784"/>
        <c:crosses val="autoZero"/>
        <c:crossBetween val="between"/>
      </c:valAx>
      <c:valAx>
        <c:axId val="88102400"/>
        <c:scaling>
          <c:orientation val="minMax"/>
          <c:max val="3"/>
          <c:min val="0"/>
        </c:scaling>
        <c:axPos val="r"/>
        <c:numFmt formatCode="#,##0.0" sourceLinked="1"/>
        <c:majorTickMark val="none"/>
        <c:tickLblPos val="none"/>
        <c:spPr>
          <a:ln>
            <a:noFill/>
          </a:ln>
        </c:spPr>
        <c:crossAx val="88103936"/>
        <c:crosses val="max"/>
        <c:crossBetween val="between"/>
      </c:valAx>
      <c:catAx>
        <c:axId val="88103936"/>
        <c:scaling>
          <c:orientation val="minMax"/>
        </c:scaling>
        <c:delete val="1"/>
        <c:axPos val="b"/>
        <c:tickLblPos val="none"/>
        <c:crossAx val="8810240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0571117002294694E-2"/>
          <c:y val="0.81891317148547249"/>
          <c:w val="0.94890958663489733"/>
          <c:h val="0.11304150282656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2.0570367991651805E-2"/>
          <c:y val="8.5936639709197807E-2"/>
          <c:w val="0.95885928003740062"/>
          <c:h val="0.59547122436282052"/>
        </c:manualLayout>
      </c:layout>
      <c:barChart>
        <c:barDir val="col"/>
        <c:grouping val="clustered"/>
        <c:ser>
          <c:idx val="1"/>
          <c:order val="1"/>
          <c:tx>
            <c:strRef>
              <c:f>'Sintesi quote'!$D$153</c:f>
              <c:strCache>
                <c:ptCount val="1"/>
                <c:pt idx="0">
                  <c:v>Quota  % sulle esportazioni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spPr>
              <a:blipFill dpi="0" rotWithShape="1">
                <a:blip xmlns:r="http://schemas.openxmlformats.org/officeDocument/2006/relationships" r:embed="rId1">
                  <a:alphaModFix amt="60000"/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blipFill dpi="0" rotWithShape="1">
                <a:blip xmlns:r="http://schemas.openxmlformats.org/officeDocument/2006/relationships" r:embed="rId1">
                  <a:alphaModFix amt="60000"/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inBase"/>
            <c:showVal val="1"/>
          </c:dLbls>
          <c:cat>
            <c:strRef>
              <c:f>'Sintesi quote'!$B$154:$B$155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quote'!$D$154:$D$155</c:f>
              <c:numCache>
                <c:formatCode>#,##0.0</c:formatCode>
                <c:ptCount val="2"/>
                <c:pt idx="0">
                  <c:v>38.542180822861908</c:v>
                </c:pt>
                <c:pt idx="1">
                  <c:v>33.573383412157902</c:v>
                </c:pt>
              </c:numCache>
            </c:numRef>
          </c:val>
        </c:ser>
        <c:gapWidth val="70"/>
        <c:axId val="88143744"/>
        <c:axId val="88145280"/>
      </c:barChart>
      <c:lineChart>
        <c:grouping val="standard"/>
        <c:ser>
          <c:idx val="0"/>
          <c:order val="0"/>
          <c:tx>
            <c:strRef>
              <c:f>'Sintesi quote'!$C$153</c:f>
              <c:strCache>
                <c:ptCount val="1"/>
                <c:pt idx="0">
                  <c:v>Usd/l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 b="1"/>
                </a:pPr>
                <a:endParaRPr lang="it-IT"/>
              </a:p>
            </c:txPr>
            <c:dLblPos val="t"/>
            <c:showVal val="1"/>
          </c:dLbls>
          <c:cat>
            <c:strRef>
              <c:f>'Sintesi quote'!$B$154:$B$155</c:f>
              <c:strCache>
                <c:ptCount val="2"/>
                <c:pt idx="0">
                  <c:v>Top3</c:v>
                </c:pt>
                <c:pt idx="1">
                  <c:v>Follower7</c:v>
                </c:pt>
              </c:strCache>
            </c:strRef>
          </c:cat>
          <c:val>
            <c:numRef>
              <c:f>'Sintesi quote'!$C$154:$C$155</c:f>
              <c:numCache>
                <c:formatCode>#,##0.0</c:formatCode>
                <c:ptCount val="2"/>
                <c:pt idx="0">
                  <c:v>2.0841564912478558</c:v>
                </c:pt>
                <c:pt idx="1">
                  <c:v>1.8240190392462265</c:v>
                </c:pt>
              </c:numCache>
            </c:numRef>
          </c:val>
        </c:ser>
        <c:marker val="1"/>
        <c:axId val="85867136"/>
        <c:axId val="85865600"/>
      </c:lineChart>
      <c:catAx>
        <c:axId val="8814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88145280"/>
        <c:crosses val="autoZero"/>
        <c:auto val="1"/>
        <c:lblAlgn val="ctr"/>
        <c:lblOffset val="100"/>
      </c:catAx>
      <c:valAx>
        <c:axId val="88145280"/>
        <c:scaling>
          <c:orientation val="minMax"/>
          <c:max val="70"/>
          <c:min val="0"/>
        </c:scaling>
        <c:axPos val="l"/>
        <c:numFmt formatCode="#,##0.0" sourceLinked="1"/>
        <c:majorTickMark val="none"/>
        <c:tickLblPos val="none"/>
        <c:spPr>
          <a:ln>
            <a:noFill/>
          </a:ln>
        </c:spPr>
        <c:crossAx val="88143744"/>
        <c:crosses val="autoZero"/>
        <c:crossBetween val="between"/>
      </c:valAx>
      <c:valAx>
        <c:axId val="85865600"/>
        <c:scaling>
          <c:orientation val="minMax"/>
          <c:max val="3"/>
          <c:min val="0"/>
        </c:scaling>
        <c:axPos val="r"/>
        <c:numFmt formatCode="#,##0.0" sourceLinked="1"/>
        <c:majorTickMark val="none"/>
        <c:tickLblPos val="none"/>
        <c:spPr>
          <a:ln>
            <a:noFill/>
          </a:ln>
        </c:spPr>
        <c:crossAx val="85867136"/>
        <c:crosses val="max"/>
        <c:crossBetween val="between"/>
      </c:valAx>
      <c:catAx>
        <c:axId val="85867136"/>
        <c:scaling>
          <c:orientation val="minMax"/>
        </c:scaling>
        <c:delete val="1"/>
        <c:axPos val="b"/>
        <c:tickLblPos val="none"/>
        <c:crossAx val="8586560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3.9046465860189887E-2"/>
          <c:y val="0.83356013617443492"/>
          <c:w val="0.89952954949709218"/>
          <c:h val="0.12227706188703828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1.5738001494242957E-2"/>
          <c:y val="5.4169421356249997E-2"/>
          <c:w val="0.96852391703518048"/>
          <c:h val="0.73842969930794888"/>
        </c:manualLayout>
      </c:layout>
      <c:barChart>
        <c:barDir val="col"/>
        <c:grouping val="clustered"/>
        <c:ser>
          <c:idx val="0"/>
          <c:order val="0"/>
          <c:tx>
            <c:strRef>
              <c:f>'Mercati rischiosi'!$B$2</c:f>
              <c:strCache>
                <c:ptCount val="1"/>
                <c:pt idx="0">
                  <c:v>Esporta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'Mercati rischiosi'!$A$3:$A$8</c:f>
              <c:strCache>
                <c:ptCount val="6"/>
                <c:pt idx="0">
                  <c:v>Africa sub-sahariana</c:v>
                </c:pt>
                <c:pt idx="1">
                  <c:v>Russia</c:v>
                </c:pt>
                <c:pt idx="2">
                  <c:v>Cina</c:v>
                </c:pt>
                <c:pt idx="3">
                  <c:v>Africa del Nord e Medio Oriente</c:v>
                </c:pt>
                <c:pt idx="4">
                  <c:v>Asia Sud Orientale e Oceania</c:v>
                </c:pt>
                <c:pt idx="5">
                  <c:v>Sud America</c:v>
                </c:pt>
              </c:strCache>
            </c:strRef>
          </c:cat>
          <c:val>
            <c:numRef>
              <c:f>'Mercati rischiosi'!$B$3:$B$8</c:f>
              <c:numCache>
                <c:formatCode>0.0</c:formatCode>
                <c:ptCount val="6"/>
                <c:pt idx="0">
                  <c:v>13.153846153846176</c:v>
                </c:pt>
                <c:pt idx="1">
                  <c:v>12.647826086956448</c:v>
                </c:pt>
                <c:pt idx="2">
                  <c:v>12.085185185185185</c:v>
                </c:pt>
                <c:pt idx="3">
                  <c:v>10.580000000000002</c:v>
                </c:pt>
                <c:pt idx="4">
                  <c:v>9.9000000000000021</c:v>
                </c:pt>
                <c:pt idx="5">
                  <c:v>8.4750000000000068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33-4CB3-B291-BD67C24AE1E3}"/>
            </c:ext>
          </c:extLst>
        </c:ser>
        <c:ser>
          <c:idx val="1"/>
          <c:order val="1"/>
          <c:tx>
            <c:strRef>
              <c:f>'Mercati rischiosi'!$C$2</c:f>
              <c:strCache>
                <c:ptCount val="1"/>
                <c:pt idx="0">
                  <c:v>Non esporta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'Mercati rischiosi'!$A$3:$A$8</c:f>
              <c:strCache>
                <c:ptCount val="6"/>
                <c:pt idx="0">
                  <c:v>Africa sub-sahariana</c:v>
                </c:pt>
                <c:pt idx="1">
                  <c:v>Russia</c:v>
                </c:pt>
                <c:pt idx="2">
                  <c:v>Cina</c:v>
                </c:pt>
                <c:pt idx="3">
                  <c:v>Africa del Nord e Medio Oriente</c:v>
                </c:pt>
                <c:pt idx="4">
                  <c:v>Asia Sud Orientale e Oceania</c:v>
                </c:pt>
                <c:pt idx="5">
                  <c:v>Sud America</c:v>
                </c:pt>
              </c:strCache>
            </c:strRef>
          </c:cat>
          <c:val>
            <c:numRef>
              <c:f>'Mercati rischiosi'!$C$3:$C$8</c:f>
              <c:numCache>
                <c:formatCode>0.0</c:formatCode>
                <c:ptCount val="6"/>
                <c:pt idx="0">
                  <c:v>8.0250000000000004</c:v>
                </c:pt>
                <c:pt idx="1">
                  <c:v>6.6239999999999855</c:v>
                </c:pt>
                <c:pt idx="2">
                  <c:v>4.3399999999999981</c:v>
                </c:pt>
                <c:pt idx="3">
                  <c:v>3.8214285714285703</c:v>
                </c:pt>
                <c:pt idx="4">
                  <c:v>7.6285714285714255</c:v>
                </c:pt>
                <c:pt idx="5">
                  <c:v>5.875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33-4CB3-B291-BD67C24AE1E3}"/>
            </c:ext>
          </c:extLst>
        </c:ser>
        <c:overlap val="-25"/>
        <c:axId val="88204416"/>
        <c:axId val="88205952"/>
      </c:barChart>
      <c:catAx>
        <c:axId val="88204416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pPr>
            <a:endParaRPr lang="it-IT"/>
          </a:p>
        </c:txPr>
        <c:crossAx val="88205952"/>
        <c:crosses val="autoZero"/>
        <c:auto val="1"/>
        <c:lblAlgn val="ctr"/>
        <c:lblOffset val="100"/>
      </c:catAx>
      <c:valAx>
        <c:axId val="88205952"/>
        <c:scaling>
          <c:orientation val="minMax"/>
        </c:scaling>
        <c:delete val="1"/>
        <c:axPos val="l"/>
        <c:numFmt formatCode="0.0" sourceLinked="1"/>
        <c:tickLblPos val="none"/>
        <c:crossAx val="882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23960732469278"/>
          <c:y val="0.93208421858998824"/>
          <c:w val="0.42729680965169742"/>
          <c:h val="5.078758246036462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Century Gothic" pitchFamily="34" charset="0"/>
        </a:defRPr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3.204606926401167E-2"/>
          <c:y val="0.19409714262201624"/>
          <c:w val="0.92134146635197134"/>
          <c:h val="0.40881834534467371"/>
        </c:manualLayout>
      </c:layout>
      <c:lineChart>
        <c:grouping val="standard"/>
        <c:ser>
          <c:idx val="0"/>
          <c:order val="0"/>
          <c:tx>
            <c:strRef>
              <c:f>'riepilogo per slide'!$B$37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6"/>
            <c:spPr>
              <a:ln>
                <a:solidFill>
                  <a:sysClr val="window" lastClr="FFFFFF"/>
                </a:solidFill>
              </a:ln>
            </c:spPr>
          </c:marker>
          <c:dLbls>
            <c:dLbl>
              <c:idx val="0"/>
              <c:layout>
                <c:manualLayout>
                  <c:x val="-4.4369239535536183E-2"/>
                  <c:y val="7.42175648236749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3109076607539336E-2"/>
                  <c:y val="7.421817900411878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3109076607539281E-2"/>
                  <c:y val="8.201827063984089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3109076607539336E-2"/>
                  <c:y val="9.761845391128534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109076607539336E-2"/>
                  <c:y val="8.981836227556315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b"/>
            <c:showVal val="1"/>
          </c:dLbls>
          <c:cat>
            <c:numRef>
              <c:f>'riepilogo per slide'!$C$36:$G$36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slide'!$C$37:$G$37</c:f>
              <c:numCache>
                <c:formatCode>#,##0.0</c:formatCode>
                <c:ptCount val="5"/>
                <c:pt idx="0">
                  <c:v>28.782769614836383</c:v>
                </c:pt>
                <c:pt idx="1">
                  <c:v>28.875759100707089</c:v>
                </c:pt>
                <c:pt idx="2">
                  <c:v>30.110656189901064</c:v>
                </c:pt>
                <c:pt idx="3">
                  <c:v>30.441533161061969</c:v>
                </c:pt>
                <c:pt idx="4">
                  <c:v>30.572848906923024</c:v>
                </c:pt>
              </c:numCache>
            </c:numRef>
          </c:val>
        </c:ser>
        <c:ser>
          <c:idx val="1"/>
          <c:order val="1"/>
          <c:tx>
            <c:strRef>
              <c:f>'riepilogo per slide'!$B$38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slide'!$C$36:$G$36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slide'!$C$38:$G$38</c:f>
              <c:numCache>
                <c:formatCode>#,##0.0</c:formatCode>
                <c:ptCount val="5"/>
                <c:pt idx="0">
                  <c:v>34.888661250659503</c:v>
                </c:pt>
                <c:pt idx="1">
                  <c:v>38.216224547947213</c:v>
                </c:pt>
                <c:pt idx="2">
                  <c:v>41.535315113461699</c:v>
                </c:pt>
                <c:pt idx="3">
                  <c:v>43.005811679034416</c:v>
                </c:pt>
                <c:pt idx="4">
                  <c:v>43.975637641284948</c:v>
                </c:pt>
              </c:numCache>
            </c:numRef>
          </c:val>
        </c:ser>
        <c:marker val="1"/>
        <c:axId val="88258048"/>
        <c:axId val="88259584"/>
      </c:lineChart>
      <c:catAx>
        <c:axId val="8825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88259584"/>
        <c:crosses val="autoZero"/>
        <c:auto val="1"/>
        <c:lblAlgn val="ctr"/>
        <c:lblOffset val="100"/>
      </c:catAx>
      <c:valAx>
        <c:axId val="88259584"/>
        <c:scaling>
          <c:orientation val="minMax"/>
          <c:min val="20"/>
        </c:scaling>
        <c:axPos val="l"/>
        <c:numFmt formatCode="#,##0.0" sourceLinked="1"/>
        <c:tickLblPos val="none"/>
        <c:spPr>
          <a:ln>
            <a:noFill/>
          </a:ln>
        </c:spPr>
        <c:crossAx val="8825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896773577877E-2"/>
          <c:y val="0.76998266782787728"/>
          <c:w val="0.89999997706079526"/>
          <c:h val="0.12958040420443367"/>
        </c:manualLayout>
      </c:layout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3.1432743603763184E-2"/>
          <c:y val="9.0612963945510328E-2"/>
          <c:w val="0.92570442420929056"/>
          <c:h val="0.5307130598123363"/>
        </c:manualLayout>
      </c:layout>
      <c:lineChart>
        <c:grouping val="standard"/>
        <c:ser>
          <c:idx val="0"/>
          <c:order val="0"/>
          <c:tx>
            <c:strRef>
              <c:f>'riepilogo per slide'!$B$45</c:f>
              <c:strCache>
                <c:ptCount val="1"/>
                <c:pt idx="0">
                  <c:v>Settore alimentare (ex vino)</c:v>
                </c:pt>
              </c:strCache>
            </c:strRef>
          </c:tx>
          <c:marker>
            <c:symbol val="circle"/>
            <c:size val="6"/>
            <c:spPr>
              <a:ln>
                <a:solidFill>
                  <a:sysClr val="window" lastClr="FFFFFF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t"/>
            <c:showVal val="1"/>
          </c:dLbls>
          <c:cat>
            <c:numRef>
              <c:f>'riepilogo per slide'!$C$44:$G$44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slide'!$C$45:$G$45</c:f>
              <c:numCache>
                <c:formatCode>#,##0.0</c:formatCode>
                <c:ptCount val="5"/>
                <c:pt idx="0">
                  <c:v>24.903881929418809</c:v>
                </c:pt>
                <c:pt idx="1">
                  <c:v>24.68910732325509</c:v>
                </c:pt>
                <c:pt idx="2">
                  <c:v>24.7620611641692</c:v>
                </c:pt>
                <c:pt idx="3">
                  <c:v>23.579282081711767</c:v>
                </c:pt>
                <c:pt idx="4">
                  <c:v>22.475270318721336</c:v>
                </c:pt>
              </c:numCache>
            </c:numRef>
          </c:val>
        </c:ser>
        <c:ser>
          <c:idx val="1"/>
          <c:order val="1"/>
          <c:tx>
            <c:strRef>
              <c:f>'riepilogo per slide'!$B$46</c:f>
              <c:strCache>
                <c:ptCount val="1"/>
                <c:pt idx="0">
                  <c:v>Vino non cooperativo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rgbClr val="BD9554"/>
              </a:solidFill>
              <a:ln>
                <a:solidFill>
                  <a:schemeClr val="bg1"/>
                </a:solidFill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dLblPos val="b"/>
            <c:showVal val="1"/>
          </c:dLbls>
          <c:cat>
            <c:numRef>
              <c:f>'riepilogo per slide'!$C$44:$G$44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'riepilogo per slide'!$C$46:$G$46</c:f>
              <c:numCache>
                <c:formatCode>#,##0.0</c:formatCode>
                <c:ptCount val="5"/>
                <c:pt idx="0">
                  <c:v>16.521591298077691</c:v>
                </c:pt>
                <c:pt idx="1">
                  <c:v>17.769044112603137</c:v>
                </c:pt>
                <c:pt idx="2">
                  <c:v>18.748670465116788</c:v>
                </c:pt>
                <c:pt idx="3">
                  <c:v>18.771370027529972</c:v>
                </c:pt>
                <c:pt idx="4">
                  <c:v>18.518031624327552</c:v>
                </c:pt>
              </c:numCache>
            </c:numRef>
          </c:val>
        </c:ser>
        <c:marker val="1"/>
        <c:axId val="88286720"/>
        <c:axId val="88692608"/>
      </c:lineChart>
      <c:catAx>
        <c:axId val="8828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88692608"/>
        <c:crosses val="autoZero"/>
        <c:auto val="1"/>
        <c:lblAlgn val="ctr"/>
        <c:lblOffset val="100"/>
      </c:catAx>
      <c:valAx>
        <c:axId val="88692608"/>
        <c:scaling>
          <c:orientation val="minMax"/>
          <c:max val="30"/>
          <c:min val="10"/>
        </c:scaling>
        <c:delete val="1"/>
        <c:axPos val="l"/>
        <c:numFmt formatCode="#,##0.0" sourceLinked="1"/>
        <c:tickLblPos val="none"/>
        <c:crossAx val="88286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it-IT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0.02403</cdr:x>
      <cdr:y>0.00616</cdr:y>
    </cdr:from>
    <cdr:to>
      <cdr:x>0.87541</cdr:x>
      <cdr:y>0.23293</cdr:y>
    </cdr:to>
    <cdr:sp macro="" textlink="">
      <cdr:nvSpPr>
        <cdr:cNvPr id="2" name="Text Placeholder 2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4775" y="9525"/>
          <a:ext cx="3711427" cy="35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3366"/>
              </a:solidFill>
              <a:latin typeface="Century Gothic"/>
            </a:defRPr>
          </a:lvl9pPr>
        </a:lstStyle>
        <a:p xmlns:a="http://schemas.openxmlformats.org/drawingml/2006/main">
          <a:pPr indent="0" defTabSz="887413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3366"/>
            </a:buClr>
            <a:buFont typeface="Arial" pitchFamily="34" charset="0"/>
            <a:buNone/>
            <a:defRPr/>
          </a:pPr>
          <a:r>
            <a:rPr lang="it-IT" sz="1100" b="1" dirty="0" smtClean="0">
              <a:solidFill>
                <a:srgbClr val="003366"/>
              </a:solidFill>
              <a:latin typeface="Century Gothic" panose="020B0502020202020204" pitchFamily="34" charset="0"/>
            </a:rPr>
            <a:t>MON / Valore aggiunto (%)</a:t>
          </a:r>
        </a:p>
        <a:p xmlns:a="http://schemas.openxmlformats.org/drawingml/2006/main">
          <a:pPr marL="0" marR="0" lvl="0" indent="0" algn="l" defTabSz="887413" rtl="0" eaLnBrk="1" fontAlgn="base" latinLnBrk="0" hangingPunct="1">
            <a:lnSpc>
              <a:spcPct val="100000"/>
            </a:lnSpc>
            <a:spcAft>
              <a:spcPct val="0"/>
            </a:spcAft>
            <a:buClr>
              <a:srgbClr val="003366"/>
            </a:buClr>
            <a:buSzTx/>
            <a:buFont typeface="Arial" pitchFamily="34" charset="0"/>
            <a:buNone/>
            <a:tabLst/>
            <a:defRPr/>
          </a:pPr>
          <a:endParaRPr kumimoji="0" lang="it-IT" sz="1300" b="0" i="0" u="none" strike="noStrike" kern="1200" cap="none" spc="0" normalizeH="0" baseline="0" noProof="0" dirty="0">
            <a:ln>
              <a:noFill/>
            </a:ln>
            <a:solidFill>
              <a:srgbClr val="003366"/>
            </a:solidFill>
            <a:effectLst/>
            <a:uLnTx/>
            <a:uFillTx/>
            <a:latin typeface="Century Gothic" panose="020B0502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2D13-131A-4DB4-8799-76B1F14E6275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020D-3242-43E0-97E4-A7AEDFD97F0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08031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2DD7D-783D-45A6-8D30-52F907E1B8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F350C-C6BF-4D0B-B5A6-5FCBDB27878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75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01864-20C4-4170-A213-29D4E86697A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4525" y="742950"/>
            <a:ext cx="538003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4" y="4715838"/>
            <a:ext cx="4890667" cy="4466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La produttività viene decisa dall’imprenditore il quale sceglie la struttura produttiva sulla base del prodotto che conta di vendere sul mercato, Non è vero che la scelta della combinazione produttiva capitale/lavoro stia nel punto di massimo della produttività; anzi, per lo più accade il contrario e ciò dipende dal fatto che la qualità e il premio di prezzo derivante dalla differenziazione del prodotto fa premio sulla scala,</a:t>
            </a:r>
          </a:p>
          <a:p>
            <a:r>
              <a:rPr lang="it-IT" dirty="0" smtClean="0"/>
              <a:t>Il concetto classico che colloca l’efficienza sul punto di minimo dei costi di produzione va rivisto: quello che guida la scelta è il rendimento del capitale,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350C-C6BF-4D0B-B5A6-5FCBDB2787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E0A72-B6FA-4A40-826A-531EB122D347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6" y="4715839"/>
            <a:ext cx="4890665" cy="44666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La produttività viene decisa dall’imprenditore il quale sceglie la struttura produttiva sulla base del prodotto che conta di vendere sul mercato, Non è vero che la scelta della combinazione produttiva capitale/lavoro stia nel punto di massimo della produttività; anzi, per lo più accade il contrario e ciò dipende dal fatto che la qualità e il premio di prezzo derivante dalla differenziazione del prodotto fa premio sulla scala,</a:t>
            </a:r>
          </a:p>
          <a:p>
            <a:r>
              <a:rPr lang="it-IT" dirty="0" smtClean="0"/>
              <a:t>Il concetto classico che colloca l’efficienza sul punto di minimo dei costi di produzione va rivisto: quello che guida la scelta è il rendimento del capitale,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t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200" y="0"/>
            <a:ext cx="9907200" cy="700553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75199" y="2488340"/>
            <a:ext cx="4752000" cy="1734953"/>
          </a:xfrm>
          <a:solidFill>
            <a:srgbClr val="0E2943"/>
          </a:solidFill>
          <a:ln w="9525">
            <a:noFill/>
            <a:miter lim="800000"/>
            <a:headEnd/>
            <a:tailEnd/>
          </a:ln>
          <a:effectLst/>
        </p:spPr>
        <p:txBody>
          <a:bodyPr lIns="84216" tIns="210541" rIns="84216" bIns="42108"/>
          <a:lstStyle>
            <a:lvl1pPr algn="ctr" defTabSz="914400" rtl="0" eaLnBrk="1" latinLnBrk="0" hangingPunct="1">
              <a:spcBef>
                <a:spcPct val="0"/>
              </a:spcBef>
              <a:buFontTx/>
              <a:buNone/>
              <a:defRPr lang="en-US" sz="2800" b="1" kern="1200" dirty="0" smtClean="0">
                <a:solidFill>
                  <a:schemeClr val="accent6"/>
                </a:solidFill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73563" y="4285397"/>
            <a:ext cx="4752000" cy="335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84216" rIns="88764" bIns="84216" numCol="1" anchor="ctr" anchorCtr="1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n-US" sz="1300" b="0" kern="1200" baseline="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 marL="342900" lvl="0" indent="-342900" algn="just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</a:pPr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logo_senzascritta_bianc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1143" y="5992279"/>
            <a:ext cx="1926000" cy="4940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4025" y="1012185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024" y="1012185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454024" y="3642262"/>
            <a:ext cx="900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454024" y="4093845"/>
            <a:ext cx="9000000" cy="19700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454024" y="1459816"/>
            <a:ext cx="4320000" cy="2053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2"/>
          </p:nvPr>
        </p:nvSpPr>
        <p:spPr>
          <a:xfrm>
            <a:off x="5134024" y="1459816"/>
            <a:ext cx="4320000" cy="2053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rgbClr val="003366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rgbClr val="003366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54025" y="1017587"/>
            <a:ext cx="2160000" cy="5089525"/>
          </a:xfrm>
          <a:prstGeom prst="rect">
            <a:avLst/>
          </a:prstGeom>
          <a:noFill/>
        </p:spPr>
        <p:txBody>
          <a:bodyPr/>
          <a:lstStyle>
            <a:lvl1pPr marL="228600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 marL="409575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 marL="590550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 marL="771525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 marL="942975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971800" y="1017587"/>
            <a:ext cx="6481762" cy="508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ctr">
              <a:defRPr lang="en-US" sz="2000" b="1" kern="1200" dirty="0">
                <a:solidFill>
                  <a:srgbClr val="003366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54025" y="1017588"/>
            <a:ext cx="2160000" cy="5070391"/>
          </a:xfrm>
          <a:prstGeom prst="rect">
            <a:avLst/>
          </a:prstGeom>
          <a:noFill/>
        </p:spPr>
        <p:txBody>
          <a:bodyPr/>
          <a:lstStyle>
            <a:lvl1pPr marL="228600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 marL="409575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 marL="590550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 marL="771525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 marL="942975" indent="-22860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998789" y="1012185"/>
            <a:ext cx="3096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563" y="1012185"/>
            <a:ext cx="3096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2998788" y="1459816"/>
            <a:ext cx="3096000" cy="462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2"/>
          </p:nvPr>
        </p:nvSpPr>
        <p:spPr>
          <a:xfrm>
            <a:off x="6357563" y="1459816"/>
            <a:ext cx="3096000" cy="462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rgbClr val="003366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54025" y="1017588"/>
            <a:ext cx="2160000" cy="5069505"/>
          </a:xfrm>
          <a:prstGeom prst="rect">
            <a:avLst/>
          </a:prstGeom>
          <a:noFill/>
        </p:spPr>
        <p:txBody>
          <a:bodyPr/>
          <a:lstStyle>
            <a:lvl1pPr marL="180975" indent="-180975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 marL="361950" indent="-180975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 marL="542925" indent="-180975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 marL="714375" indent="-171450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 marL="895350" indent="-180975" algn="l">
              <a:buClrTx/>
              <a:buFontTx/>
              <a:buBlip>
                <a:blip r:embed="rId2"/>
              </a:buBlip>
              <a:defRPr sz="1000"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2983022" y="1012185"/>
            <a:ext cx="3096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563" y="1012185"/>
            <a:ext cx="3096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2983022" y="3630231"/>
            <a:ext cx="3096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57563" y="3630231"/>
            <a:ext cx="3096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0"/>
          </p:nvPr>
        </p:nvSpPr>
        <p:spPr>
          <a:xfrm>
            <a:off x="2983022" y="4081814"/>
            <a:ext cx="3096000" cy="2005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21"/>
          </p:nvPr>
        </p:nvSpPr>
        <p:spPr>
          <a:xfrm>
            <a:off x="6357563" y="4081814"/>
            <a:ext cx="3096000" cy="2005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9"/>
          </p:nvPr>
        </p:nvSpPr>
        <p:spPr>
          <a:xfrm>
            <a:off x="2983022" y="1459816"/>
            <a:ext cx="3096000" cy="2005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2"/>
          </p:nvPr>
        </p:nvSpPr>
        <p:spPr>
          <a:xfrm>
            <a:off x="6357563" y="1459816"/>
            <a:ext cx="3096000" cy="2005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oloure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rgbClr val="003366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54024" y="1014998"/>
            <a:ext cx="2160000" cy="1903005"/>
          </a:xfrm>
          <a:prstGeom prst="rect">
            <a:avLst/>
          </a:prstGeom>
          <a:solidFill>
            <a:srgbClr val="81B0CD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180975" indent="-18097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0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61950" indent="-18097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0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42925" indent="-18097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0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4375" indent="-17145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0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895350" indent="-18097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0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54024" y="3041401"/>
            <a:ext cx="2160000" cy="1260000"/>
          </a:xfrm>
          <a:prstGeom prst="rect">
            <a:avLst/>
          </a:prstGeom>
          <a:solidFill>
            <a:srgbClr val="124A70"/>
          </a:solidFill>
          <a:ln>
            <a:noFill/>
          </a:ln>
        </p:spPr>
        <p:txBody>
          <a:bodyPr/>
          <a:lstStyle>
            <a:lvl1pPr marL="180975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61950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2925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714375" indent="-171450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895350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454024" y="4444250"/>
            <a:ext cx="2160000" cy="1656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/>
          <a:lstStyle>
            <a:lvl1pPr marL="180975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61950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2925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714375" indent="-171450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895350" indent="-180975" algn="l">
              <a:buClrTx/>
              <a:buFontTx/>
              <a:buBlip>
                <a:blip r:embed="rId2"/>
              </a:buBlip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2971800" y="1014999"/>
            <a:ext cx="6481762" cy="1903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2971800" y="3040615"/>
            <a:ext cx="6481762" cy="12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rtl="0" latinLnBrk="0">
              <a:buClr>
                <a:srgbClr val="003366"/>
              </a:buClr>
              <a:buSzPct val="70000"/>
              <a:buFont typeface="Wingdings 2" pitchFamily="18" charset="2"/>
              <a:buChar char="¿"/>
              <a:defRPr lang="en-US" sz="1200" kern="1200" dirty="0">
                <a:solidFill>
                  <a:srgbClr val="003366"/>
                </a:solidFill>
                <a:latin typeface="Georgia" pitchFamily="18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2971800" y="4442677"/>
            <a:ext cx="6481762" cy="1657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t" anchorCtr="1" compatLnSpc="1">
            <a:prstTxWarp prst="textNoShape">
              <a:avLst/>
            </a:prstTxWarp>
          </a:bodyPr>
          <a:lstStyle>
            <a:lvl1pPr algn="ctr">
              <a:defRPr lang="en-US" sz="2000" b="1" kern="1200" dirty="0">
                <a:solidFill>
                  <a:schemeClr val="accent1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4025" y="1017587"/>
            <a:ext cx="9000000" cy="5082423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6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79" y="717387"/>
            <a:ext cx="2752421" cy="5450338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5612" y="3062756"/>
            <a:ext cx="6540267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210541" rIns="84216" bIns="42108" numCol="1" anchor="t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aja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Appendix</a:t>
            </a:r>
            <a:r>
              <a:rPr lang="it-IT" dirty="0" smtClean="0"/>
              <a:t> #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8788" y="3841836"/>
            <a:ext cx="89947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182880" bIns="44382"/>
          <a:lstStyle>
            <a:lvl1pPr marL="0" indent="0" algn="l" defTabSz="88741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Marlett" pitchFamily="2" charset="2"/>
              <a:buNone/>
              <a:defRPr lang="en-US" sz="1200" b="0" kern="1200" dirty="0" smtClean="0">
                <a:solidFill>
                  <a:srgbClr val="5F5F5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effectLst/>
        </p:spPr>
        <p:txBody>
          <a:bodyPr rIns="90000" anchor="t" anchorCtr="1"/>
          <a:lstStyle>
            <a:lvl1pPr algn="l">
              <a:defRPr>
                <a:solidFill>
                  <a:srgbClr val="5F5F5F"/>
                </a:solidFill>
                <a:latin typeface="Traja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454024" y="1017588"/>
            <a:ext cx="9000000" cy="508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Appendix #</a:t>
            </a:r>
          </a:p>
        </p:txBody>
      </p:sp>
      <p:sp>
        <p:nvSpPr>
          <p:cNvPr id="5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Title,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rgbClr val="5F5F5F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54025" y="1017588"/>
            <a:ext cx="2160000" cy="5089525"/>
          </a:xfrm>
          <a:prstGeom prst="rect">
            <a:avLst/>
          </a:prstGeom>
          <a:noFill/>
        </p:spPr>
        <p:txBody>
          <a:bodyPr/>
          <a:lstStyle>
            <a:lvl1pPr marL="180975" indent="-180975" algn="l">
              <a:buClrTx/>
              <a:buFontTx/>
              <a:buBlip>
                <a:blip r:embed="rId2"/>
              </a:buBlip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361950" indent="-180975" algn="l">
              <a:buClrTx/>
              <a:buFontTx/>
              <a:buBlip>
                <a:blip r:embed="rId2"/>
              </a:buBlip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2pPr>
            <a:lvl3pPr marL="542925" indent="-180975" algn="l">
              <a:buClrTx/>
              <a:buFontTx/>
              <a:buBlip>
                <a:blip r:embed="rId2"/>
              </a:buBlip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3pPr>
            <a:lvl4pPr marL="714375" indent="-171450" algn="l">
              <a:buClrTx/>
              <a:buFontTx/>
              <a:buBlip>
                <a:blip r:embed="rId2"/>
              </a:buBlip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4pPr>
            <a:lvl5pPr marL="895350" indent="-180975" algn="l">
              <a:buClrTx/>
              <a:buFontTx/>
              <a:buBlip>
                <a:blip r:embed="rId2"/>
              </a:buBlip>
              <a:defRPr sz="1000">
                <a:solidFill>
                  <a:schemeClr val="accent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971800" y="1017588"/>
            <a:ext cx="6481762" cy="508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>
              <a:tabLst>
                <a:tab pos="8786813" algn="r"/>
              </a:tabLst>
              <a:def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Appendix #</a:t>
            </a:r>
          </a:p>
        </p:txBody>
      </p:sp>
      <p:sp>
        <p:nvSpPr>
          <p:cNvPr id="7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 copertina_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4" y="0"/>
            <a:ext cx="9900591" cy="6858000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450773"/>
            <a:ext cx="9906000" cy="8334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8788" y="1905400"/>
            <a:ext cx="8994775" cy="7588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84216" tIns="210541" rIns="84216" bIns="42108"/>
          <a:lstStyle>
            <a:lvl1pPr algn="l" defTabSz="914400" rtl="0" eaLnBrk="1" latinLnBrk="0" hangingPunct="1">
              <a:spcBef>
                <a:spcPct val="0"/>
              </a:spcBef>
              <a:buFontTx/>
              <a:buNone/>
              <a:defRPr lang="en-US" sz="2800" b="1" kern="12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8788" y="2745682"/>
            <a:ext cx="89947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182880" bIns="44382"/>
          <a:lstStyle>
            <a:lvl1pPr marL="0" indent="0" algn="l" defTabSz="88741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Marlett" pitchFamily="2" charset="2"/>
              <a:buNone/>
              <a:defRPr lang="en-US" sz="1600" b="1" kern="1200" dirty="0" smtClean="0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Rettangolo 14"/>
          <p:cNvSpPr/>
          <p:nvPr userDrawn="1"/>
        </p:nvSpPr>
        <p:spPr>
          <a:xfrm>
            <a:off x="0" y="6325178"/>
            <a:ext cx="9906000" cy="302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543304" y="6325177"/>
            <a:ext cx="2910259" cy="30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marL="0" indent="0" algn="r">
              <a:buFontTx/>
              <a:buNone/>
              <a:defRPr lang="en-US" sz="1300" b="0" kern="1200" baseline="0" dirty="0" smtClean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just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24" name="Picture 23" descr="logo_senzascritta_bianc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51562" y="5548907"/>
            <a:ext cx="2484000" cy="637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8787" y="221615"/>
            <a:ext cx="9001125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t" anchorCtr="1" compatLnSpc="1">
            <a:prstTxWarp prst="textNoShape">
              <a:avLst/>
            </a:prstTxWarp>
          </a:bodyPr>
          <a:lstStyle>
            <a:lvl1pPr algn="ctr">
              <a:defRPr lang="en-US" sz="2000" b="1" kern="1200" dirty="0">
                <a:solidFill>
                  <a:schemeClr val="accent1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787" y="701040"/>
            <a:ext cx="8986837" cy="5406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200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200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200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200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VetrataNew_web_1.jpg"/>
          <p:cNvPicPr>
            <a:picLocks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085"/>
          <a:stretch>
            <a:fillRect/>
          </a:stretch>
        </p:blipFill>
        <p:spPr>
          <a:xfrm>
            <a:off x="0" y="0"/>
            <a:ext cx="9906000" cy="6883200"/>
          </a:xfrm>
          <a:prstGeom prst="rect">
            <a:avLst/>
          </a:prstGeom>
        </p:spPr>
      </p:pic>
      <p:sp>
        <p:nvSpPr>
          <p:cNvPr id="5" name="Rettangolo 4"/>
          <p:cNvSpPr/>
          <p:nvPr userDrawn="1"/>
        </p:nvSpPr>
        <p:spPr>
          <a:xfrm>
            <a:off x="0" y="5450773"/>
            <a:ext cx="9906000" cy="8334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455612" y="2733472"/>
            <a:ext cx="89947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182880" bIns="44382"/>
          <a:lstStyle>
            <a:lvl1pPr marL="0" indent="0" algn="l" defTabSz="88741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Marlett" pitchFamily="2" charset="2"/>
              <a:buNone/>
              <a:defRPr lang="en-US" sz="1400" b="0" kern="1200" dirty="0" smtClean="0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5612" y="1922965"/>
            <a:ext cx="8994775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210541" rIns="84216" bIns="42108" numCol="1" anchor="t" anchorCtr="0" compatLnSpc="1">
            <a:prstTxWarp prst="textNoShape">
              <a:avLst/>
            </a:prstTxWarp>
          </a:bodyPr>
          <a:lstStyle>
            <a:lvl1pPr>
              <a:def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logo_senzascritta_bianc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51562" y="5548907"/>
            <a:ext cx="2484000" cy="637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t" anchorCtr="0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4024" y="1011357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just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3563" y="1011357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18288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454024" y="1454150"/>
            <a:ext cx="4320000" cy="486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 typeface="Wingdings 2" pitchFamily="18" charset="2"/>
              <a:buChar char="¿"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Char char="¿"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 typeface="Wingdings 2" pitchFamily="18" charset="2"/>
              <a:buChar char="¿"/>
              <a:tabLst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 typeface="Wingdings 2" pitchFamily="18" charset="2"/>
              <a:buChar char="¿"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 typeface="Wingdings 2" pitchFamily="18" charset="2"/>
              <a:buChar char="¿"/>
              <a:def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9"/>
          </p:nvPr>
        </p:nvSpPr>
        <p:spPr>
          <a:xfrm>
            <a:off x="5133563" y="1454150"/>
            <a:ext cx="4320000" cy="486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 typeface="Wingdings 2" pitchFamily="18" charset="2"/>
              <a:buChar char="¿"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Char char="¿"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 typeface="Wingdings 2" pitchFamily="18" charset="2"/>
              <a:buChar char="¿"/>
              <a:tabLst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 typeface="Wingdings 2" pitchFamily="18" charset="2"/>
              <a:buChar char="¿"/>
              <a:defRPr lang="en-US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 typeface="Wingdings 2" pitchFamily="18" charset="2"/>
              <a:buChar char="¿"/>
              <a:def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4024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>
              <a:tabLst>
                <a:tab pos="8786813" algn="r"/>
              </a:tabLst>
              <a:def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2.png"/>
          <p:cNvPicPr>
            <a:picLocks/>
          </p:cNvPicPr>
          <p:nvPr userDrawn="1"/>
        </p:nvPicPr>
        <p:blipFill>
          <a:blip r:embed="rId2" cstate="print"/>
          <a:srcRect r="5661"/>
          <a:stretch>
            <a:fillRect/>
          </a:stretch>
        </p:blipFill>
        <p:spPr>
          <a:xfrm>
            <a:off x="-10887" y="54430"/>
            <a:ext cx="9916887" cy="68580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73563" y="4171097"/>
            <a:ext cx="4752000" cy="335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84216" rIns="88764" bIns="84216" numCol="1" anchor="ctr" anchorCtr="1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n-US" sz="1300" b="0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 marL="342900" lvl="0" indent="-342900" algn="just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75199" y="2278271"/>
            <a:ext cx="4752000" cy="17349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210541" rIns="84216" bIns="42108" numCol="1" anchor="ctr" anchorCtr="1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FontTx/>
              <a:buNone/>
              <a:defRPr lang="en-US" sz="3000" b="1" kern="1200" cap="small" baseline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85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275E-F07C-46EB-962D-F89D39A66B05}" type="datetimeFigureOut">
              <a:rPr lang="en-US">
                <a:solidFill>
                  <a:srgbClr val="5F5F5F"/>
                </a:solidFill>
              </a:rPr>
              <a:pPr>
                <a:defRPr/>
              </a:pPr>
              <a:t>5/11/2018</a:t>
            </a:fld>
            <a:endParaRPr lang="en-US">
              <a:solidFill>
                <a:srgbClr val="5F5F5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F5F5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4E2B-D34D-4B0A-A2F7-AF2E152E1AF3}" type="slidenum">
              <a:rPr lang="en-US">
                <a:solidFill>
                  <a:srgbClr val="5F5F5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31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to indic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68400" y="882618"/>
            <a:ext cx="4737600" cy="59718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16763" y="592063"/>
            <a:ext cx="1868159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t" anchorCtr="0" compatLnSpc="1">
            <a:prstTxWarp prst="textNoShape">
              <a:avLst/>
            </a:prstTxWarp>
          </a:bodyPr>
          <a:lstStyle>
            <a:lvl1pPr algn="l">
              <a:defRPr lang="en-US" sz="2800" b="1" kern="1200" dirty="0">
                <a:solidFill>
                  <a:schemeClr val="accent1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it-IT" dirty="0" smtClean="0"/>
              <a:t>Agenda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24527" y="1961177"/>
            <a:ext cx="4264372" cy="263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342900" indent="-342900" algn="l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Tx/>
              <a:buFont typeface="+mj-lt"/>
              <a:buAutoNum type="arabicPeriod"/>
              <a:defRPr lang="en-US" sz="1300" b="1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-342900" algn="l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Tx/>
              <a:buFont typeface="+mj-lt"/>
              <a:buAutoNum type="arabicPeriod"/>
              <a:defRPr lang="en-US" sz="1300" b="1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342900" indent="-342900" algn="l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Tx/>
              <a:buFont typeface="+mj-lt"/>
              <a:buAutoNum type="arabicPeriod"/>
              <a:defRPr lang="en-US" sz="1300" b="1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42900" indent="-342900" algn="l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Tx/>
              <a:buFont typeface="+mj-lt"/>
              <a:buAutoNum type="arabicPeriod"/>
              <a:defRPr lang="en-US" sz="1300" b="1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342900" indent="-342900" algn="l" defTabSz="887413" rtl="0" eaLnBrk="0" fontAlgn="base" latinLnBrk="0" hangingPunct="0">
              <a:spcBef>
                <a:spcPct val="35000"/>
              </a:spcBef>
              <a:spcAft>
                <a:spcPct val="0"/>
              </a:spcAft>
              <a:buClrTx/>
              <a:buFont typeface="+mj-lt"/>
              <a:buAutoNum type="arabicPeriod"/>
              <a:defRPr lang="en-US" sz="1300" b="1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_senzascritta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26680" y="6180412"/>
            <a:ext cx="1746000" cy="448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5612" y="3062756"/>
            <a:ext cx="8997951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210541" rIns="84216" bIns="42108" numCol="1" anchor="t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aja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79" y="717387"/>
            <a:ext cx="2752421" cy="545033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458788" y="3841836"/>
            <a:ext cx="89947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182880" bIns="44382"/>
          <a:lstStyle>
            <a:lvl1pPr marL="0" indent="0" algn="l" defTabSz="88741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Marlett" pitchFamily="2" charset="2"/>
              <a:buNone/>
              <a:defRPr lang="en-US" sz="1200" b="0" kern="1200" dirty="0" smtClean="0">
                <a:solidFill>
                  <a:srgbClr val="00336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5612" y="3062756"/>
            <a:ext cx="8997951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210541" rIns="84216" bIns="42108" numCol="1" anchor="t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ajan Pro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79" y="717387"/>
            <a:ext cx="2752421" cy="545033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458788" y="3841836"/>
            <a:ext cx="89947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182880" bIns="44382"/>
          <a:lstStyle>
            <a:lvl1pPr marL="0" indent="0" algn="l" defTabSz="88741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20000"/>
              <a:buFont typeface="Marlett" pitchFamily="2" charset="2"/>
              <a:buNone/>
              <a:defRPr lang="en-US" sz="1200" b="0" kern="1200" dirty="0" smtClean="0">
                <a:solidFill>
                  <a:srgbClr val="00336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4025" y="214090"/>
            <a:ext cx="8999539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ctr">
              <a:defRPr lang="en-US" sz="2000" b="1" kern="1200" dirty="0">
                <a:solidFill>
                  <a:schemeClr val="accent1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454025" y="1017588"/>
            <a:ext cx="9000000" cy="50342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rtl="0" latinLnBrk="0">
              <a:buClrTx/>
              <a:buSzPct val="10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rtl="0" latinLnBrk="0"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rtl="0" latinLnBrk="0"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rtl="0" latinLnBrk="0"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rtl="0" latinLnBrk="0"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ctr">
              <a:defRPr lang="en-US" sz="2000" b="1" kern="1200" dirty="0">
                <a:solidFill>
                  <a:schemeClr val="accent1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4024" y="1011357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just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3563" y="1011357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454024" y="1454150"/>
            <a:ext cx="4320000" cy="4621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9"/>
          </p:nvPr>
        </p:nvSpPr>
        <p:spPr>
          <a:xfrm>
            <a:off x="5133563" y="1454150"/>
            <a:ext cx="4320000" cy="4621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14090"/>
            <a:ext cx="9001125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chemeClr val="accent1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54024" y="1013692"/>
            <a:ext cx="288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just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10756" y="1013692"/>
            <a:ext cx="288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75150" y="1013692"/>
            <a:ext cx="288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54025" y="1454150"/>
            <a:ext cx="28800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3513000" y="1454150"/>
            <a:ext cx="28800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6575150" y="1454150"/>
            <a:ext cx="28800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  <p:sp>
        <p:nvSpPr>
          <p:cNvPr id="12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4024" y="214090"/>
            <a:ext cx="9000000" cy="4794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1" compatLnSpc="1">
            <a:prstTxWarp prst="textNoShape">
              <a:avLst/>
            </a:prstTxWarp>
          </a:bodyPr>
          <a:lstStyle>
            <a:lvl1pPr algn="l">
              <a:defRPr lang="en-US" sz="2000" b="1" kern="1200" dirty="0">
                <a:solidFill>
                  <a:srgbClr val="003366"/>
                </a:solidFill>
                <a:latin typeface="Trajan Pro"/>
                <a:ea typeface="+mj-ea"/>
                <a:cs typeface="+mj-cs"/>
              </a:defRPr>
            </a:lvl1pPr>
          </a:lstStyle>
          <a:p>
            <a:pPr lvl="0" algn="just" defTabSz="914400" rtl="0" eaLnBrk="1" latinLnBrk="0" hangingPunct="1">
              <a:spcBef>
                <a:spcPct val="0"/>
              </a:spcBef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4024" y="1012185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024" y="1012185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4024" y="3618198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34024" y="3618198"/>
            <a:ext cx="43200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44382" rIns="90000" bIns="44382"/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rgbClr val="00336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54024" y="4069782"/>
            <a:ext cx="4320000" cy="2018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5134024" y="4069782"/>
            <a:ext cx="4320000" cy="2018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454024" y="1459817"/>
            <a:ext cx="4320000" cy="2018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5134024" y="1459817"/>
            <a:ext cx="4320000" cy="20181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t" anchorCtr="0" compatLnSpc="1">
            <a:prstTxWarp prst="textNoShape">
              <a:avLst/>
            </a:prstTxWarp>
          </a:bodyPr>
          <a:lstStyle>
            <a:lvl1pPr marL="266700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2925" indent="-276225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63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40000"/>
              <a:buFontTx/>
              <a:buBlip>
                <a:blip r:embed="rId2"/>
              </a:buBlip>
              <a:defRPr lang="en-US" sz="120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43025" indent="-26670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Tx/>
              <a:buSzPct val="25000"/>
              <a:buFontTx/>
              <a:buBlip>
                <a:blip r:embed="rId2"/>
              </a:buBlip>
              <a:defRPr lang="en-US" sz="120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6pPr>
            <a:lvl7pPr marL="0" indent="0">
              <a:buClr>
                <a:srgbClr val="003366"/>
              </a:buClr>
              <a:buFont typeface="Wingdings 2" pitchFamily="18" charset="2"/>
              <a:buChar char="¿"/>
              <a:defRPr sz="1200">
                <a:solidFill>
                  <a:srgbClr val="003366"/>
                </a:solidFill>
                <a:latin typeface="Georgia" pitchFamily="18" charset="0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Box 78"/>
          <p:cNvSpPr txBox="1">
            <a:spLocks noChangeArrowheads="1"/>
          </p:cNvSpPr>
          <p:nvPr userDrawn="1"/>
        </p:nvSpPr>
        <p:spPr bwMode="auto">
          <a:xfrm>
            <a:off x="1943434" y="6221421"/>
            <a:ext cx="360000" cy="360000"/>
          </a:xfrm>
          <a:prstGeom prst="rect">
            <a:avLst/>
          </a:prstGeom>
          <a:noFill/>
          <a:ln w="19050">
            <a:solidFill>
              <a:srgbClr val="BD9554"/>
            </a:solidFill>
            <a:miter lim="800000"/>
            <a:headEnd/>
            <a:tailEnd/>
          </a:ln>
          <a:effectLst/>
        </p:spPr>
        <p:txBody>
          <a:bodyPr wrap="square" lIns="96378" tIns="91440" rIns="96378" bIns="9144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CE3C2C-DF8D-411C-99E0-08C43AF02D98}" type="slidenum">
              <a:rPr lang="en-GB" sz="800">
                <a:solidFill>
                  <a:schemeClr val="accent1"/>
                </a:solidFill>
                <a:latin typeface="Century Gothic" panose="020B0502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GB" sz="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54025" y="709390"/>
            <a:ext cx="9000000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</a:bodyPr>
          <a:lstStyle>
            <a:lvl1pPr algn="l">
              <a:tabLst>
                <a:tab pos="8786813" algn="r"/>
              </a:tabLst>
              <a:def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just" defTabSz="887413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 2" pitchFamily="18" charset="2"/>
              <a:buNone/>
              <a:tabLst>
                <a:tab pos="8791575" algn="r"/>
              </a:tabLst>
              <a:defRPr/>
            </a:pPr>
            <a:r>
              <a:rPr lang="en-US" dirty="0" smtClean="0"/>
              <a:t>Click to edit Master text styles	Section 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4025" y="214090"/>
            <a:ext cx="9001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logo_senzascritta.w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726680" y="6180412"/>
            <a:ext cx="1746000" cy="448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72" r:id="rId4"/>
    <p:sldLayoutId id="2147483674" r:id="rId5"/>
    <p:sldLayoutId id="2147483650" r:id="rId6"/>
    <p:sldLayoutId id="2147483652" r:id="rId7"/>
    <p:sldLayoutId id="2147483653" r:id="rId8"/>
    <p:sldLayoutId id="2147483659" r:id="rId9"/>
    <p:sldLayoutId id="2147483660" r:id="rId10"/>
    <p:sldLayoutId id="2147483656" r:id="rId11"/>
    <p:sldLayoutId id="2147483675" r:id="rId12"/>
    <p:sldLayoutId id="2147483676" r:id="rId13"/>
    <p:sldLayoutId id="2147483663" r:id="rId14"/>
    <p:sldLayoutId id="2147483662" r:id="rId15"/>
    <p:sldLayoutId id="2147483668" r:id="rId16"/>
    <p:sldLayoutId id="2147483665" r:id="rId17"/>
    <p:sldLayoutId id="2147483673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rajan Pro"/>
          <a:ea typeface="+mj-ea"/>
          <a:cs typeface="+mj-cs"/>
        </a:defRPr>
      </a:lvl1pPr>
    </p:titleStyle>
    <p:bodyStyle>
      <a:lvl1pPr marL="0" indent="0" algn="l" defTabSz="887413" rtl="0" eaLnBrk="1" fontAlgn="base" latinLnBrk="0" hangingPunct="1">
        <a:spcBef>
          <a:spcPct val="35000"/>
        </a:spcBef>
        <a:spcAft>
          <a:spcPct val="0"/>
        </a:spcAft>
        <a:buClr>
          <a:srgbClr val="003366"/>
        </a:buClr>
        <a:buFont typeface="Arial" pitchFamily="34" charset="0"/>
        <a:buNone/>
        <a:defRPr lang="en-US" sz="1200" kern="1200" smtClean="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887413" rtl="0" eaLnBrk="1" fontAlgn="base" latinLnBrk="0" hangingPunct="1">
        <a:spcBef>
          <a:spcPct val="35000"/>
        </a:spcBef>
        <a:spcAft>
          <a:spcPct val="0"/>
        </a:spcAft>
        <a:buClr>
          <a:srgbClr val="003366"/>
        </a:buClr>
        <a:buFont typeface="Arial" pitchFamily="34" charset="0"/>
        <a:buNone/>
        <a:defRPr lang="en-US" sz="1200" kern="1200" smtClean="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887413" rtl="0" eaLnBrk="1" fontAlgn="base" latinLnBrk="0" hangingPunct="1">
        <a:spcBef>
          <a:spcPct val="35000"/>
        </a:spcBef>
        <a:spcAft>
          <a:spcPct val="0"/>
        </a:spcAft>
        <a:buClr>
          <a:srgbClr val="003366"/>
        </a:buClr>
        <a:buFont typeface="Arial" pitchFamily="34" charset="0"/>
        <a:buNone/>
        <a:defRPr lang="en-US" sz="1200" kern="1200" smtClean="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887413" rtl="0" eaLnBrk="1" fontAlgn="base" latinLnBrk="0" hangingPunct="1">
        <a:spcBef>
          <a:spcPct val="35000"/>
        </a:spcBef>
        <a:spcAft>
          <a:spcPct val="0"/>
        </a:spcAft>
        <a:buClr>
          <a:srgbClr val="003366"/>
        </a:buClr>
        <a:buFont typeface="Arial" pitchFamily="34" charset="0"/>
        <a:buNone/>
        <a:defRPr lang="en-US" sz="1200" kern="1200" smtClean="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887413" rtl="0" eaLnBrk="1" fontAlgn="base" latinLnBrk="0" hangingPunct="1">
        <a:spcBef>
          <a:spcPct val="35000"/>
        </a:spcBef>
        <a:spcAft>
          <a:spcPct val="0"/>
        </a:spcAft>
        <a:buClr>
          <a:srgbClr val="003366"/>
        </a:buClr>
        <a:buFont typeface="Arial" pitchFamily="34" charset="0"/>
        <a:buNone/>
        <a:defRPr lang="en-US" sz="1200" kern="1200" dirty="0" smtClean="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826725" y="4628297"/>
            <a:ext cx="4752000" cy="335959"/>
          </a:xfrm>
        </p:spPr>
        <p:txBody>
          <a:bodyPr/>
          <a:lstStyle/>
          <a:p>
            <a:r>
              <a:rPr lang="it-IT" dirty="0" smtClean="0"/>
              <a:t>Assemblea </a:t>
            </a:r>
            <a:r>
              <a:rPr lang="it-IT" dirty="0" err="1" smtClean="0"/>
              <a:t>Federvini</a:t>
            </a:r>
            <a:r>
              <a:rPr lang="it-IT" dirty="0" smtClean="0"/>
              <a:t> - Roma, 22 maggio 2018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23758" y="2278271"/>
            <a:ext cx="4994695" cy="1942855"/>
          </a:xfrm>
        </p:spPr>
        <p:txBody>
          <a:bodyPr/>
          <a:lstStyle/>
          <a:p>
            <a:r>
              <a:rPr lang="en-GB" sz="2900" dirty="0" err="1" smtClean="0">
                <a:latin typeface="Trajan Pro" pitchFamily="18" charset="0"/>
              </a:rPr>
              <a:t>Generazione</a:t>
            </a:r>
            <a:r>
              <a:rPr lang="en-GB" sz="2900" dirty="0" smtClean="0">
                <a:latin typeface="Trajan Pro" pitchFamily="18" charset="0"/>
              </a:rPr>
              <a:t> di </a:t>
            </a:r>
            <a:r>
              <a:rPr lang="en-GB" sz="2900" dirty="0" err="1" smtClean="0">
                <a:latin typeface="Trajan Pro" pitchFamily="18" charset="0"/>
              </a:rPr>
              <a:t>valore</a:t>
            </a:r>
            <a:r>
              <a:rPr lang="en-GB" sz="2900" dirty="0" smtClean="0">
                <a:latin typeface="Trajan Pro" pitchFamily="18" charset="0"/>
              </a:rPr>
              <a:t> </a:t>
            </a:r>
            <a:r>
              <a:rPr lang="en-GB" sz="2900" dirty="0" err="1" smtClean="0">
                <a:latin typeface="Trajan Pro" pitchFamily="18" charset="0"/>
              </a:rPr>
              <a:t>nell’industria</a:t>
            </a:r>
            <a:r>
              <a:rPr lang="en-GB" sz="2900" dirty="0" smtClean="0">
                <a:latin typeface="Trajan Pro" pitchFamily="18" charset="0"/>
              </a:rPr>
              <a:t> </a:t>
            </a:r>
            <a:r>
              <a:rPr lang="en-GB" sz="2900" dirty="0" err="1" smtClean="0">
                <a:latin typeface="Trajan Pro" pitchFamily="18" charset="0"/>
              </a:rPr>
              <a:t>italiana</a:t>
            </a:r>
            <a:r>
              <a:rPr lang="en-GB" sz="2900" dirty="0" smtClean="0">
                <a:latin typeface="Trajan Pro" pitchFamily="18" charset="0"/>
              </a:rPr>
              <a:t> del </a:t>
            </a:r>
            <a:r>
              <a:rPr lang="en-GB" sz="2900" dirty="0" err="1" smtClean="0">
                <a:latin typeface="Trajan Pro" pitchFamily="18" charset="0"/>
              </a:rPr>
              <a:t>vino</a:t>
            </a:r>
            <a:endParaRPr lang="it-IT" sz="29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20A988-2C54-4F95-A2ED-7AA0F032681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132386" y="692150"/>
            <a:ext cx="4321177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8764" tIns="84216" rIns="88764" bIns="8421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8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818984" y="214090"/>
            <a:ext cx="8205746" cy="479425"/>
          </a:xfrm>
        </p:spPr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magazzino</a:t>
            </a:r>
            <a:r>
              <a:rPr lang="en-GB" dirty="0" smtClean="0"/>
              <a:t> del </a:t>
            </a:r>
            <a:r>
              <a:rPr lang="en-GB" dirty="0" err="1" smtClean="0"/>
              <a:t>vino</a:t>
            </a:r>
            <a:r>
              <a:rPr lang="en-GB" dirty="0" smtClean="0"/>
              <a:t>: </a:t>
            </a:r>
            <a:r>
              <a:rPr lang="en-GB" dirty="0" err="1" smtClean="0"/>
              <a:t>circolante</a:t>
            </a:r>
            <a:r>
              <a:rPr lang="en-GB" dirty="0" smtClean="0"/>
              <a:t> o </a:t>
            </a:r>
            <a:r>
              <a:rPr lang="en-GB" dirty="0" err="1" smtClean="0"/>
              <a:t>capitale</a:t>
            </a:r>
            <a:r>
              <a:rPr lang="en-GB" dirty="0" smtClean="0"/>
              <a:t> </a:t>
            </a:r>
            <a:r>
              <a:rPr lang="en-GB" dirty="0" err="1" smtClean="0"/>
              <a:t>fisso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/>
              <a:t>struttura</a:t>
            </a:r>
            <a:r>
              <a:rPr lang="en-GB" dirty="0"/>
              <a:t> </a:t>
            </a:r>
            <a:r>
              <a:rPr lang="en-GB" dirty="0" err="1"/>
              <a:t>produttiva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2</a:t>
            </a:r>
          </a:p>
        </p:txBody>
      </p:sp>
      <p:sp>
        <p:nvSpPr>
          <p:cNvPr id="7" name="Text Placeholder 26"/>
          <p:cNvSpPr txBox="1">
            <a:spLocks/>
          </p:cNvSpPr>
          <p:nvPr/>
        </p:nvSpPr>
        <p:spPr>
          <a:xfrm>
            <a:off x="444500" y="1068805"/>
            <a:ext cx="4320000" cy="35071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Capitale netto / Attivo immobilizzato netto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 Placeholder 26"/>
          <p:cNvSpPr txBox="1">
            <a:spLocks/>
          </p:cNvSpPr>
          <p:nvPr/>
        </p:nvSpPr>
        <p:spPr>
          <a:xfrm>
            <a:off x="5068263" y="1040021"/>
            <a:ext cx="4320000" cy="350718"/>
          </a:xfrm>
          <a:prstGeom prst="rect">
            <a:avLst/>
          </a:prstGeom>
        </p:spPr>
        <p:txBody>
          <a:bodyPr/>
          <a:lstStyle/>
          <a:p>
            <a:pPr marR="0" lvl="0" defTabSz="887413" fontAlgn="base"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Debiti finanziari a ml / Attivo immobilizzato netto</a:t>
            </a:r>
          </a:p>
          <a:p>
            <a:pPr marR="0" lvl="0" defTabSz="887413" fontAlgn="base"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endParaRPr lang="it-IT" sz="11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26"/>
          <p:cNvSpPr txBox="1">
            <a:spLocks/>
          </p:cNvSpPr>
          <p:nvPr/>
        </p:nvSpPr>
        <p:spPr>
          <a:xfrm>
            <a:off x="441760" y="3768743"/>
            <a:ext cx="4320000" cy="350718"/>
          </a:xfrm>
          <a:prstGeom prst="rect">
            <a:avLst/>
          </a:prstGeom>
        </p:spPr>
        <p:txBody>
          <a:bodyPr/>
          <a:lstStyle/>
          <a:p>
            <a:pPr marR="0" lvl="0" defTabSz="887413" fontAlgn="base"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Magazzino/ Attivo immobilizzato netto</a:t>
            </a:r>
          </a:p>
          <a:p>
            <a:pPr marR="0" lvl="0" defTabSz="887413" fontAlgn="base"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endParaRPr lang="it-IT" sz="11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26"/>
          <p:cNvSpPr txBox="1">
            <a:spLocks/>
          </p:cNvSpPr>
          <p:nvPr/>
        </p:nvSpPr>
        <p:spPr>
          <a:xfrm>
            <a:off x="5064786" y="3722240"/>
            <a:ext cx="4320000" cy="35071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Giorni magazzino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 </a:t>
            </a:r>
          </a:p>
        </p:txBody>
      </p:sp>
      <p:graphicFrame>
        <p:nvGraphicFramePr>
          <p:cNvPr id="20" name="Grafico 19"/>
          <p:cNvGraphicFramePr/>
          <p:nvPr/>
        </p:nvGraphicFramePr>
        <p:xfrm>
          <a:off x="472881" y="1441214"/>
          <a:ext cx="4063409" cy="200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co 20"/>
          <p:cNvGraphicFramePr/>
          <p:nvPr/>
        </p:nvGraphicFramePr>
        <p:xfrm>
          <a:off x="426328" y="4161915"/>
          <a:ext cx="4272517" cy="185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fico 21"/>
          <p:cNvGraphicFramePr/>
          <p:nvPr/>
        </p:nvGraphicFramePr>
        <p:xfrm>
          <a:off x="4937754" y="1588753"/>
          <a:ext cx="4297325" cy="186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fico 22"/>
          <p:cNvGraphicFramePr/>
          <p:nvPr/>
        </p:nvGraphicFramePr>
        <p:xfrm>
          <a:off x="5027429" y="4061637"/>
          <a:ext cx="4497571" cy="195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5612" y="2450310"/>
            <a:ext cx="8997951" cy="75960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Valore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dimensione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ovvero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: </a:t>
            </a:r>
          </a:p>
          <a:p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la </a:t>
            </a:r>
            <a:r>
              <a:rPr lang="en-GB" dirty="0" err="1">
                <a:solidFill>
                  <a:schemeClr val="tx1"/>
                </a:solidFill>
                <a:latin typeface="Trajan Pro" pitchFamily="18" charset="0"/>
              </a:rPr>
              <a:t>b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otte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piccola</a:t>
            </a:r>
            <a:r>
              <a:rPr lang="en-GB" dirty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fa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sempre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buon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vino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?</a:t>
            </a:r>
            <a:endParaRPr lang="en-GB" dirty="0">
              <a:solidFill>
                <a:schemeClr val="tx1"/>
              </a:solidFill>
              <a:latin typeface="Trajan Pro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err="1" smtClean="0">
                <a:latin typeface="+mn-lt"/>
              </a:rPr>
              <a:t>Sezione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453229" y="222041"/>
            <a:ext cx="9024730" cy="479425"/>
          </a:xfrm>
        </p:spPr>
        <p:txBody>
          <a:bodyPr/>
          <a:lstStyle/>
          <a:p>
            <a:r>
              <a:rPr lang="en-GB" dirty="0" smtClean="0"/>
              <a:t>Se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già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piccoli</a:t>
            </a:r>
            <a:r>
              <a:rPr lang="en-GB" dirty="0" smtClean="0"/>
              <a:t>, </a:t>
            </a:r>
            <a:r>
              <a:rPr lang="en-GB" dirty="0" err="1" smtClean="0"/>
              <a:t>chissà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altri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 smtClean="0"/>
              <a:t>dimesione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9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dati 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propri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Istat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University of Adelaide e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notizie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stampa</a:t>
            </a:r>
            <a:endParaRPr lang="en-GB" sz="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Grafico 16"/>
          <p:cNvGraphicFramePr/>
          <p:nvPr/>
        </p:nvGraphicFramePr>
        <p:xfrm>
          <a:off x="985960" y="1653871"/>
          <a:ext cx="8317065" cy="37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26"/>
          <p:cNvSpPr txBox="1">
            <a:spLocks/>
          </p:cNvSpPr>
          <p:nvPr/>
        </p:nvSpPr>
        <p:spPr>
          <a:xfrm>
            <a:off x="1673335" y="5518197"/>
            <a:ext cx="6961744" cy="492981"/>
          </a:xfrm>
          <a:prstGeom prst="rect">
            <a:avLst/>
          </a:prstGeom>
        </p:spPr>
        <p:txBody>
          <a:bodyPr/>
          <a:lstStyle/>
          <a:p>
            <a:pPr marL="266700" marR="0" lvl="0" indent="-266700" algn="just" defTabSz="887413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66"/>
              </a:buClr>
              <a:buSzTx/>
              <a:buBlip>
                <a:blip r:embed="rId4"/>
              </a:buBlip>
              <a:tabLst/>
              <a:defRPr/>
            </a:pPr>
            <a:r>
              <a:rPr lang="it-IT" sz="1100" noProof="0" dirty="0" smtClean="0">
                <a:solidFill>
                  <a:schemeClr val="accent1"/>
                </a:solidFill>
                <a:latin typeface="Century Gothic" pitchFamily="34" charset="0"/>
              </a:rPr>
              <a:t>In Italia i due maggiori player appartengono al mondo </a:t>
            </a:r>
            <a:r>
              <a:rPr lang="it-IT" sz="1100" noProof="0" dirty="0" err="1" smtClean="0">
                <a:solidFill>
                  <a:schemeClr val="accent1"/>
                </a:solidFill>
                <a:latin typeface="Century Gothic" pitchFamily="34" charset="0"/>
              </a:rPr>
              <a:t>coopertivo</a:t>
            </a:r>
            <a:r>
              <a:rPr lang="it-IT" sz="1100" noProof="0" dirty="0" smtClean="0">
                <a:solidFill>
                  <a:schemeClr val="accent1"/>
                </a:solidFill>
                <a:latin typeface="Century Gothic" pitchFamily="34" charset="0"/>
              </a:rPr>
              <a:t>, un unicum mondiale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 Placeholder 26"/>
          <p:cNvSpPr txBox="1">
            <a:spLocks/>
          </p:cNvSpPr>
          <p:nvPr/>
        </p:nvSpPr>
        <p:spPr>
          <a:xfrm>
            <a:off x="515815" y="1117680"/>
            <a:ext cx="8341941" cy="35071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Incidenza dei due maggiori produttori per Paese sul valore della produzione vinicola locale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365760" y="222041"/>
            <a:ext cx="9303026" cy="479425"/>
          </a:xfrm>
        </p:spPr>
        <p:txBody>
          <a:bodyPr/>
          <a:lstStyle/>
          <a:p>
            <a:r>
              <a:rPr lang="en-GB" dirty="0" err="1" smtClean="0"/>
              <a:t>Dimensione</a:t>
            </a:r>
            <a:r>
              <a:rPr lang="en-GB" dirty="0" smtClean="0"/>
              <a:t> e </a:t>
            </a:r>
            <a:r>
              <a:rPr lang="en-GB" dirty="0" err="1" smtClean="0"/>
              <a:t>rendimento</a:t>
            </a:r>
            <a:r>
              <a:rPr lang="en-GB" dirty="0" smtClean="0"/>
              <a:t>: </a:t>
            </a:r>
            <a:r>
              <a:rPr lang="en-GB" dirty="0" err="1" smtClean="0"/>
              <a:t>quando</a:t>
            </a:r>
            <a:r>
              <a:rPr lang="en-GB" dirty="0" smtClean="0"/>
              <a:t> non </a:t>
            </a:r>
            <a:r>
              <a:rPr lang="en-GB" dirty="0" err="1" smtClean="0"/>
              <a:t>vanno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d’accordo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/>
              <a:t>dimesione</a:t>
            </a:r>
            <a:r>
              <a:rPr lang="en-GB" dirty="0"/>
              <a:t> 	</a:t>
            </a:r>
            <a:r>
              <a:rPr lang="en-GB" dirty="0" err="1"/>
              <a:t>Sezione</a:t>
            </a:r>
            <a:r>
              <a:rPr lang="en-GB" dirty="0"/>
              <a:t>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9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652007" y="1733384"/>
          <a:ext cx="8619214" cy="389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26"/>
          <p:cNvSpPr txBox="1">
            <a:spLocks/>
          </p:cNvSpPr>
          <p:nvPr/>
        </p:nvSpPr>
        <p:spPr>
          <a:xfrm>
            <a:off x="515815" y="1117680"/>
            <a:ext cx="8341941" cy="35071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1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Roi</a:t>
            </a: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e suoi componenti  per due fasce dimensionali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5612" y="2450310"/>
            <a:ext cx="8997951" cy="75960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Valore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e Governance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err="1" smtClean="0">
                <a:latin typeface="+mn-lt"/>
              </a:rPr>
              <a:t>Sezione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Appartenenza vs competenza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1"/>
          </p:nvPr>
        </p:nvSpPr>
        <p:spPr>
          <a:xfrm>
            <a:off x="620995" y="1137486"/>
            <a:ext cx="9805300" cy="414000"/>
          </a:xfrm>
        </p:spPr>
        <p:txBody>
          <a:bodyPr/>
          <a:lstStyle/>
          <a:p>
            <a:r>
              <a:rPr lang="it-IT" dirty="0"/>
              <a:t>Redditività e quota familiare in posizione apicale nei </a:t>
            </a:r>
            <a:r>
              <a:rPr lang="it-IT" dirty="0" err="1" smtClean="0"/>
              <a:t>board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668125" y="3848777"/>
            <a:ext cx="8856370" cy="414000"/>
          </a:xfrm>
        </p:spPr>
        <p:txBody>
          <a:bodyPr/>
          <a:lstStyle/>
          <a:p>
            <a:r>
              <a:rPr lang="it-IT" dirty="0"/>
              <a:t>Quota di imprese in base alla % di familiari nel </a:t>
            </a:r>
            <a:r>
              <a:rPr lang="it-IT" dirty="0" err="1" smtClean="0"/>
              <a:t>board</a:t>
            </a:r>
            <a:endParaRPr lang="it-IT" dirty="0"/>
          </a:p>
        </p:txBody>
      </p:sp>
      <p:graphicFrame>
        <p:nvGraphicFramePr>
          <p:cNvPr id="14" name="Segnaposto contenuto 13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="" xmlns:p14="http://schemas.microsoft.com/office/powerpoint/2010/main" val="3763938384"/>
              </p:ext>
            </p:extLst>
          </p:nvPr>
        </p:nvGraphicFramePr>
        <p:xfrm>
          <a:off x="826936" y="4070352"/>
          <a:ext cx="8204930" cy="201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Segnaposto contenuto 14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="" xmlns:p14="http://schemas.microsoft.com/office/powerpoint/2010/main" val="1355424272"/>
              </p:ext>
            </p:extLst>
          </p:nvPr>
        </p:nvGraphicFramePr>
        <p:xfrm>
          <a:off x="675861" y="1558457"/>
          <a:ext cx="8476090" cy="204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2">
            <a:extLst>
              <a:ext uri="{FF2B5EF4-FFF2-40B4-BE49-F238E27FC236}">
                <a16:creationId xmlns="" xmlns:a16="http://schemas.microsoft.com/office/drawing/2014/main" id="{8FBC936E-2D86-41F3-AFED-7CC3FB0202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5665" y="6221421"/>
            <a:ext cx="4185310" cy="360000"/>
          </a:xfrm>
          <a:prstGeom prst="rect">
            <a:avLst/>
          </a:prstGeom>
          <a:noFill/>
          <a:ln w="19050" algn="ctr">
            <a:solidFill>
              <a:srgbClr val="BD9554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7413" fontAlgn="base"/>
            <a:r>
              <a:rPr lang="it-IT" sz="800" dirty="0"/>
              <a:t>Area Studi Mediobanca su dati propri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dirty="0" smtClean="0"/>
              <a:t>Valore e Governance 	Sezione </a:t>
            </a:r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7347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14" grpId="0">
        <p:bldAsOne/>
      </p:bldGraphic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Controllo vs delega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9184" y="1011357"/>
            <a:ext cx="9019878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20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8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Distribuzione % delle cariche consiliari: medie imprese familiari vs medie imprese manageriali e società industriali quotate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11786" y="5423806"/>
            <a:ext cx="19575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>
              <a:spcBef>
                <a:spcPts val="600"/>
              </a:spcBef>
              <a:defRPr/>
            </a:pPr>
            <a:r>
              <a:rPr lang="it-IT" sz="1000" i="1" dirty="0" err="1"/>
              <a:t>Board</a:t>
            </a:r>
            <a:r>
              <a:rPr lang="it-IT" sz="1000" i="1" dirty="0"/>
              <a:t> </a:t>
            </a:r>
            <a:r>
              <a:rPr lang="it-IT" sz="1000" dirty="0"/>
              <a:t>delle medie imprese familiari: </a:t>
            </a:r>
          </a:p>
          <a:p>
            <a:pPr marL="266700" indent="-266700" algn="ctr">
              <a:spcBef>
                <a:spcPts val="600"/>
              </a:spcBef>
              <a:defRPr/>
            </a:pPr>
            <a:r>
              <a:rPr lang="it-IT" sz="1000" dirty="0"/>
              <a:t>3 membri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867592" y="5409235"/>
            <a:ext cx="22353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>
              <a:spcBef>
                <a:spcPts val="600"/>
              </a:spcBef>
              <a:defRPr/>
            </a:pPr>
            <a:r>
              <a:rPr lang="it-IT" sz="1000" i="1" dirty="0" err="1"/>
              <a:t>Board</a:t>
            </a:r>
            <a:r>
              <a:rPr lang="it-IT" sz="1000" i="1" dirty="0"/>
              <a:t> </a:t>
            </a:r>
            <a:r>
              <a:rPr lang="it-IT" sz="1000" dirty="0"/>
              <a:t>delle medie imprese manageriali: </a:t>
            </a:r>
          </a:p>
          <a:p>
            <a:pPr marL="266700" indent="-266700" algn="ctr">
              <a:spcBef>
                <a:spcPts val="600"/>
              </a:spcBef>
              <a:defRPr/>
            </a:pPr>
            <a:r>
              <a:rPr lang="it-IT" sz="1000" dirty="0"/>
              <a:t>4 membri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6885477" y="5394664"/>
            <a:ext cx="22353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>
              <a:spcBef>
                <a:spcPts val="600"/>
              </a:spcBef>
              <a:defRPr/>
            </a:pPr>
            <a:r>
              <a:rPr lang="it-IT" sz="1000" i="1" dirty="0" err="1"/>
              <a:t>Board</a:t>
            </a:r>
            <a:r>
              <a:rPr lang="it-IT" sz="1000" i="1" dirty="0"/>
              <a:t> </a:t>
            </a:r>
            <a:r>
              <a:rPr lang="it-IT" sz="1000" dirty="0"/>
              <a:t>delle industrie quotate: </a:t>
            </a:r>
          </a:p>
          <a:p>
            <a:pPr marL="266700" indent="-266700" algn="ctr">
              <a:spcBef>
                <a:spcPts val="600"/>
              </a:spcBef>
              <a:defRPr/>
            </a:pPr>
            <a:r>
              <a:rPr lang="it-IT" sz="1000" dirty="0"/>
              <a:t>8 membri</a:t>
            </a:r>
          </a:p>
        </p:txBody>
      </p:sp>
      <p:sp>
        <p:nvSpPr>
          <p:cNvPr id="25" name="ZoneTexte 2">
            <a:extLst>
              <a:ext uri="{FF2B5EF4-FFF2-40B4-BE49-F238E27FC236}">
                <a16:creationId xmlns="" xmlns:a16="http://schemas.microsoft.com/office/drawing/2014/main" id="{8FBC936E-2D86-41F3-AFED-7CC3FB0202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5665" y="6221421"/>
            <a:ext cx="4185310" cy="360000"/>
          </a:xfrm>
          <a:prstGeom prst="rect">
            <a:avLst/>
          </a:prstGeom>
          <a:noFill/>
          <a:ln w="19050" algn="ctr">
            <a:solidFill>
              <a:srgbClr val="BD9554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7413" fontAlgn="base"/>
            <a:r>
              <a:rPr lang="it-IT" sz="800" dirty="0"/>
              <a:t>Area Studi Mediobanca  su dati </a:t>
            </a:r>
            <a:r>
              <a:rPr lang="it-IT" sz="800" dirty="0" err="1"/>
              <a:t>Unioncamere-Infocamere</a:t>
            </a:r>
            <a:endParaRPr lang="it-IT" sz="800" dirty="0"/>
          </a:p>
        </p:txBody>
      </p:sp>
      <p:grpSp>
        <p:nvGrpSpPr>
          <p:cNvPr id="3" name="Gruppo 28"/>
          <p:cNvGrpSpPr/>
          <p:nvPr/>
        </p:nvGrpSpPr>
        <p:grpSpPr>
          <a:xfrm>
            <a:off x="1378163" y="4769241"/>
            <a:ext cx="1224758" cy="593160"/>
            <a:chOff x="964440" y="4932079"/>
            <a:chExt cx="1507395" cy="593160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4440" y="4932079"/>
              <a:ext cx="487362" cy="593160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74456" y="4932079"/>
              <a:ext cx="487362" cy="593160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4473" y="4932079"/>
              <a:ext cx="487362" cy="593160"/>
            </a:xfrm>
            <a:prstGeom prst="rect">
              <a:avLst/>
            </a:prstGeom>
          </p:spPr>
        </p:pic>
      </p:grpSp>
      <p:grpSp>
        <p:nvGrpSpPr>
          <p:cNvPr id="6" name="Gruppo 29"/>
          <p:cNvGrpSpPr/>
          <p:nvPr/>
        </p:nvGrpSpPr>
        <p:grpSpPr>
          <a:xfrm>
            <a:off x="4166775" y="4769241"/>
            <a:ext cx="1636943" cy="593160"/>
            <a:chOff x="964440" y="4932079"/>
            <a:chExt cx="2014699" cy="593160"/>
          </a:xfrm>
          <a:solidFill>
            <a:schemeClr val="accent6">
              <a:lumMod val="75000"/>
            </a:schemeClr>
          </a:solidFill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4440" y="4932079"/>
              <a:ext cx="487362" cy="593160"/>
            </a:xfrm>
            <a:prstGeom prst="rect">
              <a:avLst/>
            </a:prstGeom>
            <a:grpFill/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74456" y="4932079"/>
              <a:ext cx="487362" cy="593160"/>
            </a:xfrm>
            <a:prstGeom prst="rect">
              <a:avLst/>
            </a:prstGeom>
            <a:grpFill/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4473" y="4932079"/>
              <a:ext cx="487362" cy="593160"/>
            </a:xfrm>
            <a:prstGeom prst="rect">
              <a:avLst/>
            </a:prstGeom>
            <a:grpFill/>
          </p:spPr>
        </p:pic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91777" y="4932079"/>
              <a:ext cx="487362" cy="593160"/>
            </a:xfrm>
            <a:prstGeom prst="rect">
              <a:avLst/>
            </a:prstGeom>
            <a:grpFill/>
          </p:spPr>
        </p:pic>
      </p:grpSp>
      <p:grpSp>
        <p:nvGrpSpPr>
          <p:cNvPr id="7" name="Gruppo 34"/>
          <p:cNvGrpSpPr/>
          <p:nvPr/>
        </p:nvGrpSpPr>
        <p:grpSpPr>
          <a:xfrm>
            <a:off x="7184660" y="4011417"/>
            <a:ext cx="1636943" cy="593160"/>
            <a:chOff x="964440" y="4932079"/>
            <a:chExt cx="2014699" cy="593160"/>
          </a:xfrm>
        </p:grpSpPr>
        <p:pic>
          <p:nvPicPr>
            <p:cNvPr id="36" name="Immagine 3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4440" y="4932079"/>
              <a:ext cx="487362" cy="593160"/>
            </a:xfrm>
            <a:prstGeom prst="rect">
              <a:avLst/>
            </a:prstGeom>
          </p:spPr>
        </p:pic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74456" y="4932079"/>
              <a:ext cx="487362" cy="593160"/>
            </a:xfrm>
            <a:prstGeom prst="rect">
              <a:avLst/>
            </a:prstGeom>
          </p:spPr>
        </p:pic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4473" y="4932079"/>
              <a:ext cx="487362" cy="593160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91777" y="4932079"/>
              <a:ext cx="487362" cy="593160"/>
            </a:xfrm>
            <a:prstGeom prst="rect">
              <a:avLst/>
            </a:prstGeom>
          </p:spPr>
        </p:pic>
      </p:grpSp>
      <p:grpSp>
        <p:nvGrpSpPr>
          <p:cNvPr id="8" name="Gruppo 39"/>
          <p:cNvGrpSpPr/>
          <p:nvPr/>
        </p:nvGrpSpPr>
        <p:grpSpPr>
          <a:xfrm>
            <a:off x="7184660" y="4687822"/>
            <a:ext cx="1636943" cy="593160"/>
            <a:chOff x="964440" y="4932079"/>
            <a:chExt cx="2014699" cy="593160"/>
          </a:xfrm>
        </p:grpSpPr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4440" y="4932079"/>
              <a:ext cx="487362" cy="593160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74456" y="4932079"/>
              <a:ext cx="487362" cy="593160"/>
            </a:xfrm>
            <a:prstGeom prst="rect">
              <a:avLst/>
            </a:prstGeom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4473" y="4932079"/>
              <a:ext cx="487362" cy="593160"/>
            </a:xfrm>
            <a:prstGeom prst="rect">
              <a:avLst/>
            </a:prstGeom>
          </p:spPr>
        </p:pic>
        <p:pic>
          <p:nvPicPr>
            <p:cNvPr id="44" name="Immagine 4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91777" y="4932079"/>
              <a:ext cx="487362" cy="593160"/>
            </a:xfrm>
            <a:prstGeom prst="rect">
              <a:avLst/>
            </a:prstGeom>
          </p:spPr>
        </p:pic>
      </p:grpSp>
      <p:graphicFrame>
        <p:nvGraphicFramePr>
          <p:cNvPr id="45" name="Grafico 44"/>
          <p:cNvGraphicFramePr/>
          <p:nvPr>
            <p:extLst>
              <p:ext uri="{D42A27DB-BD31-4B8C-83A1-F6EECF244321}">
                <p14:modId xmlns="" xmlns:p14="http://schemas.microsoft.com/office/powerpoint/2010/main" val="3468274958"/>
              </p:ext>
            </p:extLst>
          </p:nvPr>
        </p:nvGraphicFramePr>
        <p:xfrm>
          <a:off x="459185" y="1443039"/>
          <a:ext cx="9019877" cy="211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Segnaposto testo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Valore e Governance 	Sezione </a:t>
            </a:r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836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24" grpId="0"/>
      <p:bldGraphic spid="4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Esperienza vs intraprendenza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9185" y="1011357"/>
            <a:ext cx="8171161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20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8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Età media per carica: medie imprese vs altre imprese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9185" y="4408971"/>
            <a:ext cx="901987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“Extensive literature in economics, psychology, and sociology documents a negative relation between an individual’s age and job performance. On average, older individuals perform more poorly in a broad spectrum of cognitive tasks. These effects often emerge before the age of 50, evolving progressively as individuals grow older.”</a:t>
            </a:r>
          </a:p>
          <a:p>
            <a:r>
              <a:rPr lang="en-US" sz="1400" dirty="0"/>
              <a:t> </a:t>
            </a:r>
          </a:p>
          <a:p>
            <a:pPr algn="just"/>
            <a:r>
              <a:rPr lang="en-US" sz="1050" dirty="0" err="1"/>
              <a:t>Waelchli</a:t>
            </a:r>
            <a:r>
              <a:rPr lang="en-US" sz="1050" dirty="0"/>
              <a:t> e Zeller [2012], </a:t>
            </a:r>
            <a:r>
              <a:rPr lang="en-US" sz="1050" i="1" dirty="0"/>
              <a:t>Old Captains al the Helm: Chairman Age and Firm Performance</a:t>
            </a:r>
            <a:r>
              <a:rPr lang="en-US" sz="1050" dirty="0"/>
              <a:t>, Journal of Banking and Finance</a:t>
            </a:r>
            <a:endParaRPr lang="it-IT" sz="1100" dirty="0"/>
          </a:p>
        </p:txBody>
      </p:sp>
      <p:sp>
        <p:nvSpPr>
          <p:cNvPr id="8" name="ZoneTexte 2">
            <a:extLst>
              <a:ext uri="{FF2B5EF4-FFF2-40B4-BE49-F238E27FC236}">
                <a16:creationId xmlns="" xmlns:a16="http://schemas.microsoft.com/office/drawing/2014/main" id="{8FBC936E-2D86-41F3-AFED-7CC3FB0202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5665" y="6221421"/>
            <a:ext cx="4185310" cy="360000"/>
          </a:xfrm>
          <a:prstGeom prst="rect">
            <a:avLst/>
          </a:prstGeom>
          <a:noFill/>
          <a:ln w="19050" algn="ctr">
            <a:solidFill>
              <a:srgbClr val="BD9554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7413" fontAlgn="base"/>
            <a:r>
              <a:rPr lang="it-IT" sz="800" dirty="0"/>
              <a:t>Area Studi Mediobanca  su dati </a:t>
            </a:r>
            <a:r>
              <a:rPr lang="it-IT" sz="800" dirty="0" err="1"/>
              <a:t>Unioncamere-Infocamere</a:t>
            </a:r>
            <a:endParaRPr lang="it-IT" sz="800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="" xmlns:p14="http://schemas.microsoft.com/office/powerpoint/2010/main" val="2336388886"/>
              </p:ext>
            </p:extLst>
          </p:nvPr>
        </p:nvGraphicFramePr>
        <p:xfrm>
          <a:off x="459184" y="1509624"/>
          <a:ext cx="9019878" cy="257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Valore e Governance 	Sezione </a:t>
            </a:r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975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8312" y="708025"/>
            <a:ext cx="8985251" cy="5621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t-IT" sz="2000" b="1" dirty="0" smtClean="0">
                <a:latin typeface="Century Gothic" pitchFamily="34" charset="0"/>
              </a:rPr>
              <a:t>Grazie </a:t>
            </a:r>
            <a:r>
              <a:rPr lang="it-IT" sz="2000" b="1" dirty="0">
                <a:latin typeface="Century Gothic" pitchFamily="34" charset="0"/>
              </a:rPr>
              <a:t>per </a:t>
            </a:r>
            <a:r>
              <a:rPr lang="it-IT" sz="2000" b="1" dirty="0" smtClean="0">
                <a:latin typeface="Century Gothic" pitchFamily="34" charset="0"/>
              </a:rPr>
              <a:t>l’attenzione</a:t>
            </a:r>
            <a:endParaRPr lang="it-IT" sz="2000" b="1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sz="2400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t-IT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it-IT" dirty="0" smtClean="0">
                <a:latin typeface="Century Gothic" pitchFamily="34" charset="0"/>
              </a:rPr>
              <a:t>Area </a:t>
            </a:r>
            <a:r>
              <a:rPr lang="it-IT" dirty="0">
                <a:latin typeface="Century Gothic" pitchFamily="34" charset="0"/>
              </a:rPr>
              <a:t>Studi Mediobanca</a:t>
            </a:r>
            <a:br>
              <a:rPr lang="it-IT" dirty="0">
                <a:latin typeface="Century Gothic" pitchFamily="34" charset="0"/>
              </a:rPr>
            </a:br>
            <a:r>
              <a:rPr lang="it-IT" dirty="0">
                <a:latin typeface="Century Gothic" pitchFamily="34" charset="0"/>
              </a:rPr>
              <a:t>Milano – Foro Buonaparte, 10 </a:t>
            </a:r>
            <a:br>
              <a:rPr lang="it-IT" dirty="0">
                <a:latin typeface="Century Gothic" pitchFamily="34" charset="0"/>
              </a:rPr>
            </a:br>
            <a:r>
              <a:rPr lang="it-IT" dirty="0" smtClean="0">
                <a:latin typeface="Century Gothic" pitchFamily="34" charset="0"/>
              </a:rPr>
              <a:t>www.mbres.it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4" name="Picture 7" descr="logo_senzascritta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732" y="2215893"/>
            <a:ext cx="5704311" cy="1465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64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5612" y="2450310"/>
            <a:ext cx="8997951" cy="7596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  <a:latin typeface="Trajan Pro" pitchFamily="18" charset="0"/>
              </a:rPr>
              <a:t>Valore</a:t>
            </a:r>
            <a:r>
              <a:rPr lang="en-GB" dirty="0">
                <a:solidFill>
                  <a:schemeClr val="tx1"/>
                </a:solidFill>
                <a:latin typeface="Trajan Pro" pitchFamily="18" charset="0"/>
              </a:rPr>
              <a:t> e </a:t>
            </a:r>
            <a:r>
              <a:rPr lang="en-GB" dirty="0" err="1">
                <a:solidFill>
                  <a:schemeClr val="tx1"/>
                </a:solidFill>
                <a:latin typeface="Trajan Pro" pitchFamily="18" charset="0"/>
              </a:rPr>
              <a:t>mercati</a:t>
            </a:r>
            <a:r>
              <a:rPr lang="en-GB" dirty="0">
                <a:solidFill>
                  <a:schemeClr val="tx1"/>
                </a:solidFill>
                <a:latin typeface="Trajan Pro" pitchFamily="18" charset="0"/>
              </a:rPr>
              <a:t> di </a:t>
            </a:r>
            <a:r>
              <a:rPr lang="en-GB" dirty="0" err="1">
                <a:solidFill>
                  <a:schemeClr val="tx1"/>
                </a:solidFill>
                <a:latin typeface="Trajan Pro" pitchFamily="18" charset="0"/>
              </a:rPr>
              <a:t>vendita</a:t>
            </a:r>
            <a:r>
              <a:rPr lang="en-GB" dirty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rajan Pro" pitchFamily="18" charset="0"/>
              </a:rPr>
              <a:t>all’estero</a:t>
            </a:r>
            <a:endParaRPr lang="en-GB" dirty="0">
              <a:solidFill>
                <a:schemeClr val="tx1"/>
              </a:solidFill>
              <a:latin typeface="Trajan Pro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Sezione 1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606700" y="214090"/>
            <a:ext cx="8665407" cy="479425"/>
          </a:xfrm>
        </p:spPr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diversificazione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mercati</a:t>
            </a:r>
            <a:r>
              <a:rPr lang="en-GB" dirty="0" smtClean="0"/>
              <a:t>: non era un </a:t>
            </a:r>
            <a:r>
              <a:rPr lang="en-GB" dirty="0" err="1" smtClean="0"/>
              <a:t>vantaggio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Valore</a:t>
            </a:r>
            <a:r>
              <a:rPr lang="en-GB" dirty="0" smtClean="0"/>
              <a:t> e </a:t>
            </a:r>
            <a:r>
              <a:rPr lang="en-GB" dirty="0" err="1" smtClean="0"/>
              <a:t>mercati</a:t>
            </a:r>
            <a:r>
              <a:rPr lang="en-GB" dirty="0" smtClean="0"/>
              <a:t> di </a:t>
            </a:r>
            <a:r>
              <a:rPr lang="en-GB" dirty="0" err="1" smtClean="0"/>
              <a:t>vendita</a:t>
            </a:r>
            <a:r>
              <a:rPr lang="en-GB" dirty="0" smtClean="0"/>
              <a:t> </a:t>
            </a:r>
            <a:r>
              <a:rPr lang="en-GB" dirty="0" err="1" smtClean="0"/>
              <a:t>all’estero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 </a:t>
            </a:r>
            <a:r>
              <a:rPr lang="en-GB" sz="800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</a:t>
            </a:r>
            <a:r>
              <a:rPr lang="en-GB" sz="800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dati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ComTrade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Text Placeholder 26"/>
          <p:cNvSpPr txBox="1">
            <a:spLocks/>
          </p:cNvSpPr>
          <p:nvPr/>
        </p:nvSpPr>
        <p:spPr>
          <a:xfrm>
            <a:off x="587374" y="1316455"/>
            <a:ext cx="4000529" cy="28970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Quote cumulate di export nei primi dieci Paesi di destinazione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558911" y="1795007"/>
          <a:ext cx="4450411" cy="404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6"/>
          <p:cNvSpPr txBox="1">
            <a:spLocks/>
          </p:cNvSpPr>
          <p:nvPr/>
        </p:nvSpPr>
        <p:spPr>
          <a:xfrm>
            <a:off x="5597719" y="1301884"/>
            <a:ext cx="4158532" cy="28970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Indice HH di concentrazione nei primi dieci Paesi di destinazione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5542059" y="2065351"/>
          <a:ext cx="4142630" cy="322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606700" y="214090"/>
            <a:ext cx="8665407" cy="479425"/>
          </a:xfrm>
        </p:spPr>
        <p:txBody>
          <a:bodyPr/>
          <a:lstStyle/>
          <a:p>
            <a:r>
              <a:rPr lang="en-GB" dirty="0" smtClean="0"/>
              <a:t>Italia: dove </a:t>
            </a:r>
            <a:r>
              <a:rPr lang="en-GB" dirty="0" err="1" smtClean="0"/>
              <a:t>conta</a:t>
            </a:r>
            <a:r>
              <a:rPr lang="en-GB" dirty="0" smtClean="0"/>
              <a:t> di </a:t>
            </a:r>
            <a:r>
              <a:rPr lang="en-GB" dirty="0" err="1" smtClean="0"/>
              <a:t>più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fa</a:t>
            </a:r>
            <a:r>
              <a:rPr lang="en-GB" dirty="0" smtClean="0"/>
              <a:t> </a:t>
            </a:r>
            <a:r>
              <a:rPr lang="en-GB" dirty="0" err="1" smtClean="0"/>
              <a:t>pagare</a:t>
            </a:r>
            <a:r>
              <a:rPr lang="en-GB" dirty="0" smtClean="0"/>
              <a:t> di </a:t>
            </a:r>
            <a:r>
              <a:rPr lang="en-GB" dirty="0" err="1" smtClean="0"/>
              <a:t>meno</a:t>
            </a:r>
            <a:r>
              <a:rPr lang="en-GB" dirty="0" smtClean="0"/>
              <a:t> …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/>
              <a:t>mercati</a:t>
            </a:r>
            <a:r>
              <a:rPr lang="en-GB" dirty="0"/>
              <a:t> di </a:t>
            </a:r>
            <a:r>
              <a:rPr lang="en-GB" dirty="0" err="1"/>
              <a:t>vendita</a:t>
            </a:r>
            <a:r>
              <a:rPr lang="en-GB" dirty="0"/>
              <a:t> </a:t>
            </a:r>
            <a:r>
              <a:rPr lang="en-GB" dirty="0" err="1"/>
              <a:t>all’estero</a:t>
            </a:r>
            <a:r>
              <a:rPr lang="en-GB" dirty="0"/>
              <a:t> 	</a:t>
            </a:r>
            <a:r>
              <a:rPr lang="en-GB" dirty="0" err="1"/>
              <a:t>Sezione</a:t>
            </a:r>
            <a:r>
              <a:rPr lang="en-GB" dirty="0"/>
              <a:t>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 </a:t>
            </a:r>
            <a:r>
              <a:rPr lang="en-GB" sz="800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</a:t>
            </a:r>
            <a:r>
              <a:rPr lang="en-GB" sz="800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dati </a:t>
            </a:r>
            <a:r>
              <a:rPr lang="en-GB" sz="8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ComTrade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Text Placeholder 26"/>
          <p:cNvSpPr txBox="1">
            <a:spLocks/>
          </p:cNvSpPr>
          <p:nvPr/>
        </p:nvSpPr>
        <p:spPr>
          <a:xfrm>
            <a:off x="587374" y="1316455"/>
            <a:ext cx="4000529" cy="28970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ITALIA: quota dei primi 10 mercati e prezzo medio di vendita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 Placeholder 26"/>
          <p:cNvSpPr txBox="1">
            <a:spLocks/>
          </p:cNvSpPr>
          <p:nvPr/>
        </p:nvSpPr>
        <p:spPr>
          <a:xfrm>
            <a:off x="5518209" y="1301884"/>
            <a:ext cx="4158532" cy="28970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FRANCIA: quota dei primi 10 mercati e prezzo medio di vendita</a:t>
            </a:r>
          </a:p>
        </p:txBody>
      </p:sp>
      <p:graphicFrame>
        <p:nvGraphicFramePr>
          <p:cNvPr id="10" name="Grafico 9"/>
          <p:cNvGraphicFramePr/>
          <p:nvPr/>
        </p:nvGraphicFramePr>
        <p:xfrm>
          <a:off x="538701" y="1717482"/>
          <a:ext cx="3675489" cy="172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5478450" y="1733384"/>
          <a:ext cx="3833190" cy="174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6"/>
          <p:cNvSpPr txBox="1">
            <a:spLocks/>
          </p:cNvSpPr>
          <p:nvPr/>
        </p:nvSpPr>
        <p:spPr>
          <a:xfrm>
            <a:off x="612558" y="3742841"/>
            <a:ext cx="4118467" cy="28970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SPAGNA: quota dei primi 10 mercati e prezzo medio di vendita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 Placeholder 26"/>
          <p:cNvSpPr txBox="1">
            <a:spLocks/>
          </p:cNvSpPr>
          <p:nvPr/>
        </p:nvSpPr>
        <p:spPr>
          <a:xfrm>
            <a:off x="5567363" y="3744172"/>
            <a:ext cx="3918542" cy="28970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CILE: quota dei primi 10 mercati e prezzo medio di vendita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Grafico 13"/>
          <p:cNvGraphicFramePr/>
          <p:nvPr/>
        </p:nvGraphicFramePr>
        <p:xfrm>
          <a:off x="413469" y="4134677"/>
          <a:ext cx="3816626" cy="186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fico 17"/>
          <p:cNvGraphicFramePr/>
          <p:nvPr/>
        </p:nvGraphicFramePr>
        <p:xfrm>
          <a:off x="5470497" y="4150579"/>
          <a:ext cx="3888188" cy="180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rapezio 20"/>
          <p:cNvSpPr/>
          <p:nvPr/>
        </p:nvSpPr>
        <p:spPr>
          <a:xfrm rot="5400000">
            <a:off x="7148222" y="4758857"/>
            <a:ext cx="508884" cy="556591"/>
          </a:xfrm>
          <a:prstGeom prst="trapezoi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+17%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rapezio 21"/>
          <p:cNvSpPr/>
          <p:nvPr/>
        </p:nvSpPr>
        <p:spPr>
          <a:xfrm rot="5400000">
            <a:off x="7141602" y="2279476"/>
            <a:ext cx="508884" cy="556591"/>
          </a:xfrm>
          <a:prstGeom prst="trapezoi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+12%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rapezio 22"/>
          <p:cNvSpPr/>
          <p:nvPr/>
        </p:nvSpPr>
        <p:spPr>
          <a:xfrm rot="16200000">
            <a:off x="2141557" y="2368267"/>
            <a:ext cx="508884" cy="556591"/>
          </a:xfrm>
          <a:prstGeom prst="trapezoi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-27%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prossimità offre sicurezza, ma comporta rinunce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/>
              <a:t>mercati</a:t>
            </a:r>
            <a:r>
              <a:rPr lang="en-GB" dirty="0"/>
              <a:t> di </a:t>
            </a:r>
            <a:r>
              <a:rPr lang="en-GB" dirty="0" err="1"/>
              <a:t>vendita</a:t>
            </a:r>
            <a:r>
              <a:rPr lang="en-GB" dirty="0"/>
              <a:t> </a:t>
            </a:r>
            <a:r>
              <a:rPr lang="en-GB" dirty="0" err="1"/>
              <a:t>all’estero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9184" y="1051112"/>
            <a:ext cx="9019878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20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8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Imprese familiari italiane: </a:t>
            </a:r>
            <a:r>
              <a:rPr lang="it-IT" dirty="0"/>
              <a:t>redditività operativa  (</a:t>
            </a:r>
            <a:r>
              <a:rPr lang="it-IT" dirty="0" err="1"/>
              <a:t>Roi</a:t>
            </a:r>
            <a:r>
              <a:rPr lang="it-IT" dirty="0"/>
              <a:t>) e presenza commerciale sui mercati </a:t>
            </a:r>
            <a:r>
              <a:rPr lang="it-IT" dirty="0" smtClean="0"/>
              <a:t>‘distanti’</a:t>
            </a:r>
            <a:endParaRPr lang="it-IT" dirty="0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="" xmlns:p14="http://schemas.microsoft.com/office/powerpoint/2010/main" val="2901694235"/>
              </p:ext>
            </p:extLst>
          </p:nvPr>
        </p:nvGraphicFramePr>
        <p:xfrm>
          <a:off x="459184" y="1443039"/>
          <a:ext cx="9019878" cy="466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2">
            <a:extLst>
              <a:ext uri="{FF2B5EF4-FFF2-40B4-BE49-F238E27FC236}">
                <a16:creationId xmlns="" xmlns:a16="http://schemas.microsoft.com/office/drawing/2014/main" id="{8FBC936E-2D86-41F3-AFED-7CC3FB0202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5665" y="6221421"/>
            <a:ext cx="4185310" cy="360000"/>
          </a:xfrm>
          <a:prstGeom prst="rect">
            <a:avLst/>
          </a:prstGeom>
          <a:noFill/>
          <a:ln w="19050" algn="ctr">
            <a:solidFill>
              <a:srgbClr val="BD9554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 </a:t>
            </a:r>
            <a:r>
              <a:rPr lang="en-GB" sz="800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</a:t>
            </a:r>
            <a:r>
              <a:rPr lang="en-GB" sz="800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dati  Cineas-Mediobanca</a:t>
            </a:r>
          </a:p>
        </p:txBody>
      </p:sp>
    </p:spTree>
    <p:extLst>
      <p:ext uri="{BB962C8B-B14F-4D97-AF65-F5344CB8AC3E}">
        <p14:creationId xmlns="" xmlns:p14="http://schemas.microsoft.com/office/powerpoint/2010/main" val="7720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5612" y="2450310"/>
            <a:ext cx="8997951" cy="7596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  <a:latin typeface="Trajan Pro" pitchFamily="18" charset="0"/>
              </a:rPr>
              <a:t>Valore</a:t>
            </a:r>
            <a:r>
              <a:rPr lang="en-GB" dirty="0">
                <a:solidFill>
                  <a:schemeClr val="tx1"/>
                </a:solidFill>
                <a:latin typeface="Trajan Pro" pitchFamily="18" charset="0"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struttura</a:t>
            </a:r>
            <a:r>
              <a:rPr lang="en-GB" dirty="0" smtClean="0">
                <a:solidFill>
                  <a:schemeClr val="tx1"/>
                </a:solidFill>
                <a:latin typeface="Trajan Pro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rajan Pro" pitchFamily="18" charset="0"/>
              </a:rPr>
              <a:t>produttiva</a:t>
            </a:r>
            <a:endParaRPr lang="en-GB" dirty="0">
              <a:solidFill>
                <a:schemeClr val="tx1"/>
              </a:solidFill>
              <a:latin typeface="Trajan Pro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 err="1" smtClean="0">
                <a:latin typeface="+mn-lt"/>
              </a:rPr>
              <a:t>Sezione</a:t>
            </a:r>
            <a:r>
              <a:rPr lang="en-GB" dirty="0" smtClean="0">
                <a:latin typeface="+mn-lt"/>
              </a:rPr>
              <a:t> 2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302150" y="214090"/>
            <a:ext cx="9231464" cy="479425"/>
          </a:xfrm>
        </p:spPr>
        <p:txBody>
          <a:bodyPr/>
          <a:lstStyle/>
          <a:p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spinge</a:t>
            </a:r>
            <a:r>
              <a:rPr lang="en-GB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frena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rendimento</a:t>
            </a:r>
            <a:r>
              <a:rPr lang="en-GB" dirty="0" smtClean="0"/>
              <a:t> del </a:t>
            </a:r>
            <a:r>
              <a:rPr lang="en-GB" dirty="0" err="1" smtClean="0"/>
              <a:t>capitale</a:t>
            </a:r>
            <a:r>
              <a:rPr lang="en-GB" dirty="0" smtClean="0"/>
              <a:t> </a:t>
            </a:r>
            <a:r>
              <a:rPr lang="en-GB" dirty="0" err="1" smtClean="0"/>
              <a:t>investito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Valore</a:t>
            </a:r>
            <a:r>
              <a:rPr lang="en-GB" dirty="0" smtClean="0"/>
              <a:t> e </a:t>
            </a:r>
            <a:r>
              <a:rPr lang="en-GB" dirty="0" err="1" smtClean="0"/>
              <a:t>struttura</a:t>
            </a:r>
            <a:r>
              <a:rPr lang="en-GB" dirty="0" smtClean="0"/>
              <a:t> </a:t>
            </a:r>
            <a:r>
              <a:rPr lang="en-GB" dirty="0" err="1" smtClean="0"/>
              <a:t>produttiva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2</a:t>
            </a:r>
          </a:p>
        </p:txBody>
      </p:sp>
      <p:sp>
        <p:nvSpPr>
          <p:cNvPr id="6" name="Text Placeholder 26"/>
          <p:cNvSpPr txBox="1">
            <a:spLocks/>
          </p:cNvSpPr>
          <p:nvPr/>
        </p:nvSpPr>
        <p:spPr>
          <a:xfrm>
            <a:off x="458788" y="1014532"/>
            <a:ext cx="4320000" cy="350718"/>
          </a:xfrm>
          <a:prstGeom prst="rect">
            <a:avLst/>
          </a:prstGeom>
        </p:spPr>
        <p:txBody>
          <a:bodyPr/>
          <a:lstStyle/>
          <a:p>
            <a:pPr marR="0" lvl="0" defTabSz="887413" fontAlgn="base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ROI (</a:t>
            </a:r>
            <a:r>
              <a:rPr lang="it-IT" sz="11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Return</a:t>
            </a: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on </a:t>
            </a:r>
            <a:r>
              <a:rPr lang="it-IT" sz="11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investment</a:t>
            </a: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 Placeholder 26"/>
          <p:cNvSpPr txBox="1">
            <a:spLocks/>
          </p:cNvSpPr>
          <p:nvPr/>
        </p:nvSpPr>
        <p:spPr>
          <a:xfrm>
            <a:off x="5143500" y="2650882"/>
            <a:ext cx="4279053" cy="350718"/>
          </a:xfrm>
          <a:prstGeom prst="rect">
            <a:avLst/>
          </a:prstGeom>
        </p:spPr>
        <p:txBody>
          <a:bodyPr/>
          <a:lstStyle/>
          <a:p>
            <a:pPr marR="0" lvl="0" defTabSz="887413" fontAlgn="base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Valore aggiunto / Capitale investito (%)</a:t>
            </a:r>
          </a:p>
          <a:p>
            <a:pPr marR="0" lvl="0" defTabSz="887413" fontAlgn="base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endParaRPr lang="it-IT" sz="11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Placeholder 26"/>
          <p:cNvSpPr txBox="1">
            <a:spLocks/>
          </p:cNvSpPr>
          <p:nvPr/>
        </p:nvSpPr>
        <p:spPr>
          <a:xfrm>
            <a:off x="5183255" y="4486673"/>
            <a:ext cx="4320000" cy="350718"/>
          </a:xfrm>
          <a:prstGeom prst="rect">
            <a:avLst/>
          </a:prstGeom>
        </p:spPr>
        <p:txBody>
          <a:bodyPr/>
          <a:lstStyle/>
          <a:p>
            <a:pPr marR="0" lvl="0" defTabSz="887413" fontAlgn="base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Proventi finanziari / Valore aggiunto (%)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 </a:t>
            </a:r>
          </a:p>
        </p:txBody>
      </p:sp>
      <p:graphicFrame>
        <p:nvGraphicFramePr>
          <p:cNvPr id="17" name="Grafico 16"/>
          <p:cNvGraphicFramePr/>
          <p:nvPr/>
        </p:nvGraphicFramePr>
        <p:xfrm>
          <a:off x="5061098" y="914400"/>
          <a:ext cx="4359349" cy="162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ico 17"/>
          <p:cNvGraphicFramePr/>
          <p:nvPr/>
        </p:nvGraphicFramePr>
        <p:xfrm>
          <a:off x="5092996" y="2849524"/>
          <a:ext cx="4444410" cy="154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co 18"/>
          <p:cNvGraphicFramePr/>
          <p:nvPr/>
        </p:nvGraphicFramePr>
        <p:xfrm>
          <a:off x="5124893" y="4688959"/>
          <a:ext cx="4561367" cy="137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/>
          <p:cNvGraphicFramePr/>
          <p:nvPr/>
        </p:nvGraphicFramePr>
        <p:xfrm>
          <a:off x="461176" y="1582310"/>
          <a:ext cx="4245996" cy="43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3229" y="195618"/>
            <a:ext cx="7256721" cy="4794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Vino </a:t>
            </a:r>
            <a:r>
              <a:rPr lang="it-IT" dirty="0" smtClean="0"/>
              <a:t>‘tangibile’ … </a:t>
            </a:r>
            <a:r>
              <a:rPr lang="it-IT" dirty="0" smtClean="0"/>
              <a:t>o vino </a:t>
            </a:r>
            <a:r>
              <a:rPr lang="it-IT" dirty="0" smtClean="0"/>
              <a:t>‘intangibile’?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/>
              <a:t>struttura</a:t>
            </a:r>
            <a:r>
              <a:rPr lang="en-GB" dirty="0"/>
              <a:t> </a:t>
            </a:r>
            <a:r>
              <a:rPr lang="en-GB" dirty="0" err="1"/>
              <a:t>produttiva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2</a:t>
            </a:r>
          </a:p>
          <a:p>
            <a:r>
              <a:rPr lang="en-US" dirty="0"/>
              <a:t>	</a:t>
            </a: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297207" y="966399"/>
            <a:ext cx="7312500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182880" bIns="44382" numCol="1" anchor="ctr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dirty="0" smtClean="0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tabLst>
                <a:tab pos="8786813" algn="r"/>
              </a:tabLst>
            </a:pP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240766" y="4590472"/>
            <a:ext cx="129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Al limite: modello ‘no </a:t>
            </a:r>
            <a:r>
              <a:rPr lang="it-IT" sz="1200" b="1" dirty="0" err="1"/>
              <a:t>factory</a:t>
            </a:r>
            <a:r>
              <a:rPr lang="it-IT" sz="1200" b="1" dirty="0"/>
              <a:t>’ </a:t>
            </a:r>
          </a:p>
        </p:txBody>
      </p:sp>
      <p:sp>
        <p:nvSpPr>
          <p:cNvPr id="40" name="Freccia a destra con strisce 39"/>
          <p:cNvSpPr/>
          <p:nvPr/>
        </p:nvSpPr>
        <p:spPr>
          <a:xfrm rot="12336076">
            <a:off x="3092552" y="4082473"/>
            <a:ext cx="1178214" cy="665018"/>
          </a:xfrm>
          <a:prstGeom prst="stripedRightArrow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con strisce 40"/>
          <p:cNvSpPr/>
          <p:nvPr/>
        </p:nvSpPr>
        <p:spPr>
          <a:xfrm rot="19737148">
            <a:off x="5482661" y="4151749"/>
            <a:ext cx="1178214" cy="665018"/>
          </a:xfrm>
          <a:prstGeom prst="stripedRightArrow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ctangle 32"/>
          <p:cNvSpPr/>
          <p:nvPr/>
        </p:nvSpPr>
        <p:spPr>
          <a:xfrm>
            <a:off x="2054669" y="2014379"/>
            <a:ext cx="1380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Analisi del mercato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 e della domanda</a:t>
            </a:r>
            <a:endParaRPr lang="en-US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459184" y="1011357"/>
            <a:ext cx="9019878" cy="41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8764" tIns="44382" rIns="90000" bIns="44382" numCol="1" anchor="t" anchorCtr="0" compatLnSpc="1">
            <a:prstTxWarp prst="textNoShape">
              <a:avLst/>
            </a:prstTxWarp>
          </a:bodyPr>
          <a:lstStyle>
            <a:lvl1pPr marL="0" indent="0" algn="l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 lang="en-US" sz="1300" b="1" kern="120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20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8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887413" rtl="0" eaLnBrk="1" fontAlgn="base" latinLnBrk="0" hangingPunct="1">
              <a:spcBef>
                <a:spcPct val="3500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 lang="en-US" sz="1600" b="1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Contributo in termini di valore aggiunto delle fasi del ciclo produttivo</a:t>
            </a:r>
          </a:p>
        </p:txBody>
      </p:sp>
      <p:sp>
        <p:nvSpPr>
          <p:cNvPr id="46" name="ZoneTexte 2">
            <a:extLst>
              <a:ext uri="{FF2B5EF4-FFF2-40B4-BE49-F238E27FC236}">
                <a16:creationId xmlns="" xmlns:a16="http://schemas.microsoft.com/office/drawing/2014/main" id="{8FBC936E-2D86-41F3-AFED-7CC3FB0202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5665" y="6221421"/>
            <a:ext cx="4185310" cy="360000"/>
          </a:xfrm>
          <a:prstGeom prst="rect">
            <a:avLst/>
          </a:prstGeom>
          <a:noFill/>
          <a:ln w="19050" algn="ctr">
            <a:solidFill>
              <a:srgbClr val="BD9554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7413" fontAlgn="base"/>
            <a:r>
              <a:rPr lang="en-US" sz="800" dirty="0"/>
              <a:t>Area Studi Mediobanca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smtClean="0"/>
              <a:t>OECD </a:t>
            </a:r>
            <a:r>
              <a:rPr lang="en-US" sz="800" dirty="0"/>
              <a:t>presentation at Bruegel workshop, Brussels, 27 June 2013</a:t>
            </a:r>
          </a:p>
        </p:txBody>
      </p:sp>
      <p:sp>
        <p:nvSpPr>
          <p:cNvPr id="47" name="Rectangle 33"/>
          <p:cNvSpPr/>
          <p:nvPr/>
        </p:nvSpPr>
        <p:spPr>
          <a:xfrm>
            <a:off x="2088504" y="2592594"/>
            <a:ext cx="457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R&amp;D</a:t>
            </a:r>
            <a:endParaRPr lang="en-US" dirty="0"/>
          </a:p>
        </p:txBody>
      </p:sp>
      <p:sp>
        <p:nvSpPr>
          <p:cNvPr id="48" name="Rectangle 29"/>
          <p:cNvSpPr/>
          <p:nvPr/>
        </p:nvSpPr>
        <p:spPr>
          <a:xfrm>
            <a:off x="2923080" y="2413366"/>
            <a:ext cx="6046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Design</a:t>
            </a:r>
            <a:endParaRPr lang="en-US" dirty="0"/>
          </a:p>
        </p:txBody>
      </p:sp>
      <p:sp>
        <p:nvSpPr>
          <p:cNvPr id="49" name="Rectangle 32"/>
          <p:cNvSpPr/>
          <p:nvPr/>
        </p:nvSpPr>
        <p:spPr>
          <a:xfrm>
            <a:off x="2025023" y="2984305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Sapere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organizzativo</a:t>
            </a:r>
            <a:endParaRPr lang="en-US" dirty="0"/>
          </a:p>
        </p:txBody>
      </p:sp>
      <p:sp>
        <p:nvSpPr>
          <p:cNvPr id="50" name="Rectangle 32"/>
          <p:cNvSpPr/>
          <p:nvPr/>
        </p:nvSpPr>
        <p:spPr>
          <a:xfrm>
            <a:off x="2643375" y="3407977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Logistica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degli input</a:t>
            </a:r>
            <a:endParaRPr lang="en-US" dirty="0"/>
          </a:p>
        </p:txBody>
      </p:sp>
      <p:sp>
        <p:nvSpPr>
          <p:cNvPr id="51" name="Rectangle 28"/>
          <p:cNvSpPr/>
          <p:nvPr/>
        </p:nvSpPr>
        <p:spPr>
          <a:xfrm>
            <a:off x="3709694" y="2456147"/>
            <a:ext cx="2383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Varianti, </a:t>
            </a:r>
            <a:r>
              <a:rPr lang="it-IT" sz="1000" dirty="0" err="1">
                <a:solidFill>
                  <a:srgbClr val="003366"/>
                </a:solidFill>
              </a:rPr>
              <a:t>modularizzazione</a:t>
            </a:r>
            <a:r>
              <a:rPr lang="it-IT" sz="1000" dirty="0">
                <a:solidFill>
                  <a:srgbClr val="003366"/>
                </a:solidFill>
              </a:rPr>
              <a:t>,</a:t>
            </a:r>
          </a:p>
          <a:p>
            <a:pPr algn="ctr"/>
            <a:r>
              <a:rPr lang="it-IT" sz="1000" dirty="0" err="1">
                <a:solidFill>
                  <a:srgbClr val="003366"/>
                </a:solidFill>
              </a:rPr>
              <a:t>mass-custumization</a:t>
            </a:r>
            <a:r>
              <a:rPr lang="it-IT" sz="1000" dirty="0">
                <a:solidFill>
                  <a:srgbClr val="003366"/>
                </a:solidFill>
              </a:rPr>
              <a:t>, 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focus sulla gamma e non sui volumi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(</a:t>
            </a:r>
            <a:r>
              <a:rPr lang="it-IT" sz="1000" dirty="0" err="1">
                <a:solidFill>
                  <a:srgbClr val="003366"/>
                </a:solidFill>
              </a:rPr>
              <a:t>Industry</a:t>
            </a:r>
            <a:r>
              <a:rPr lang="it-IT" sz="1000" dirty="0">
                <a:solidFill>
                  <a:srgbClr val="003366"/>
                </a:solidFill>
              </a:rPr>
              <a:t> 4.0)</a:t>
            </a:r>
            <a:endParaRPr lang="en-US" dirty="0"/>
          </a:p>
        </p:txBody>
      </p:sp>
      <p:sp>
        <p:nvSpPr>
          <p:cNvPr id="52" name="Rectangle 28"/>
          <p:cNvSpPr/>
          <p:nvPr/>
        </p:nvSpPr>
        <p:spPr>
          <a:xfrm>
            <a:off x="6244368" y="2440909"/>
            <a:ext cx="811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Marketing</a:t>
            </a:r>
            <a:endParaRPr lang="en-US" dirty="0"/>
          </a:p>
        </p:txBody>
      </p:sp>
      <p:sp>
        <p:nvSpPr>
          <p:cNvPr id="53" name="Rectangle 26"/>
          <p:cNvSpPr/>
          <p:nvPr/>
        </p:nvSpPr>
        <p:spPr>
          <a:xfrm>
            <a:off x="6864296" y="1994279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Servizi 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post-vendita</a:t>
            </a:r>
            <a:endParaRPr lang="en-US" dirty="0"/>
          </a:p>
        </p:txBody>
      </p:sp>
      <p:sp>
        <p:nvSpPr>
          <p:cNvPr id="55" name="Rectangle 27"/>
          <p:cNvSpPr/>
          <p:nvPr/>
        </p:nvSpPr>
        <p:spPr>
          <a:xfrm>
            <a:off x="7207794" y="2450189"/>
            <a:ext cx="944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Logistica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degli output</a:t>
            </a:r>
            <a:endParaRPr lang="en-US" dirty="0"/>
          </a:p>
        </p:txBody>
      </p:sp>
      <p:sp>
        <p:nvSpPr>
          <p:cNvPr id="56" name="Rectangle 14"/>
          <p:cNvSpPr/>
          <p:nvPr/>
        </p:nvSpPr>
        <p:spPr>
          <a:xfrm>
            <a:off x="1624803" y="1351527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Valore 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aggiunto</a:t>
            </a:r>
            <a:endParaRPr lang="en-US" dirty="0"/>
          </a:p>
        </p:txBody>
      </p:sp>
      <p:sp>
        <p:nvSpPr>
          <p:cNvPr id="57" name="Rectangle 19"/>
          <p:cNvSpPr/>
          <p:nvPr/>
        </p:nvSpPr>
        <p:spPr>
          <a:xfrm>
            <a:off x="7725971" y="5050381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Fasi </a:t>
            </a:r>
            <a:r>
              <a:rPr lang="it-IT" sz="1000" dirty="0" err="1">
                <a:solidFill>
                  <a:srgbClr val="003366"/>
                </a:solidFill>
              </a:rPr>
              <a:t>del</a:t>
            </a:r>
            <a:r>
              <a:rPr lang="it-IT" sz="1000" dirty="0">
                <a:solidFill>
                  <a:srgbClr val="003366"/>
                </a:solidFill>
              </a:rPr>
              <a:t> 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ciclo</a:t>
            </a:r>
            <a:endParaRPr lang="en-US" dirty="0"/>
          </a:p>
        </p:txBody>
      </p:sp>
      <p:cxnSp>
        <p:nvCxnSpPr>
          <p:cNvPr id="58" name="Straight Connector 13"/>
          <p:cNvCxnSpPr/>
          <p:nvPr/>
        </p:nvCxnSpPr>
        <p:spPr>
          <a:xfrm>
            <a:off x="2001589" y="5224689"/>
            <a:ext cx="58016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3479992" y="1656680"/>
            <a:ext cx="5018" cy="3642029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 flipH="1">
            <a:off x="6211732" y="1699708"/>
            <a:ext cx="17823" cy="3617106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22"/>
          <p:cNvSpPr/>
          <p:nvPr/>
        </p:nvSpPr>
        <p:spPr>
          <a:xfrm>
            <a:off x="2809139" y="2528208"/>
            <a:ext cx="4281255" cy="1614739"/>
          </a:xfrm>
          <a:custGeom>
            <a:avLst/>
            <a:gdLst>
              <a:gd name="connsiteX0" fmla="*/ 0 w 4235570"/>
              <a:gd name="connsiteY0" fmla="*/ 0 h 1644769"/>
              <a:gd name="connsiteX1" fmla="*/ 862642 w 4235570"/>
              <a:gd name="connsiteY1" fmla="*/ 923026 h 1644769"/>
              <a:gd name="connsiteX2" fmla="*/ 1570008 w 4235570"/>
              <a:gd name="connsiteY2" fmla="*/ 1466491 h 1644769"/>
              <a:gd name="connsiteX3" fmla="*/ 2165230 w 4235570"/>
              <a:gd name="connsiteY3" fmla="*/ 1630392 h 1644769"/>
              <a:gd name="connsiteX4" fmla="*/ 2777706 w 4235570"/>
              <a:gd name="connsiteY4" fmla="*/ 1380226 h 1644769"/>
              <a:gd name="connsiteX5" fmla="*/ 3536830 w 4235570"/>
              <a:gd name="connsiteY5" fmla="*/ 707366 h 1644769"/>
              <a:gd name="connsiteX6" fmla="*/ 4235570 w 4235570"/>
              <a:gd name="connsiteY6" fmla="*/ 8626 h 16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5570" h="1644769">
                <a:moveTo>
                  <a:pt x="0" y="0"/>
                </a:moveTo>
                <a:cubicBezTo>
                  <a:pt x="300487" y="339305"/>
                  <a:pt x="600974" y="678611"/>
                  <a:pt x="862642" y="923026"/>
                </a:cubicBezTo>
                <a:cubicBezTo>
                  <a:pt x="1124310" y="1167441"/>
                  <a:pt x="1352910" y="1348597"/>
                  <a:pt x="1570008" y="1466491"/>
                </a:cubicBezTo>
                <a:cubicBezTo>
                  <a:pt x="1787106" y="1584385"/>
                  <a:pt x="1963947" y="1644769"/>
                  <a:pt x="2165230" y="1630392"/>
                </a:cubicBezTo>
                <a:cubicBezTo>
                  <a:pt x="2366513" y="1616015"/>
                  <a:pt x="2549106" y="1534064"/>
                  <a:pt x="2777706" y="1380226"/>
                </a:cubicBezTo>
                <a:cubicBezTo>
                  <a:pt x="3006306" y="1226388"/>
                  <a:pt x="3293853" y="935966"/>
                  <a:pt x="3536830" y="707366"/>
                </a:cubicBezTo>
                <a:cubicBezTo>
                  <a:pt x="3779807" y="478766"/>
                  <a:pt x="4007688" y="243696"/>
                  <a:pt x="4235570" y="8626"/>
                </a:cubicBezTo>
              </a:path>
            </a:pathLst>
          </a:cu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23"/>
          <p:cNvSpPr/>
          <p:nvPr/>
        </p:nvSpPr>
        <p:spPr>
          <a:xfrm>
            <a:off x="2686697" y="2985527"/>
            <a:ext cx="4553280" cy="601294"/>
          </a:xfrm>
          <a:custGeom>
            <a:avLst/>
            <a:gdLst>
              <a:gd name="connsiteX0" fmla="*/ 4157932 w 4157932"/>
              <a:gd name="connsiteY0" fmla="*/ 34506 h 612476"/>
              <a:gd name="connsiteX1" fmla="*/ 3347049 w 4157932"/>
              <a:gd name="connsiteY1" fmla="*/ 353683 h 612476"/>
              <a:gd name="connsiteX2" fmla="*/ 2786332 w 4157932"/>
              <a:gd name="connsiteY2" fmla="*/ 508959 h 612476"/>
              <a:gd name="connsiteX3" fmla="*/ 2147978 w 4157932"/>
              <a:gd name="connsiteY3" fmla="*/ 612476 h 612476"/>
              <a:gd name="connsiteX4" fmla="*/ 1345721 w 4157932"/>
              <a:gd name="connsiteY4" fmla="*/ 508959 h 612476"/>
              <a:gd name="connsiteX5" fmla="*/ 0 w 4157932"/>
              <a:gd name="connsiteY5" fmla="*/ 0 h 6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932" h="612476">
                <a:moveTo>
                  <a:pt x="4157932" y="34506"/>
                </a:moveTo>
                <a:cubicBezTo>
                  <a:pt x="3866790" y="154557"/>
                  <a:pt x="3575649" y="274608"/>
                  <a:pt x="3347049" y="353683"/>
                </a:cubicBezTo>
                <a:cubicBezTo>
                  <a:pt x="3118449" y="432758"/>
                  <a:pt x="2986177" y="465827"/>
                  <a:pt x="2786332" y="508959"/>
                </a:cubicBezTo>
                <a:cubicBezTo>
                  <a:pt x="2586487" y="552091"/>
                  <a:pt x="2388080" y="612476"/>
                  <a:pt x="2147978" y="612476"/>
                </a:cubicBezTo>
                <a:cubicBezTo>
                  <a:pt x="1907876" y="612476"/>
                  <a:pt x="1703717" y="611038"/>
                  <a:pt x="1345721" y="508959"/>
                </a:cubicBezTo>
                <a:cubicBezTo>
                  <a:pt x="987725" y="406880"/>
                  <a:pt x="493862" y="203440"/>
                  <a:pt x="0" y="0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34"/>
          <p:cNvSpPr/>
          <p:nvPr/>
        </p:nvSpPr>
        <p:spPr>
          <a:xfrm>
            <a:off x="2774252" y="2672178"/>
            <a:ext cx="156951" cy="24739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36"/>
          <p:cNvSpPr/>
          <p:nvPr/>
        </p:nvSpPr>
        <p:spPr>
          <a:xfrm flipV="1">
            <a:off x="4863063" y="3834640"/>
            <a:ext cx="156951" cy="24739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35"/>
          <p:cNvSpPr/>
          <p:nvPr/>
        </p:nvSpPr>
        <p:spPr>
          <a:xfrm>
            <a:off x="6985751" y="2672178"/>
            <a:ext cx="156951" cy="24739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ttore 1 66"/>
          <p:cNvCxnSpPr/>
          <p:nvPr/>
        </p:nvCxnSpPr>
        <p:spPr>
          <a:xfrm flipH="1">
            <a:off x="2004237" y="1818044"/>
            <a:ext cx="3614" cy="3417905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16"/>
          <p:cNvSpPr/>
          <p:nvPr/>
        </p:nvSpPr>
        <p:spPr>
          <a:xfrm>
            <a:off x="2138227" y="5240047"/>
            <a:ext cx="13035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Attività</a:t>
            </a:r>
          </a:p>
          <a:p>
            <a:pPr algn="ctr"/>
            <a:r>
              <a:rPr lang="it-IT" sz="1000" dirty="0" err="1">
                <a:solidFill>
                  <a:srgbClr val="003366"/>
                </a:solidFill>
              </a:rPr>
              <a:t>pre-produttive</a:t>
            </a:r>
            <a:endParaRPr lang="it-IT" sz="1000" dirty="0">
              <a:solidFill>
                <a:srgbClr val="003366"/>
              </a:solidFill>
            </a:endParaRP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(</a:t>
            </a:r>
            <a:r>
              <a:rPr lang="it-IT" sz="1000" i="1" dirty="0" err="1">
                <a:solidFill>
                  <a:srgbClr val="003366"/>
                </a:solidFill>
              </a:rPr>
              <a:t>intangible</a:t>
            </a:r>
            <a:r>
              <a:rPr lang="it-IT" sz="1000" i="1" dirty="0">
                <a:solidFill>
                  <a:srgbClr val="003366"/>
                </a:solidFill>
              </a:rPr>
              <a:t> </a:t>
            </a:r>
            <a:r>
              <a:rPr lang="it-IT" sz="1000" i="1" dirty="0" err="1">
                <a:solidFill>
                  <a:srgbClr val="003366"/>
                </a:solidFill>
              </a:rPr>
              <a:t>assets</a:t>
            </a:r>
            <a:r>
              <a:rPr lang="it-IT" sz="1000" dirty="0">
                <a:solidFill>
                  <a:srgbClr val="003366"/>
                </a:solidFill>
              </a:rPr>
              <a:t>)</a:t>
            </a:r>
            <a:endParaRPr lang="en-US" dirty="0"/>
          </a:p>
        </p:txBody>
      </p:sp>
      <p:sp>
        <p:nvSpPr>
          <p:cNvPr id="70" name="Rectangle 17"/>
          <p:cNvSpPr/>
          <p:nvPr/>
        </p:nvSpPr>
        <p:spPr>
          <a:xfrm>
            <a:off x="4361782" y="5240047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Produzione 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fisica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(</a:t>
            </a:r>
            <a:r>
              <a:rPr lang="it-IT" sz="1000" i="1" dirty="0" err="1">
                <a:solidFill>
                  <a:srgbClr val="003366"/>
                </a:solidFill>
              </a:rPr>
              <a:t>tangible</a:t>
            </a:r>
            <a:r>
              <a:rPr lang="it-IT" sz="1000" i="1" dirty="0">
                <a:solidFill>
                  <a:srgbClr val="003366"/>
                </a:solidFill>
              </a:rPr>
              <a:t> </a:t>
            </a:r>
            <a:r>
              <a:rPr lang="it-IT" sz="1000" i="1" dirty="0" err="1">
                <a:solidFill>
                  <a:srgbClr val="003366"/>
                </a:solidFill>
              </a:rPr>
              <a:t>assets</a:t>
            </a:r>
            <a:r>
              <a:rPr lang="it-IT" sz="1000" dirty="0">
                <a:solidFill>
                  <a:srgbClr val="003366"/>
                </a:solidFill>
              </a:rPr>
              <a:t>)</a:t>
            </a:r>
            <a:endParaRPr lang="en-US" dirty="0"/>
          </a:p>
        </p:txBody>
      </p:sp>
      <p:sp>
        <p:nvSpPr>
          <p:cNvPr id="71" name="Rectangle 18"/>
          <p:cNvSpPr/>
          <p:nvPr/>
        </p:nvSpPr>
        <p:spPr>
          <a:xfrm>
            <a:off x="6403196" y="5276991"/>
            <a:ext cx="13035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solidFill>
                  <a:srgbClr val="003366"/>
                </a:solidFill>
              </a:rPr>
              <a:t>Attività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post-produttive</a:t>
            </a:r>
          </a:p>
          <a:p>
            <a:pPr algn="ctr"/>
            <a:r>
              <a:rPr lang="it-IT" sz="1000" dirty="0">
                <a:solidFill>
                  <a:srgbClr val="003366"/>
                </a:solidFill>
              </a:rPr>
              <a:t>(</a:t>
            </a:r>
            <a:r>
              <a:rPr lang="it-IT" sz="1000" i="1" dirty="0" err="1">
                <a:solidFill>
                  <a:srgbClr val="003366"/>
                </a:solidFill>
              </a:rPr>
              <a:t>intangible</a:t>
            </a:r>
            <a:r>
              <a:rPr lang="it-IT" sz="1000" i="1" dirty="0">
                <a:solidFill>
                  <a:srgbClr val="003366"/>
                </a:solidFill>
              </a:rPr>
              <a:t> </a:t>
            </a:r>
            <a:r>
              <a:rPr lang="it-IT" sz="1000" i="1" dirty="0" err="1">
                <a:solidFill>
                  <a:srgbClr val="003366"/>
                </a:solidFill>
              </a:rPr>
              <a:t>assets</a:t>
            </a:r>
            <a:r>
              <a:rPr lang="it-IT" sz="1000" dirty="0">
                <a:solidFill>
                  <a:srgbClr val="003366"/>
                </a:solidFill>
              </a:rPr>
              <a:t>)</a:t>
            </a:r>
            <a:endParaRPr lang="en-US" dirty="0"/>
          </a:p>
        </p:txBody>
      </p:sp>
      <p:sp>
        <p:nvSpPr>
          <p:cNvPr id="72" name="Rectangle 24"/>
          <p:cNvSpPr/>
          <p:nvPr/>
        </p:nvSpPr>
        <p:spPr>
          <a:xfrm>
            <a:off x="3515013" y="6019971"/>
            <a:ext cx="327494" cy="35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20"/>
          <p:cNvSpPr/>
          <p:nvPr/>
        </p:nvSpPr>
        <p:spPr>
          <a:xfrm>
            <a:off x="3822169" y="591678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003366"/>
                </a:solidFill>
              </a:rPr>
              <a:t>Vecchio mondo</a:t>
            </a:r>
            <a:endParaRPr lang="en-US" dirty="0"/>
          </a:p>
        </p:txBody>
      </p:sp>
      <p:sp>
        <p:nvSpPr>
          <p:cNvPr id="74" name="Rectangle 21"/>
          <p:cNvSpPr/>
          <p:nvPr/>
        </p:nvSpPr>
        <p:spPr>
          <a:xfrm>
            <a:off x="5676607" y="5916780"/>
            <a:ext cx="10839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rgbClr val="003366"/>
                </a:solidFill>
              </a:rPr>
              <a:t>Nuovo mondo</a:t>
            </a:r>
            <a:endParaRPr lang="en-US" dirty="0"/>
          </a:p>
        </p:txBody>
      </p:sp>
      <p:sp>
        <p:nvSpPr>
          <p:cNvPr id="75" name="Rectangle 25"/>
          <p:cNvSpPr/>
          <p:nvPr/>
        </p:nvSpPr>
        <p:spPr>
          <a:xfrm>
            <a:off x="5374389" y="6019971"/>
            <a:ext cx="327494" cy="353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 animBg="1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1" grpId="0"/>
      <p:bldP spid="72" grpId="0" animBg="1"/>
      <p:bldP spid="73" grpId="0"/>
      <p:bldP spid="74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630553" y="214090"/>
            <a:ext cx="8665407" cy="479425"/>
          </a:xfrm>
        </p:spPr>
        <p:txBody>
          <a:bodyPr/>
          <a:lstStyle/>
          <a:p>
            <a:r>
              <a:rPr lang="en-GB" dirty="0" err="1" smtClean="0"/>
              <a:t>C’è</a:t>
            </a:r>
            <a:r>
              <a:rPr lang="en-GB" dirty="0" smtClean="0"/>
              <a:t> </a:t>
            </a:r>
            <a:r>
              <a:rPr lang="en-GB" dirty="0" err="1" smtClean="0"/>
              <a:t>spazio</a:t>
            </a:r>
            <a:r>
              <a:rPr lang="en-GB" dirty="0" smtClean="0"/>
              <a:t> per un </a:t>
            </a:r>
            <a:r>
              <a:rPr lang="en-GB" dirty="0" err="1" smtClean="0"/>
              <a:t>modello</a:t>
            </a:r>
            <a:r>
              <a:rPr lang="en-GB" dirty="0" smtClean="0"/>
              <a:t> </a:t>
            </a:r>
            <a:r>
              <a:rPr lang="en-GB" dirty="0" err="1" smtClean="0"/>
              <a:t>produttivo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leggero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Valore</a:t>
            </a:r>
            <a:r>
              <a:rPr lang="en-GB" dirty="0"/>
              <a:t> e </a:t>
            </a:r>
            <a:r>
              <a:rPr lang="en-GB" dirty="0" err="1"/>
              <a:t>struttura</a:t>
            </a:r>
            <a:r>
              <a:rPr lang="en-GB" dirty="0"/>
              <a:t> </a:t>
            </a:r>
            <a:r>
              <a:rPr lang="en-GB" dirty="0" err="1"/>
              <a:t>produttiva</a:t>
            </a:r>
            <a:r>
              <a:rPr lang="en-GB" dirty="0"/>
              <a:t>	</a:t>
            </a:r>
            <a:r>
              <a:rPr lang="en-GB" dirty="0" err="1"/>
              <a:t>Sezione</a:t>
            </a:r>
            <a:r>
              <a:rPr lang="en-GB" dirty="0"/>
              <a:t> 2</a:t>
            </a:r>
          </a:p>
        </p:txBody>
      </p:sp>
      <p:sp>
        <p:nvSpPr>
          <p:cNvPr id="19" name="Rettangolo 3"/>
          <p:cNvSpPr/>
          <p:nvPr/>
        </p:nvSpPr>
        <p:spPr>
          <a:xfrm>
            <a:off x="2383971" y="6221421"/>
            <a:ext cx="5151151" cy="360000"/>
          </a:xfrm>
          <a:prstGeom prst="rect">
            <a:avLst/>
          </a:prstGeom>
          <a:noFill/>
          <a:ln w="19050">
            <a:solidFill>
              <a:srgbClr val="BD9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7800"/>
            <a:r>
              <a:rPr lang="en-GB" sz="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Area Studi Mediobanca</a:t>
            </a:r>
          </a:p>
        </p:txBody>
      </p:sp>
      <p:sp>
        <p:nvSpPr>
          <p:cNvPr id="17" name="Text Placeholder 26"/>
          <p:cNvSpPr txBox="1">
            <a:spLocks/>
          </p:cNvSpPr>
          <p:nvPr/>
        </p:nvSpPr>
        <p:spPr>
          <a:xfrm>
            <a:off x="587374" y="1316455"/>
            <a:ext cx="8341941" cy="350718"/>
          </a:xfrm>
          <a:prstGeom prst="rect">
            <a:avLst/>
          </a:prstGeom>
        </p:spPr>
        <p:txBody>
          <a:bodyPr/>
          <a:lstStyle/>
          <a:p>
            <a:pPr indent="0" defTabSz="8874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Arial" pitchFamily="34" charset="0"/>
              <a:buNone/>
              <a:defRPr/>
            </a:pP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Immobilizzazioni materiali per dipendente: vitivinicole italiane vs estere quotate (valore medio 2012-2016, </a:t>
            </a:r>
            <a:r>
              <a:rPr lang="it-IT" sz="11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k€</a:t>
            </a:r>
            <a:r>
              <a:rPr lang="it-IT" sz="11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3366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842839" y="1868557"/>
          <a:ext cx="8325016" cy="391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"/>
  <p:tag name="TOCTEMPLATESHAPENAME" val="Section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6462619121587688"/>
  <p:tag name="UPSLIDESHAPELIBITEMLASTCREATOR" val="barry"/>
  <p:tag name="UPSLIDESHAPELIBITEMNAME" val="Sources, notes (IT)"/>
  <p:tag name="UPSLIDESHAPELIBITEMID" val="Sources, notes (IT)_636462619121587688_18177272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6462619121587688"/>
  <p:tag name="UPSLIDESHAPELIBITEMLASTCREATOR" val="barry"/>
  <p:tag name="UPSLIDESHAPELIBITEMNAME" val="Sources, notes (IT)"/>
  <p:tag name="UPSLIDESHAPELIBITEMID" val="Sources, notes (IT)_636462619121587688_1817727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6462619121587688"/>
  <p:tag name="UPSLIDESHAPELIBITEMLASTCREATOR" val="barry"/>
  <p:tag name="UPSLIDESHAPELIBITEMNAME" val="Sources, notes (IT)"/>
  <p:tag name="UPSLIDESHAPELIBITEMID" val="Sources, notes (IT)_636462619121587688_1817727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6462619121587688"/>
  <p:tag name="UPSLIDESHAPELIBITEMLASTCREATOR" val="barry"/>
  <p:tag name="UPSLIDESHAPELIBITEMNAME" val="Sources, notes (IT)"/>
  <p:tag name="UPSLIDESHAPELIBITEMID" val="Sources, notes (IT)_636462619121587688_1817727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6462619121587688"/>
  <p:tag name="UPSLIDESHAPELIBITEMLASTCREATOR" val="barry"/>
  <p:tag name="UPSLIDESHAPELIBITEMNAME" val="Sources, notes (IT)"/>
  <p:tag name="UPSLIDESHAPELIBITEMID" val="Sources, notes (IT)_636462619121587688_1817727268"/>
</p:tagLst>
</file>

<file path=ppt/theme/theme1.xml><?xml version="1.0" encoding="utf-8"?>
<a:theme xmlns:a="http://schemas.openxmlformats.org/drawingml/2006/main" name="New Template 2016_Instructions">
  <a:themeElements>
    <a:clrScheme name="Mediobanca 2016">
      <a:dk1>
        <a:srgbClr val="003366"/>
      </a:dk1>
      <a:lt1>
        <a:srgbClr val="FFFFFF"/>
      </a:lt1>
      <a:dk2>
        <a:srgbClr val="BFBFBF"/>
      </a:dk2>
      <a:lt2>
        <a:srgbClr val="DFDFDF"/>
      </a:lt2>
      <a:accent1>
        <a:srgbClr val="003366"/>
      </a:accent1>
      <a:accent2>
        <a:srgbClr val="124A70"/>
      </a:accent2>
      <a:accent3>
        <a:srgbClr val="81B0CD"/>
      </a:accent3>
      <a:accent4>
        <a:srgbClr val="333333"/>
      </a:accent4>
      <a:accent5>
        <a:srgbClr val="E8E4D1"/>
      </a:accent5>
      <a:accent6>
        <a:srgbClr val="BD9554"/>
      </a:accent6>
      <a:hlink>
        <a:srgbClr val="BD9554"/>
      </a:hlink>
      <a:folHlink>
        <a:srgbClr val="D9C3A6"/>
      </a:folHlink>
    </a:clrScheme>
    <a:fontScheme name="Mediobanca 2016">
      <a:majorFont>
        <a:latin typeface="Trajan Pro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5F5F5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ioporco5.potx" id="{4F2C376F-8496-476C-8653-926B92995667}" vid="{C9E138A4-AB5D-4F7B-BFDC-2B1F6ECA51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46CA9B75AA346BE13E427C0CE15C4009F5F3DA77ED48B499A8DD16DC0FB9ADC00FBC647A48BF1574E93FAFF1DCA1CA99D" ma:contentTypeVersion="8" ma:contentTypeDescription="Create a new document." ma:contentTypeScope="" ma:versionID="bff215dcbb4b0086c69b55fbc9a6c802">
  <xsd:schema xmlns:xsd="http://www.w3.org/2001/XMLSchema" xmlns:xs="http://www.w3.org/2001/XMLSchema" xmlns:p="http://schemas.microsoft.com/office/2006/metadata/properties" xmlns:ns1="http://schemas.microsoft.com/sharepoint/v3" xmlns:ns2="cc872711-0e25-4e9a-b9dd-746069669d1d" targetNamespace="http://schemas.microsoft.com/office/2006/metadata/properties" ma:root="true" ma:fieldsID="f5c637e96303a82856f0ddb9740a1a10" ns1:_="" ns2:_="">
    <xsd:import namespace="http://schemas.microsoft.com/sharepoint/v3"/>
    <xsd:import namespace="cc872711-0e25-4e9a-b9dd-746069669d1d"/>
    <xsd:element name="properties">
      <xsd:complexType>
        <xsd:sequence>
          <xsd:element name="documentManagement">
            <xsd:complexType>
              <xsd:all>
                <xsd:element ref="ns1:Titolo"/>
                <xsd:element ref="ns2:Oggetto"/>
                <xsd:element ref="ns1:Protocollo"/>
                <xsd:element ref="ns1:DataInserimento"/>
                <xsd:element ref="ns1:Lingu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itolo" ma:index="4" ma:displayName="Titolo" ma:description="" ma:hidden="true" ma:internalName="MBPortal_Titolo" ma:readOnly="false">
      <xsd:simpleType>
        <xsd:restriction base="dms:Text"/>
      </xsd:simpleType>
    </xsd:element>
    <xsd:element name="Protocollo" ma:index="9" ma:displayName="Protocollo" ma:default="" ma:internalName="MBPortal_Protocollo">
      <xsd:simpleType>
        <xsd:restriction base="dms:Text">
          <xsd:maxLength value="255"/>
        </xsd:restriction>
      </xsd:simpleType>
    </xsd:element>
    <xsd:element name="DataInserimento" ma:index="10" ma:displayName="Data" ma:default="[today]" ma:format="DateOnly" ma:internalName="MBPortal_DataInserimento">
      <xsd:simpleType>
        <xsd:restriction base="dms:DateTime"/>
      </xsd:simpleType>
    </xsd:element>
    <xsd:element name="Lingua" ma:index="11" ma:displayName="Lingua" ma:default="Italiano" ma:format="RadioButtons" ma:internalName="MBPortal_Lingua">
      <xsd:simpleType>
        <xsd:restriction base="dms:Choice">
          <xsd:enumeration value="Italiano"/>
          <xsd:enumeration value="English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72711-0e25-4e9a-b9dd-746069669d1d" elementFormDefault="qualified">
    <xsd:import namespace="http://schemas.microsoft.com/office/2006/documentManagement/types"/>
    <xsd:import namespace="http://schemas.microsoft.com/office/infopath/2007/PartnerControls"/>
    <xsd:element name="Oggetto" ma:index="8" ma:displayName="Oggetto" ma:internalName="MBPortal_Oggetto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ataInserimento xmlns="http://schemas.microsoft.com/sharepoint/v3">2016-05-16T22:00:00+00:00</DataInserimento>
    <Titolo xmlns="http://schemas.microsoft.com/sharepoint/v3">MASTER PRESENTATION</Titolo>
    <Protocollo xmlns="http://schemas.microsoft.com/sharepoint/v3">KM15</Protocollo>
    <Lingua xmlns="http://schemas.microsoft.com/sharepoint/v3">All</Lingua>
    <Oggetto xmlns="cc872711-0e25-4e9a-b9dd-746069669d1d">MediobancaTemplate2016</Oggetto>
  </documentManagement>
</p:properties>
</file>

<file path=customXml/itemProps1.xml><?xml version="1.0" encoding="utf-8"?>
<ds:datastoreItem xmlns:ds="http://schemas.openxmlformats.org/officeDocument/2006/customXml" ds:itemID="{CA8E9EC4-775C-48CB-941E-4BCD94F58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98FED4-442C-4405-BDC8-663F1EA3F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872711-0e25-4e9a-b9dd-74606966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84362A-967D-4D9E-BBE3-5B0A4372E54E}">
  <ds:schemaRefs>
    <ds:schemaRef ds:uri="http://schemas.microsoft.com/office/2006/metadata/properties"/>
    <ds:schemaRef ds:uri="http://schemas.microsoft.com/sharepoint/v3"/>
    <ds:schemaRef ds:uri="cc872711-0e25-4e9a-b9dd-746069669d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Template 2016_Instructions</Template>
  <TotalTime>9284</TotalTime>
  <Words>961</Words>
  <Application>Microsoft Office PowerPoint</Application>
  <PresentationFormat>A4 (21x29,7 cm)</PresentationFormat>
  <Paragraphs>178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New Template 2016_Instructions</vt:lpstr>
      <vt:lpstr>Generazione di valore nell’industria italiana del vino</vt:lpstr>
      <vt:lpstr>Diapositiva 2</vt:lpstr>
      <vt:lpstr>La diversificazione dei mercati: non era un vantaggio?</vt:lpstr>
      <vt:lpstr>Italia: dove conta di più, si fa pagare di meno …</vt:lpstr>
      <vt:lpstr>La prossimità offre sicurezza, ma comporta rinunce</vt:lpstr>
      <vt:lpstr>Diapositiva 6</vt:lpstr>
      <vt:lpstr>Cosa spinge e cosa frena il rendimento del capitale investito</vt:lpstr>
      <vt:lpstr>Vino ‘tangibile’ … o vino ‘intangibile’?</vt:lpstr>
      <vt:lpstr>C’è spazio per un modello produttivo più leggero?</vt:lpstr>
      <vt:lpstr>Il magazzino del vino: circolante o capitale fisso?</vt:lpstr>
      <vt:lpstr>Diapositiva 11</vt:lpstr>
      <vt:lpstr>Se i più grandi sono già più piccoli, chissà gli altri</vt:lpstr>
      <vt:lpstr>Dimensione e rendimento: quando non vanno più d’accordo</vt:lpstr>
      <vt:lpstr>Diapositiva 14</vt:lpstr>
      <vt:lpstr>Appartenenza vs competenza</vt:lpstr>
      <vt:lpstr>Controllo vs delega</vt:lpstr>
      <vt:lpstr>Esperienza vs intraprendenza</vt:lpstr>
      <vt:lpstr>Diapositiva 18</vt:lpstr>
    </vt:vector>
  </TitlesOfParts>
  <Company>Mediobanca S.P.A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modello capitalistico delle medie imprese italiane: struttura e prospettive</dc:title>
  <dc:creator>Daniela Mameli</dc:creator>
  <cp:lastModifiedBy>Barbaresco Gabriele (R&amp;S)</cp:lastModifiedBy>
  <cp:revision>881</cp:revision>
  <dcterms:created xsi:type="dcterms:W3CDTF">2016-06-17T13:30:22Z</dcterms:created>
  <dcterms:modified xsi:type="dcterms:W3CDTF">2018-05-11T18:29:07Z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0x010100C5746CA9B75AA346BE13E427C0CE15C4009F5F3DA77ED48B499A8DD16DC0FB9ADC00FBC647A48BF1574E93FAFF1DCA1CA99D</vt:lpwstr>
  </property>
</Properties>
</file>