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3" r:id="rId1"/>
  </p:sldMasterIdLst>
  <p:notesMasterIdLst>
    <p:notesMasterId r:id="rId8"/>
  </p:notesMasterIdLst>
  <p:sldIdLst>
    <p:sldId id="274" r:id="rId2"/>
    <p:sldId id="916" r:id="rId3"/>
    <p:sldId id="931" r:id="rId4"/>
    <p:sldId id="932" r:id="rId5"/>
    <p:sldId id="948" r:id="rId6"/>
    <p:sldId id="959" r:id="rId7"/>
  </p:sldIdLst>
  <p:sldSz cx="12192000" cy="6858000"/>
  <p:notesSz cx="6797675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1D1"/>
    <a:srgbClr val="6C2A60"/>
    <a:srgbClr val="A5A5A5"/>
    <a:srgbClr val="7B1728"/>
    <a:srgbClr val="C1AAC0"/>
    <a:srgbClr val="C00000"/>
    <a:srgbClr val="660066"/>
    <a:srgbClr val="A40000"/>
    <a:srgbClr val="1C987D"/>
    <a:srgbClr val="C41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36" autoAdjust="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16773160815708"/>
          <c:y val="9.6532514801012884E-3"/>
          <c:w val="0.63102307187542928"/>
          <c:h val="0.99034666082853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A40000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E276-4906-8C3B-6372C9B2534A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E276-4906-8C3B-6372C9B2534A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276-4906-8C3B-6372C9B2534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Foglio1!$A$2:$A$11</c:f>
              <c:strCache>
                <c:ptCount val="10"/>
                <c:pt idx="0">
                  <c:v>USA</c:v>
                </c:pt>
                <c:pt idx="1">
                  <c:v>UK</c:v>
                </c:pt>
                <c:pt idx="2">
                  <c:v>Germania</c:v>
                </c:pt>
                <c:pt idx="3">
                  <c:v>Cina</c:v>
                </c:pt>
                <c:pt idx="4">
                  <c:v>Canada</c:v>
                </c:pt>
                <c:pt idx="5">
                  <c:v>Giappone</c:v>
                </c:pt>
                <c:pt idx="6">
                  <c:v>Svizzera</c:v>
                </c:pt>
                <c:pt idx="7">
                  <c:v>Russia</c:v>
                </c:pt>
                <c:pt idx="8">
                  <c:v>Svezia</c:v>
                </c:pt>
                <c:pt idx="9">
                  <c:v>Brasile</c:v>
                </c:pt>
              </c:strCache>
            </c:strRef>
          </c:cat>
          <c:val>
            <c:numRef>
              <c:f>Foglio1!$B$2:$B$11</c:f>
              <c:numCache>
                <c:formatCode>#,##0</c:formatCode>
                <c:ptCount val="10"/>
                <c:pt idx="0">
                  <c:v>5640.9587106199888</c:v>
                </c:pt>
                <c:pt idx="1">
                  <c:v>3832.6243992231693</c:v>
                </c:pt>
                <c:pt idx="2">
                  <c:v>2601</c:v>
                </c:pt>
                <c:pt idx="3">
                  <c:v>2188.4833717918718</c:v>
                </c:pt>
                <c:pt idx="4">
                  <c:v>1750.318954990915</c:v>
                </c:pt>
                <c:pt idx="5">
                  <c:v>1644.3630781730967</c:v>
                </c:pt>
                <c:pt idx="6">
                  <c:v>1079.6651076865353</c:v>
                </c:pt>
                <c:pt idx="7">
                  <c:v>1014.4811327781931</c:v>
                </c:pt>
                <c:pt idx="8">
                  <c:v>685.49441984463328</c:v>
                </c:pt>
                <c:pt idx="9">
                  <c:v>333.36202361307079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276-4906-8C3B-6372C9B253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56435648"/>
        <c:axId val="256436040"/>
      </c:barChart>
      <c:catAx>
        <c:axId val="2564356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6436040"/>
        <c:crosses val="autoZero"/>
        <c:auto val="1"/>
        <c:lblAlgn val="ctr"/>
        <c:lblOffset val="100"/>
        <c:noMultiLvlLbl val="0"/>
      </c:catAx>
      <c:valAx>
        <c:axId val="256436040"/>
        <c:scaling>
          <c:orientation val="minMax"/>
        </c:scaling>
        <c:delete val="1"/>
        <c:axPos val="t"/>
        <c:numFmt formatCode="#,##0" sourceLinked="1"/>
        <c:majorTickMark val="none"/>
        <c:minorTickMark val="none"/>
        <c:tickLblPos val="nextTo"/>
        <c:crossAx val="256435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16773160815708"/>
          <c:y val="9.6532514801012884E-3"/>
          <c:w val="0.62171539675212473"/>
          <c:h val="0.969144295195423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5D8-4D35-8619-D76D6135C029}"/>
              </c:ext>
            </c:extLst>
          </c:dPt>
          <c:dPt>
            <c:idx val="5"/>
            <c:invertIfNegative val="0"/>
            <c:bubble3D val="0"/>
            <c:spPr>
              <a:solidFill>
                <a:srgbClr val="00B0F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E276-4906-8C3B-6372C9B2534A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55D8-4D35-8619-D76D6135C0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Foglio1!$A$2:$A$11</c:f>
              <c:strCache>
                <c:ptCount val="10"/>
                <c:pt idx="0">
                  <c:v>USA</c:v>
                </c:pt>
                <c:pt idx="1">
                  <c:v>Germania</c:v>
                </c:pt>
                <c:pt idx="2">
                  <c:v>UK</c:v>
                </c:pt>
                <c:pt idx="3">
                  <c:v>Svizzera</c:v>
                </c:pt>
                <c:pt idx="4">
                  <c:v>Canada</c:v>
                </c:pt>
                <c:pt idx="5">
                  <c:v>Russia</c:v>
                </c:pt>
                <c:pt idx="6">
                  <c:v>Giappone</c:v>
                </c:pt>
                <c:pt idx="7">
                  <c:v>Svezia</c:v>
                </c:pt>
                <c:pt idx="8">
                  <c:v>Cina</c:v>
                </c:pt>
                <c:pt idx="9">
                  <c:v>Brasile</c:v>
                </c:pt>
              </c:strCache>
            </c:strRef>
          </c:cat>
          <c:val>
            <c:numRef>
              <c:f>Foglio1!$B$2:$B$11</c:f>
              <c:numCache>
                <c:formatCode>#,##0</c:formatCode>
                <c:ptCount val="10"/>
                <c:pt idx="0">
                  <c:v>1763.2320299999999</c:v>
                </c:pt>
                <c:pt idx="1">
                  <c:v>970</c:v>
                </c:pt>
                <c:pt idx="2">
                  <c:v>727.24749120222737</c:v>
                </c:pt>
                <c:pt idx="3">
                  <c:v>377.62562797390711</c:v>
                </c:pt>
                <c:pt idx="4">
                  <c:v>375.85340085666087</c:v>
                </c:pt>
                <c:pt idx="5">
                  <c:v>293.97556623953699</c:v>
                </c:pt>
                <c:pt idx="6">
                  <c:v>194.64688205493508</c:v>
                </c:pt>
                <c:pt idx="7">
                  <c:v>160.16114241665196</c:v>
                </c:pt>
                <c:pt idx="8">
                  <c:v>136.89063124503724</c:v>
                </c:pt>
                <c:pt idx="9">
                  <c:v>34.886293332517617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276-4906-8C3B-6372C9B253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31476504"/>
        <c:axId val="231476896"/>
      </c:barChart>
      <c:catAx>
        <c:axId val="2314765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31476896"/>
        <c:crosses val="autoZero"/>
        <c:auto val="1"/>
        <c:lblAlgn val="ctr"/>
        <c:lblOffset val="100"/>
        <c:noMultiLvlLbl val="0"/>
      </c:catAx>
      <c:valAx>
        <c:axId val="231476896"/>
        <c:scaling>
          <c:orientation val="minMax"/>
        </c:scaling>
        <c:delete val="1"/>
        <c:axPos val="t"/>
        <c:numFmt formatCode="#,##0" sourceLinked="1"/>
        <c:majorTickMark val="none"/>
        <c:minorTickMark val="none"/>
        <c:tickLblPos val="nextTo"/>
        <c:crossAx val="231476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710506300048795"/>
          <c:y val="4.2569911536736462E-4"/>
          <c:w val="0.57853076196945485"/>
          <c:h val="0.959850912075453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A40000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94F-438C-A7D0-6CE7DC5FC434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8863-4AEE-B242-ED1EB85D7E7D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294F-438C-A7D0-6CE7DC5FC43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Foglio1!$A$2:$A$11</c:f>
              <c:strCache>
                <c:ptCount val="10"/>
                <c:pt idx="0">
                  <c:v>USA</c:v>
                </c:pt>
                <c:pt idx="1">
                  <c:v>Germania</c:v>
                </c:pt>
                <c:pt idx="2">
                  <c:v>UK</c:v>
                </c:pt>
                <c:pt idx="3">
                  <c:v>Canada</c:v>
                </c:pt>
                <c:pt idx="4">
                  <c:v>Svizzera</c:v>
                </c:pt>
                <c:pt idx="5">
                  <c:v>Russia</c:v>
                </c:pt>
                <c:pt idx="6">
                  <c:v>Giappone</c:v>
                </c:pt>
                <c:pt idx="7">
                  <c:v>Cina</c:v>
                </c:pt>
                <c:pt idx="8">
                  <c:v>Svezia</c:v>
                </c:pt>
                <c:pt idx="9">
                  <c:v>Brasile</c:v>
                </c:pt>
              </c:strCache>
            </c:strRef>
          </c:cat>
          <c:val>
            <c:numRef>
              <c:f>Foglio1!$B$2:$B$11</c:f>
              <c:numCache>
                <c:formatCode>#,##0</c:formatCode>
                <c:ptCount val="10"/>
                <c:pt idx="0">
                  <c:v>1306.2465143738457</c:v>
                </c:pt>
                <c:pt idx="1">
                  <c:v>718</c:v>
                </c:pt>
                <c:pt idx="2">
                  <c:v>393.16169558762209</c:v>
                </c:pt>
                <c:pt idx="3">
                  <c:v>317.75321860947781</c:v>
                </c:pt>
                <c:pt idx="4">
                  <c:v>287.22944471043741</c:v>
                </c:pt>
                <c:pt idx="5">
                  <c:v>184.53824762126129</c:v>
                </c:pt>
                <c:pt idx="6">
                  <c:v>149.53740421109461</c:v>
                </c:pt>
                <c:pt idx="7">
                  <c:v>115.51667959200779</c:v>
                </c:pt>
                <c:pt idx="8">
                  <c:v>93.837882926598056</c:v>
                </c:pt>
                <c:pt idx="9">
                  <c:v>30.19838907869379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863-4AEE-B242-ED1EB85D7E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56884168"/>
        <c:axId val="256884560"/>
      </c:barChart>
      <c:catAx>
        <c:axId val="2568841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6884560"/>
        <c:crosses val="autoZero"/>
        <c:auto val="1"/>
        <c:lblAlgn val="ctr"/>
        <c:lblOffset val="100"/>
        <c:noMultiLvlLbl val="0"/>
      </c:catAx>
      <c:valAx>
        <c:axId val="256884560"/>
        <c:scaling>
          <c:orientation val="minMax"/>
        </c:scaling>
        <c:delete val="1"/>
        <c:axPos val="t"/>
        <c:numFmt formatCode="#,##0" sourceLinked="1"/>
        <c:majorTickMark val="none"/>
        <c:minorTickMark val="none"/>
        <c:tickLblPos val="nextTo"/>
        <c:crossAx val="256884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16773160815708"/>
          <c:y val="9.6532514801012884E-3"/>
          <c:w val="0.65082939755899938"/>
          <c:h val="0.948134427577419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C19859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F2C-4821-B8AA-75CDB412F1D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E7D-4F95-94F9-A53CE86A28CC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BF2C-4821-B8AA-75CDB412F1D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Foglio1!$A$2:$A$11</c:f>
              <c:strCache>
                <c:ptCount val="10"/>
                <c:pt idx="0">
                  <c:v>USA</c:v>
                </c:pt>
                <c:pt idx="1">
                  <c:v>UK</c:v>
                </c:pt>
                <c:pt idx="2">
                  <c:v>Russia</c:v>
                </c:pt>
                <c:pt idx="3">
                  <c:v>Germania</c:v>
                </c:pt>
                <c:pt idx="4">
                  <c:v>Svizzera</c:v>
                </c:pt>
                <c:pt idx="5">
                  <c:v>Canada</c:v>
                </c:pt>
                <c:pt idx="6">
                  <c:v>Svezia</c:v>
                </c:pt>
                <c:pt idx="7">
                  <c:v>Giappone</c:v>
                </c:pt>
                <c:pt idx="8">
                  <c:v>Cina</c:v>
                </c:pt>
                <c:pt idx="9">
                  <c:v>Brasile</c:v>
                </c:pt>
              </c:strCache>
            </c:strRef>
          </c:cat>
          <c:val>
            <c:numRef>
              <c:f>Foglio1!$B$2:$B$11</c:f>
              <c:numCache>
                <c:formatCode>#,##0</c:formatCode>
                <c:ptCount val="10"/>
                <c:pt idx="0">
                  <c:v>426.6857569700216</c:v>
                </c:pt>
                <c:pt idx="1">
                  <c:v>317.83355515253766</c:v>
                </c:pt>
                <c:pt idx="2">
                  <c:v>111.41585456994736</c:v>
                </c:pt>
                <c:pt idx="3">
                  <c:v>87</c:v>
                </c:pt>
                <c:pt idx="4">
                  <c:v>60.978908717637303</c:v>
                </c:pt>
                <c:pt idx="5">
                  <c:v>50.523660707797852</c:v>
                </c:pt>
                <c:pt idx="6">
                  <c:v>42.798628270869706</c:v>
                </c:pt>
                <c:pt idx="7">
                  <c:v>40.83353858336109</c:v>
                </c:pt>
                <c:pt idx="8">
                  <c:v>19.237350697260457</c:v>
                </c:pt>
                <c:pt idx="9">
                  <c:v>4.4860163175641077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2C-4821-B8AA-75CDB412F1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54277712"/>
        <c:axId val="254278104"/>
      </c:barChart>
      <c:catAx>
        <c:axId val="2542777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4278104"/>
        <c:crosses val="autoZero"/>
        <c:auto val="1"/>
        <c:lblAlgn val="ctr"/>
        <c:lblOffset val="100"/>
        <c:noMultiLvlLbl val="0"/>
      </c:catAx>
      <c:valAx>
        <c:axId val="254278104"/>
        <c:scaling>
          <c:orientation val="minMax"/>
        </c:scaling>
        <c:delete val="1"/>
        <c:axPos val="t"/>
        <c:numFmt formatCode="#,##0" sourceLinked="1"/>
        <c:majorTickMark val="none"/>
        <c:minorTickMark val="none"/>
        <c:tickLblPos val="nextTo"/>
        <c:crossAx val="254277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274593078472421E-2"/>
          <c:y val="9.6532514801012884E-3"/>
          <c:w val="0.86384313161730186"/>
          <c:h val="0.97429931155694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660066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B52-4BA4-B8C9-D8B8BAAF63A1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B52-4BA4-B8C9-D8B8BAAF63A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Foglio1!$A$2:$A$8</c:f>
              <c:strCache>
                <c:ptCount val="7"/>
                <c:pt idx="0">
                  <c:v>Francia</c:v>
                </c:pt>
                <c:pt idx="1">
                  <c:v>Italia</c:v>
                </c:pt>
                <c:pt idx="2">
                  <c:v>Spagna</c:v>
                </c:pt>
                <c:pt idx="3">
                  <c:v>Australia</c:v>
                </c:pt>
                <c:pt idx="4">
                  <c:v>Cile</c:v>
                </c:pt>
                <c:pt idx="5">
                  <c:v>USA</c:v>
                </c:pt>
                <c:pt idx="6">
                  <c:v>Nuova Zelanda</c:v>
                </c:pt>
              </c:strCache>
            </c:strRef>
          </c:cat>
          <c:val>
            <c:numRef>
              <c:f>Foglio1!$B$2:$B$8</c:f>
              <c:numCache>
                <c:formatCode>#,##0</c:formatCode>
                <c:ptCount val="7"/>
                <c:pt idx="0">
                  <c:v>10092.112078009208</c:v>
                </c:pt>
                <c:pt idx="1">
                  <c:v>6360.9619996763904</c:v>
                </c:pt>
                <c:pt idx="2">
                  <c:v>2720.4872269400435</c:v>
                </c:pt>
                <c:pt idx="3">
                  <c:v>1823.6395178996679</c:v>
                </c:pt>
                <c:pt idx="4">
                  <c:v>1777.2940103704038</c:v>
                </c:pt>
                <c:pt idx="5">
                  <c:v>1181.462129075283</c:v>
                </c:pt>
                <c:pt idx="6">
                  <c:v>1114.3907677670313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52-4BA4-B8C9-D8B8BAAF63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54280456"/>
        <c:axId val="254280848"/>
      </c:barChart>
      <c:catAx>
        <c:axId val="254280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4280848"/>
        <c:crosses val="autoZero"/>
        <c:auto val="1"/>
        <c:lblAlgn val="ctr"/>
        <c:lblOffset val="100"/>
        <c:noMultiLvlLbl val="0"/>
      </c:catAx>
      <c:valAx>
        <c:axId val="25428084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54280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717736-0CE1-4335-9AD3-5160EF222A87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DF724-3B11-48E6-B386-4BFA6464E4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4730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-166688" y="827088"/>
            <a:ext cx="7369176" cy="414655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0649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-166688" y="827088"/>
            <a:ext cx="7369176" cy="414655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6727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-166688" y="827088"/>
            <a:ext cx="7369176" cy="414655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6469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-166688" y="827088"/>
            <a:ext cx="7369176" cy="414655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5758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-166688" y="827088"/>
            <a:ext cx="7369176" cy="414655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8563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56;p10"/>
          <p:cNvSpPr/>
          <p:nvPr userDrawn="1"/>
        </p:nvSpPr>
        <p:spPr>
          <a:xfrm>
            <a:off x="0" y="0"/>
            <a:ext cx="12192000" cy="3805246"/>
          </a:xfrm>
          <a:prstGeom prst="rect">
            <a:avLst/>
          </a:prstGeom>
          <a:solidFill>
            <a:srgbClr val="A5213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3255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80524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5D8D-0B16-4826-9246-94E8998B5C50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1635-1BA8-4529-B562-672F12E48BDA}" type="slidenum">
              <a:rPr lang="it-IT" smtClean="0"/>
              <a:t>‹N›</a:t>
            </a:fld>
            <a:endParaRPr lang="it-IT"/>
          </a:p>
        </p:txBody>
      </p:sp>
      <p:sp>
        <p:nvSpPr>
          <p:cNvPr id="9" name="Google Shape;34;p6">
            <a:extLst>
              <a:ext uri="{FF2B5EF4-FFF2-40B4-BE49-F238E27FC236}">
                <a16:creationId xmlns:a16="http://schemas.microsoft.com/office/drawing/2014/main" id="{8668DDF0-F8D9-4F27-A307-0FC6F2F602ED}"/>
              </a:ext>
            </a:extLst>
          </p:cNvPr>
          <p:cNvSpPr/>
          <p:nvPr userDrawn="1"/>
        </p:nvSpPr>
        <p:spPr>
          <a:xfrm>
            <a:off x="1217353" y="1902623"/>
            <a:ext cx="106801" cy="1325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886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5D8D-0B16-4826-9246-94E8998B5C50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1635-1BA8-4529-B562-672F12E48B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3397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5D8D-0B16-4826-9246-94E8998B5C50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1635-1BA8-4529-B562-672F12E48B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0046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ttore 1 7"/>
          <p:cNvCxnSpPr>
            <a:cxnSpLocks/>
          </p:cNvCxnSpPr>
          <p:nvPr userDrawn="1"/>
        </p:nvCxnSpPr>
        <p:spPr>
          <a:xfrm>
            <a:off x="143339" y="1196752"/>
            <a:ext cx="11809312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6482" y="6158830"/>
            <a:ext cx="1446933" cy="702570"/>
          </a:xfrm>
          <a:prstGeom prst="rect">
            <a:avLst/>
          </a:prstGeom>
        </p:spPr>
      </p:pic>
      <p:cxnSp>
        <p:nvCxnSpPr>
          <p:cNvPr id="15" name="Connettore 1 7">
            <a:extLst>
              <a:ext uri="{FF2B5EF4-FFF2-40B4-BE49-F238E27FC236}">
                <a16:creationId xmlns:a16="http://schemas.microsoft.com/office/drawing/2014/main" id="{591FF987-C090-416C-9FC2-DDF7429EE9FC}"/>
              </a:ext>
            </a:extLst>
          </p:cNvPr>
          <p:cNvCxnSpPr>
            <a:cxnSpLocks/>
          </p:cNvCxnSpPr>
          <p:nvPr userDrawn="1"/>
        </p:nvCxnSpPr>
        <p:spPr>
          <a:xfrm>
            <a:off x="143339" y="6237312"/>
            <a:ext cx="11809312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2A870A1D-8823-44F9-A845-8D9964A4DE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4352" y="637323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2D3E98F0-8AE2-4144-9BF1-115854E6CF8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2" y="6323643"/>
            <a:ext cx="1248137" cy="417903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030B3CE-C98F-4185-A12C-BDF778F1EC9F}"/>
              </a:ext>
            </a:extLst>
          </p:cNvPr>
          <p:cNvSpPr txBox="1"/>
          <p:nvPr userDrawn="1"/>
        </p:nvSpPr>
        <p:spPr>
          <a:xfrm>
            <a:off x="3864092" y="6407750"/>
            <a:ext cx="44638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100" dirty="0">
                <a:solidFill>
                  <a:prstClr val="black"/>
                </a:solidFill>
                <a:latin typeface="Gill Sans MT"/>
              </a:rPr>
              <a:t>Fonte: Osservatorio Vinitaly-Nomisma Wine Monitor</a:t>
            </a:r>
          </a:p>
        </p:txBody>
      </p:sp>
    </p:spTree>
    <p:extLst>
      <p:ext uri="{BB962C8B-B14F-4D97-AF65-F5344CB8AC3E}">
        <p14:creationId xmlns:p14="http://schemas.microsoft.com/office/powerpoint/2010/main" val="22587866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8680411" cy="1325563"/>
          </a:xfrm>
        </p:spPr>
        <p:txBody>
          <a:bodyPr/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4267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5D8D-0B16-4826-9246-94E8998B5C50}" type="datetimeFigureOut">
              <a:rPr lang="it-IT" smtClean="0"/>
              <a:t>23/11/2019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1713247" y="18127"/>
            <a:ext cx="425569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831635-1BA8-4529-B562-672F12E48BD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7" name="Google Shape;34;p6"/>
          <p:cNvSpPr/>
          <p:nvPr userDrawn="1"/>
        </p:nvSpPr>
        <p:spPr>
          <a:xfrm>
            <a:off x="578999" y="365125"/>
            <a:ext cx="106801" cy="1325563"/>
          </a:xfrm>
          <a:prstGeom prst="rect">
            <a:avLst/>
          </a:prstGeom>
          <a:solidFill>
            <a:srgbClr val="A5213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35;p6"/>
          <p:cNvSpPr/>
          <p:nvPr userDrawn="1"/>
        </p:nvSpPr>
        <p:spPr>
          <a:xfrm>
            <a:off x="11926032" y="365125"/>
            <a:ext cx="108000" cy="635635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2A3F417A-612C-4F49-9B9C-7076F89B2A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358" y="18127"/>
            <a:ext cx="1667800" cy="1079750"/>
          </a:xfrm>
          <a:prstGeom prst="rect">
            <a:avLst/>
          </a:prstGeom>
        </p:spPr>
      </p:pic>
      <p:sp>
        <p:nvSpPr>
          <p:cNvPr id="5" name="CasellaDiTesto 4"/>
          <p:cNvSpPr txBox="1"/>
          <p:nvPr userDrawn="1"/>
        </p:nvSpPr>
        <p:spPr>
          <a:xfrm>
            <a:off x="10298545" y="6428509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Denis</a:t>
            </a:r>
            <a:r>
              <a:rPr lang="it-IT" b="1" i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Pantini</a:t>
            </a:r>
            <a:endParaRPr lang="it-IT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3" name="Immagine 12" descr="Immagine che contiene disegnando&#10;&#10;Descrizione generata automaticamente">
            <a:extLst>
              <a:ext uri="{FF2B5EF4-FFF2-40B4-BE49-F238E27FC236}">
                <a16:creationId xmlns:a16="http://schemas.microsoft.com/office/drawing/2014/main" id="{8ACD55AC-E914-45EF-9DA2-48ECC5D4F0B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5865" y="850273"/>
            <a:ext cx="1985383" cy="521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914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56;p10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A5213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5003799" cy="2488141"/>
          </a:xfrm>
        </p:spPr>
        <p:txBody>
          <a:bodyPr anchor="t">
            <a:normAutofit/>
          </a:bodyPr>
          <a:lstStyle>
            <a:lvl1pPr>
              <a:defRPr sz="4800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199" y="2989259"/>
            <a:ext cx="500379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stili del testo dello schema</a:t>
            </a: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860918" y="6356350"/>
            <a:ext cx="2831548" cy="365125"/>
          </a:xfrm>
        </p:spPr>
        <p:txBody>
          <a:bodyPr/>
          <a:lstStyle/>
          <a:p>
            <a:fld id="{4F831635-1BA8-4529-B562-672F12E48BDA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Google Shape;35;p6"/>
          <p:cNvSpPr/>
          <p:nvPr userDrawn="1"/>
        </p:nvSpPr>
        <p:spPr>
          <a:xfrm>
            <a:off x="11926032" y="365125"/>
            <a:ext cx="108000" cy="6356350"/>
          </a:xfrm>
          <a:prstGeom prst="rect">
            <a:avLst/>
          </a:prstGeom>
          <a:solidFill>
            <a:srgbClr val="A5213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34;p6"/>
          <p:cNvSpPr/>
          <p:nvPr userDrawn="1"/>
        </p:nvSpPr>
        <p:spPr>
          <a:xfrm>
            <a:off x="578999" y="365125"/>
            <a:ext cx="106801" cy="13255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A6D12497-0D31-4A46-AACA-C493828FCE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145" y="299626"/>
            <a:ext cx="2301085" cy="1489745"/>
          </a:xfrm>
          <a:prstGeom prst="rect">
            <a:avLst/>
          </a:prstGeom>
        </p:spPr>
      </p:pic>
      <p:pic>
        <p:nvPicPr>
          <p:cNvPr id="11" name="Picture 2" descr="Risultati immagini per logo vinitaly 2019">
            <a:extLst>
              <a:ext uri="{FF2B5EF4-FFF2-40B4-BE49-F238E27FC236}">
                <a16:creationId xmlns:a16="http://schemas.microsoft.com/office/drawing/2014/main" id="{22CF63C1-938D-447C-BDDA-720441110D5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977" y="6239548"/>
            <a:ext cx="2963191" cy="598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776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5D8D-0B16-4826-9246-94E8998B5C50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1635-1BA8-4529-B562-672F12E48B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2973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5D8D-0B16-4826-9246-94E8998B5C50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1635-1BA8-4529-B562-672F12E48B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288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5D8D-0B16-4826-9246-94E8998B5C50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1635-1BA8-4529-B562-672F12E48B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6907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5D8D-0B16-4826-9246-94E8998B5C50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1635-1BA8-4529-B562-672F12E48B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853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5D8D-0B16-4826-9246-94E8998B5C50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1635-1BA8-4529-B562-672F12E48B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4364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5D8D-0B16-4826-9246-94E8998B5C50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1635-1BA8-4529-B562-672F12E48B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252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55D8D-0B16-4826-9246-94E8998B5C50}" type="datetimeFigureOut">
              <a:rPr lang="it-IT" smtClean="0"/>
              <a:t>23/11/2019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31635-1BA8-4529-B562-672F12E48B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14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  <p:sldLayoutId id="214748403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chart" Target="../charts/chart5.xm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PantiniD\AppData\Local\Temp\Rar$DI00.196\NOMISMA - Marchio WINE MONITOR_Marchio WINEMONITOR 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4"/>
            <a:ext cx="3179917" cy="2058711"/>
          </a:xfrm>
          <a:prstGeom prst="rect">
            <a:avLst/>
          </a:prstGeom>
          <a:noFill/>
        </p:spPr>
      </p:pic>
      <p:sp>
        <p:nvSpPr>
          <p:cNvPr id="4" name="Titolo 1"/>
          <p:cNvSpPr txBox="1">
            <a:spLocks/>
          </p:cNvSpPr>
          <p:nvPr/>
        </p:nvSpPr>
        <p:spPr>
          <a:xfrm>
            <a:off x="285750" y="2419757"/>
            <a:ext cx="12192000" cy="1865425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5400" b="1" dirty="0"/>
              <a:t>Wine2export </a:t>
            </a:r>
          </a:p>
          <a:p>
            <a:pPr algn="ctr"/>
            <a:r>
              <a:rPr lang="it-IT" sz="5400" b="1" dirty="0" err="1"/>
              <a:t>overview</a:t>
            </a:r>
            <a:r>
              <a:rPr lang="it-IT" sz="5400" b="1" dirty="0"/>
              <a:t> 2019 </a:t>
            </a:r>
          </a:p>
          <a:p>
            <a:pPr algn="ctr"/>
            <a:r>
              <a:rPr lang="it-IT" sz="5400" b="1" dirty="0"/>
              <a:t>per le «sette sorelle» del vino</a:t>
            </a:r>
          </a:p>
          <a:p>
            <a:pPr algn="ctr"/>
            <a:r>
              <a:rPr lang="it-IT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Sintesi per la stampa</a:t>
            </a:r>
          </a:p>
        </p:txBody>
      </p:sp>
      <p:sp>
        <p:nvSpPr>
          <p:cNvPr id="5" name="Triangolo rettangolo 4"/>
          <p:cNvSpPr/>
          <p:nvPr/>
        </p:nvSpPr>
        <p:spPr>
          <a:xfrm>
            <a:off x="0" y="2650590"/>
            <a:ext cx="3143250" cy="4207410"/>
          </a:xfrm>
          <a:prstGeom prst="rtTriangle">
            <a:avLst/>
          </a:prstGeom>
          <a:solidFill>
            <a:srgbClr val="66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391848" y="5620185"/>
            <a:ext cx="431400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b="1" dirty="0"/>
              <a:t>Denis Pantini</a:t>
            </a:r>
          </a:p>
          <a:p>
            <a:pPr algn="ctr"/>
            <a:r>
              <a:rPr lang="it-IT" b="1" dirty="0"/>
              <a:t>Responsabile Nomisma Wine Monitor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0" y="6420404"/>
            <a:ext cx="28680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>
                <a:solidFill>
                  <a:schemeClr val="bg1"/>
                </a:solidFill>
              </a:rPr>
              <a:t>Verona, 25 novembre 2019</a:t>
            </a:r>
            <a:endParaRPr lang="it-IT" sz="1100" b="1" dirty="0">
              <a:solidFill>
                <a:schemeClr val="bg1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5D48FE2A-77F7-4B58-BFBD-300D51A850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179" y="347799"/>
            <a:ext cx="2373757" cy="1059713"/>
          </a:xfrm>
          <a:prstGeom prst="rect">
            <a:avLst/>
          </a:prstGeom>
        </p:spPr>
      </p:pic>
      <p:pic>
        <p:nvPicPr>
          <p:cNvPr id="10" name="Immagine 9" descr="Immagine che contiene disegnando&#10;&#10;Descrizione generata automaticamente">
            <a:extLst>
              <a:ext uri="{FF2B5EF4-FFF2-40B4-BE49-F238E27FC236}">
                <a16:creationId xmlns:a16="http://schemas.microsoft.com/office/drawing/2014/main" id="{8ACD55AC-E914-45EF-9DA2-48ECC5D4F0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7911" y="576424"/>
            <a:ext cx="2601254" cy="683209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5991A0DD-2532-45A2-9956-006DF520E9B1}"/>
              </a:ext>
            </a:extLst>
          </p:cNvPr>
          <p:cNvSpPr/>
          <p:nvPr/>
        </p:nvSpPr>
        <p:spPr>
          <a:xfrm>
            <a:off x="2291478" y="1810213"/>
            <a:ext cx="78311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solidFill>
                  <a:srgbClr val="660066"/>
                </a:solidFill>
              </a:rPr>
              <a:t>Osservatorio Vinitaly-Nomisma Wine Monitor</a:t>
            </a:r>
            <a:endParaRPr lang="it-IT" sz="20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573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F21956E5-F17F-4DF1-B9C5-81AE1CEBB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C68E4FED-60CA-4D23-A63C-7B7905FD3A49}"/>
              </a:ext>
            </a:extLst>
          </p:cNvPr>
          <p:cNvSpPr txBox="1"/>
          <p:nvPr/>
        </p:nvSpPr>
        <p:spPr>
          <a:xfrm>
            <a:off x="4431400" y="6551003"/>
            <a:ext cx="5197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it-IT" sz="1100" dirty="0">
                <a:solidFill>
                  <a:prstClr val="black"/>
                </a:solidFill>
              </a:rPr>
              <a:t>Fonte: Osservatorio Vinitaly-Nomisma Wine Monitor</a:t>
            </a:r>
          </a:p>
        </p:txBody>
      </p:sp>
      <p:sp>
        <p:nvSpPr>
          <p:cNvPr id="18" name="Titolo 1">
            <a:extLst>
              <a:ext uri="{FF2B5EF4-FFF2-40B4-BE49-F238E27FC236}">
                <a16:creationId xmlns:a16="http://schemas.microsoft.com/office/drawing/2014/main" id="{4B55828C-2556-4621-AD66-A9028F2FB1AF}"/>
              </a:ext>
            </a:extLst>
          </p:cNvPr>
          <p:cNvSpPr txBox="1">
            <a:spLocks/>
          </p:cNvSpPr>
          <p:nvPr/>
        </p:nvSpPr>
        <p:spPr>
          <a:xfrm>
            <a:off x="2936978" y="358354"/>
            <a:ext cx="7632848" cy="9989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it-IT" sz="30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19" name="Grafico 18">
            <a:extLst>
              <a:ext uri="{FF2B5EF4-FFF2-40B4-BE49-F238E27FC236}">
                <a16:creationId xmlns:a16="http://schemas.microsoft.com/office/drawing/2014/main" id="{3D2FCEC1-0A44-4F27-B5E5-23B4066479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4769354"/>
              </p:ext>
            </p:extLst>
          </p:nvPr>
        </p:nvGraphicFramePr>
        <p:xfrm>
          <a:off x="1288814" y="2333942"/>
          <a:ext cx="7308812" cy="445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CasellaDiTesto 12">
            <a:extLst>
              <a:ext uri="{FF2B5EF4-FFF2-40B4-BE49-F238E27FC236}">
                <a16:creationId xmlns:a16="http://schemas.microsoft.com/office/drawing/2014/main" id="{0CF25144-23AC-4390-B538-D465A3C94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227" y="2465619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+0,3%</a:t>
            </a:r>
          </a:p>
        </p:txBody>
      </p:sp>
      <p:sp>
        <p:nvSpPr>
          <p:cNvPr id="22" name="CasellaDiTesto 12">
            <a:extLst>
              <a:ext uri="{FF2B5EF4-FFF2-40B4-BE49-F238E27FC236}">
                <a16:creationId xmlns:a16="http://schemas.microsoft.com/office/drawing/2014/main" id="{6D4A3B83-DCA7-4BCF-911A-B55B86A99C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227" y="3329715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+4,4%</a:t>
            </a:r>
          </a:p>
        </p:txBody>
      </p:sp>
      <p:sp>
        <p:nvSpPr>
          <p:cNvPr id="24" name="CasellaDiTesto 12">
            <a:extLst>
              <a:ext uri="{FF2B5EF4-FFF2-40B4-BE49-F238E27FC236}">
                <a16:creationId xmlns:a16="http://schemas.microsoft.com/office/drawing/2014/main" id="{E203F617-939E-4791-A037-05DE52D78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227" y="4193811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+1,5%</a:t>
            </a:r>
          </a:p>
        </p:txBody>
      </p:sp>
      <p:sp>
        <p:nvSpPr>
          <p:cNvPr id="25" name="CasellaDiTesto 12">
            <a:extLst>
              <a:ext uri="{FF2B5EF4-FFF2-40B4-BE49-F238E27FC236}">
                <a16:creationId xmlns:a16="http://schemas.microsoft.com/office/drawing/2014/main" id="{EF1F14E1-0005-4E35-A773-52C34F69E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227" y="4625859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+0,7%</a:t>
            </a:r>
          </a:p>
        </p:txBody>
      </p:sp>
      <p:sp>
        <p:nvSpPr>
          <p:cNvPr id="26" name="CasellaDiTesto 12">
            <a:extLst>
              <a:ext uri="{FF2B5EF4-FFF2-40B4-BE49-F238E27FC236}">
                <a16:creationId xmlns:a16="http://schemas.microsoft.com/office/drawing/2014/main" id="{519F24A5-B83D-4407-8575-637D6038F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227" y="5076028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+0,2%</a:t>
            </a:r>
          </a:p>
        </p:txBody>
      </p:sp>
      <p:sp>
        <p:nvSpPr>
          <p:cNvPr id="27" name="CasellaDiTesto 12">
            <a:extLst>
              <a:ext uri="{FF2B5EF4-FFF2-40B4-BE49-F238E27FC236}">
                <a16:creationId xmlns:a16="http://schemas.microsoft.com/office/drawing/2014/main" id="{EEC475D3-01AB-4CB1-B6C8-13C721A26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227" y="5508076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+1,7%</a:t>
            </a:r>
          </a:p>
        </p:txBody>
      </p:sp>
      <p:sp>
        <p:nvSpPr>
          <p:cNvPr id="28" name="CasellaDiTesto 12">
            <a:extLst>
              <a:ext uri="{FF2B5EF4-FFF2-40B4-BE49-F238E27FC236}">
                <a16:creationId xmlns:a16="http://schemas.microsoft.com/office/drawing/2014/main" id="{C58840C0-45A0-4464-892B-50F6E765E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227" y="5940124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+3,1%</a:t>
            </a:r>
          </a:p>
        </p:txBody>
      </p:sp>
      <p:sp>
        <p:nvSpPr>
          <p:cNvPr id="30" name="Titolo 1">
            <a:extLst>
              <a:ext uri="{FF2B5EF4-FFF2-40B4-BE49-F238E27FC236}">
                <a16:creationId xmlns:a16="http://schemas.microsoft.com/office/drawing/2014/main" id="{DD0BEB15-B42E-4CD6-BC7F-DF1675DDCF30}"/>
              </a:ext>
            </a:extLst>
          </p:cNvPr>
          <p:cNvSpPr txBox="1">
            <a:spLocks/>
          </p:cNvSpPr>
          <p:nvPr/>
        </p:nvSpPr>
        <p:spPr>
          <a:xfrm>
            <a:off x="748151" y="1742578"/>
            <a:ext cx="1478072" cy="740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VAR % 2018/17</a:t>
            </a:r>
          </a:p>
        </p:txBody>
      </p:sp>
      <p:sp>
        <p:nvSpPr>
          <p:cNvPr id="31" name="Titolo 1">
            <a:extLst>
              <a:ext uri="{FF2B5EF4-FFF2-40B4-BE49-F238E27FC236}">
                <a16:creationId xmlns:a16="http://schemas.microsoft.com/office/drawing/2014/main" id="{EAF97E5B-B237-40DE-9F86-78D2E8B310E3}"/>
              </a:ext>
            </a:extLst>
          </p:cNvPr>
          <p:cNvSpPr txBox="1">
            <a:spLocks/>
          </p:cNvSpPr>
          <p:nvPr/>
        </p:nvSpPr>
        <p:spPr>
          <a:xfrm>
            <a:off x="2330257" y="1684523"/>
            <a:ext cx="6408712" cy="740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b="1" dirty="0">
                <a:solidFill>
                  <a:srgbClr val="002060"/>
                </a:solidFill>
                <a:latin typeface="+mn-lt"/>
              </a:rPr>
              <a:t>IMPORT DI VINO (mln €, 2019)</a:t>
            </a:r>
          </a:p>
        </p:txBody>
      </p:sp>
      <p:sp>
        <p:nvSpPr>
          <p:cNvPr id="32" name="CasellaDiTesto 12">
            <a:extLst>
              <a:ext uri="{FF2B5EF4-FFF2-40B4-BE49-F238E27FC236}">
                <a16:creationId xmlns:a16="http://schemas.microsoft.com/office/drawing/2014/main" id="{9E2DF344-520C-4B5E-828F-1ADDB68B7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0312" y="2465619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+7,5%</a:t>
            </a:r>
          </a:p>
        </p:txBody>
      </p:sp>
      <p:sp>
        <p:nvSpPr>
          <p:cNvPr id="33" name="CasellaDiTesto 12">
            <a:extLst>
              <a:ext uri="{FF2B5EF4-FFF2-40B4-BE49-F238E27FC236}">
                <a16:creationId xmlns:a16="http://schemas.microsoft.com/office/drawing/2014/main" id="{5B37F90F-66FB-4C33-96E2-F1710E526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9620" y="2897667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+8,4%</a:t>
            </a:r>
          </a:p>
        </p:txBody>
      </p:sp>
      <p:sp>
        <p:nvSpPr>
          <p:cNvPr id="34" name="CasellaDiTesto 12">
            <a:extLst>
              <a:ext uri="{FF2B5EF4-FFF2-40B4-BE49-F238E27FC236}">
                <a16:creationId xmlns:a16="http://schemas.microsoft.com/office/drawing/2014/main" id="{9F079193-E76C-4915-BB49-F906CBFBB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9620" y="3329715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>
            <a:defPPr>
              <a:defRPr lang="it-IT"/>
            </a:defPPr>
            <a:lvl1pPr algn="ctr">
              <a:defRPr>
                <a:solidFill>
                  <a:srgbClr val="C00000"/>
                </a:solidFill>
              </a:defRPr>
            </a:lvl1pPr>
          </a:lstStyle>
          <a:p>
            <a:r>
              <a:rPr lang="it-IT" altLang="it-IT" dirty="0"/>
              <a:t>-3,1%</a:t>
            </a:r>
          </a:p>
        </p:txBody>
      </p:sp>
      <p:sp>
        <p:nvSpPr>
          <p:cNvPr id="35" name="CasellaDiTesto 12">
            <a:extLst>
              <a:ext uri="{FF2B5EF4-FFF2-40B4-BE49-F238E27FC236}">
                <a16:creationId xmlns:a16="http://schemas.microsoft.com/office/drawing/2014/main" id="{2ADF2FF7-804D-4B4C-BD81-22307FE39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2004" y="3761763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>
            <a:defPPr>
              <a:defRPr lang="it-IT"/>
            </a:defPPr>
            <a:lvl1pPr algn="ctr">
              <a:defRPr>
                <a:solidFill>
                  <a:srgbClr val="C00000"/>
                </a:solidFill>
              </a:defRPr>
            </a:lvl1pPr>
          </a:lstStyle>
          <a:p>
            <a:r>
              <a:rPr lang="it-IT" altLang="it-IT" dirty="0"/>
              <a:t>-9,4%</a:t>
            </a:r>
          </a:p>
        </p:txBody>
      </p:sp>
      <p:sp>
        <p:nvSpPr>
          <p:cNvPr id="36" name="CasellaDiTesto 12">
            <a:extLst>
              <a:ext uri="{FF2B5EF4-FFF2-40B4-BE49-F238E27FC236}">
                <a16:creationId xmlns:a16="http://schemas.microsoft.com/office/drawing/2014/main" id="{E9DEB4C2-D251-4FD1-A3EF-CA2ECAD6E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1312" y="4193811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+3,4%</a:t>
            </a:r>
          </a:p>
        </p:txBody>
      </p:sp>
      <p:sp>
        <p:nvSpPr>
          <p:cNvPr id="37" name="CasellaDiTesto 12">
            <a:extLst>
              <a:ext uri="{FF2B5EF4-FFF2-40B4-BE49-F238E27FC236}">
                <a16:creationId xmlns:a16="http://schemas.microsoft.com/office/drawing/2014/main" id="{D8B30366-AF7A-4A64-B593-D15B34867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1312" y="4625859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+15,9%</a:t>
            </a:r>
          </a:p>
        </p:txBody>
      </p:sp>
      <p:sp>
        <p:nvSpPr>
          <p:cNvPr id="38" name="CasellaDiTesto 12">
            <a:extLst>
              <a:ext uri="{FF2B5EF4-FFF2-40B4-BE49-F238E27FC236}">
                <a16:creationId xmlns:a16="http://schemas.microsoft.com/office/drawing/2014/main" id="{E5410711-D082-41FB-ACFC-E16D37AA7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1312" y="5076028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+5,4%</a:t>
            </a:r>
          </a:p>
        </p:txBody>
      </p:sp>
      <p:sp>
        <p:nvSpPr>
          <p:cNvPr id="39" name="CasellaDiTesto 12">
            <a:extLst>
              <a:ext uri="{FF2B5EF4-FFF2-40B4-BE49-F238E27FC236}">
                <a16:creationId xmlns:a16="http://schemas.microsoft.com/office/drawing/2014/main" id="{12A325FD-19BC-4C0A-8D41-24FE836B6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1312" y="5508076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+13,3%</a:t>
            </a:r>
          </a:p>
        </p:txBody>
      </p:sp>
      <p:sp>
        <p:nvSpPr>
          <p:cNvPr id="40" name="CasellaDiTesto 12">
            <a:extLst>
              <a:ext uri="{FF2B5EF4-FFF2-40B4-BE49-F238E27FC236}">
                <a16:creationId xmlns:a16="http://schemas.microsoft.com/office/drawing/2014/main" id="{06306FBA-4953-43A4-A668-B080180FF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1312" y="5940124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+3,5%</a:t>
            </a:r>
          </a:p>
        </p:txBody>
      </p:sp>
      <p:sp>
        <p:nvSpPr>
          <p:cNvPr id="42" name="CasellaDiTesto 12">
            <a:extLst>
              <a:ext uri="{FF2B5EF4-FFF2-40B4-BE49-F238E27FC236}">
                <a16:creationId xmlns:a16="http://schemas.microsoft.com/office/drawing/2014/main" id="{FE228FD5-BC72-49D0-8CC9-DB09CA714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1312" y="6354051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>
            <a:defPPr>
              <a:defRPr lang="it-IT"/>
            </a:defPPr>
            <a:lvl1pPr algn="ctr"/>
          </a:lstStyle>
          <a:p>
            <a:r>
              <a:rPr lang="it-IT" altLang="it-IT" dirty="0"/>
              <a:t>+4,3%</a:t>
            </a:r>
          </a:p>
        </p:txBody>
      </p:sp>
      <p:sp>
        <p:nvSpPr>
          <p:cNvPr id="43" name="Titolo 1">
            <a:extLst>
              <a:ext uri="{FF2B5EF4-FFF2-40B4-BE49-F238E27FC236}">
                <a16:creationId xmlns:a16="http://schemas.microsoft.com/office/drawing/2014/main" id="{58B9DF28-9B08-470A-808B-F0EE1E05C191}"/>
              </a:ext>
            </a:extLst>
          </p:cNvPr>
          <p:cNvSpPr txBox="1">
            <a:spLocks/>
          </p:cNvSpPr>
          <p:nvPr/>
        </p:nvSpPr>
        <p:spPr>
          <a:xfrm>
            <a:off x="8427308" y="1733340"/>
            <a:ext cx="1784624" cy="740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VAR % 2019/18</a:t>
            </a:r>
          </a:p>
        </p:txBody>
      </p:sp>
      <p:sp>
        <p:nvSpPr>
          <p:cNvPr id="44" name="Titolo 1">
            <a:extLst>
              <a:ext uri="{FF2B5EF4-FFF2-40B4-BE49-F238E27FC236}">
                <a16:creationId xmlns:a16="http://schemas.microsoft.com/office/drawing/2014/main" id="{DA1C407D-BA62-4A00-B045-E6F2F5813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151" y="571771"/>
            <a:ext cx="9105375" cy="882218"/>
          </a:xfrm>
          <a:noFill/>
        </p:spPr>
        <p:txBody>
          <a:bodyPr>
            <a:noAutofit/>
          </a:bodyPr>
          <a:lstStyle/>
          <a:p>
            <a:r>
              <a:rPr lang="it-IT" sz="2800" b="1" dirty="0"/>
              <a:t>Import 2019: Cina in calo per il secondo anno di fila, Germania in negativo, Russia e Giappone in forte spolvero</a:t>
            </a:r>
          </a:p>
        </p:txBody>
      </p:sp>
      <p:sp>
        <p:nvSpPr>
          <p:cNvPr id="45" name="CasellaDiTesto 12">
            <a:extLst>
              <a:ext uri="{FF2B5EF4-FFF2-40B4-BE49-F238E27FC236}">
                <a16:creationId xmlns:a16="http://schemas.microsoft.com/office/drawing/2014/main" id="{0CF25144-23AC-4390-B538-D465A3C94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227" y="2847978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+1,9%</a:t>
            </a:r>
          </a:p>
        </p:txBody>
      </p:sp>
      <p:sp>
        <p:nvSpPr>
          <p:cNvPr id="46" name="CasellaDiTesto 12">
            <a:extLst>
              <a:ext uri="{FF2B5EF4-FFF2-40B4-BE49-F238E27FC236}">
                <a16:creationId xmlns:a16="http://schemas.microsoft.com/office/drawing/2014/main" id="{9F079193-E76C-4915-BB49-F906CBFBB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227" y="3753418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>
            <a:defPPr>
              <a:defRPr lang="it-IT"/>
            </a:defPPr>
            <a:lvl1pPr algn="ctr">
              <a:defRPr>
                <a:solidFill>
                  <a:srgbClr val="C00000"/>
                </a:solidFill>
              </a:defRPr>
            </a:lvl1pPr>
          </a:lstStyle>
          <a:p>
            <a:r>
              <a:rPr lang="it-IT" altLang="it-IT" dirty="0"/>
              <a:t>-2,1%</a:t>
            </a:r>
          </a:p>
        </p:txBody>
      </p:sp>
      <p:sp>
        <p:nvSpPr>
          <p:cNvPr id="47" name="CasellaDiTesto 12">
            <a:extLst>
              <a:ext uri="{FF2B5EF4-FFF2-40B4-BE49-F238E27FC236}">
                <a16:creationId xmlns:a16="http://schemas.microsoft.com/office/drawing/2014/main" id="{9F079193-E76C-4915-BB49-F906CBFBB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227" y="6361861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>
            <a:defPPr>
              <a:defRPr lang="it-IT"/>
            </a:defPPr>
            <a:lvl1pPr algn="ctr">
              <a:defRPr>
                <a:solidFill>
                  <a:srgbClr val="C00000"/>
                </a:solidFill>
              </a:defRPr>
            </a:lvl1pPr>
          </a:lstStyle>
          <a:p>
            <a:r>
              <a:rPr lang="it-IT" altLang="it-IT" dirty="0"/>
              <a:t>-1,7%</a:t>
            </a:r>
          </a:p>
        </p:txBody>
      </p:sp>
    </p:spTree>
    <p:extLst>
      <p:ext uri="{BB962C8B-B14F-4D97-AF65-F5344CB8AC3E}">
        <p14:creationId xmlns:p14="http://schemas.microsoft.com/office/powerpoint/2010/main" val="941310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afico 18">
            <a:extLst>
              <a:ext uri="{FF2B5EF4-FFF2-40B4-BE49-F238E27FC236}">
                <a16:creationId xmlns:a16="http://schemas.microsoft.com/office/drawing/2014/main" id="{3D2FCEC1-0A44-4F27-B5E5-23B4066479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8729140"/>
              </p:ext>
            </p:extLst>
          </p:nvPr>
        </p:nvGraphicFramePr>
        <p:xfrm>
          <a:off x="2489256" y="2063311"/>
          <a:ext cx="5742893" cy="4708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Titolo 1">
            <a:extLst>
              <a:ext uri="{FF2B5EF4-FFF2-40B4-BE49-F238E27FC236}">
                <a16:creationId xmlns:a16="http://schemas.microsoft.com/office/drawing/2014/main" id="{EAF97E5B-B237-40DE-9F86-78D2E8B310E3}"/>
              </a:ext>
            </a:extLst>
          </p:cNvPr>
          <p:cNvSpPr txBox="1">
            <a:spLocks/>
          </p:cNvSpPr>
          <p:nvPr/>
        </p:nvSpPr>
        <p:spPr>
          <a:xfrm>
            <a:off x="2554706" y="1571576"/>
            <a:ext cx="5635144" cy="3798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b="1" dirty="0">
                <a:solidFill>
                  <a:srgbClr val="002060"/>
                </a:solidFill>
                <a:latin typeface="+mn-lt"/>
              </a:rPr>
              <a:t>IMPORT VINO DA ITALIA (mln €, 2019)</a:t>
            </a:r>
          </a:p>
        </p:txBody>
      </p:sp>
      <p:pic>
        <p:nvPicPr>
          <p:cNvPr id="56" name="Immagine 55">
            <a:extLst>
              <a:ext uri="{FF2B5EF4-FFF2-40B4-BE49-F238E27FC236}">
                <a16:creationId xmlns:a16="http://schemas.microsoft.com/office/drawing/2014/main" id="{328044E1-8D22-4C4F-A076-A502AF7810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371" y="2586483"/>
            <a:ext cx="1373021" cy="828000"/>
          </a:xfrm>
          <a:prstGeom prst="rect">
            <a:avLst/>
          </a:prstGeom>
        </p:spPr>
      </p:pic>
      <p:sp>
        <p:nvSpPr>
          <p:cNvPr id="30" name="CasellaDiTesto 12">
            <a:extLst>
              <a:ext uri="{FF2B5EF4-FFF2-40B4-BE49-F238E27FC236}">
                <a16:creationId xmlns:a16="http://schemas.microsoft.com/office/drawing/2014/main" id="{49A974A6-946A-444B-8C0C-D56E7A26B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0984" y="2184165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+2,1%</a:t>
            </a:r>
          </a:p>
        </p:txBody>
      </p:sp>
      <p:sp>
        <p:nvSpPr>
          <p:cNvPr id="42" name="CasellaDiTesto 12">
            <a:extLst>
              <a:ext uri="{FF2B5EF4-FFF2-40B4-BE49-F238E27FC236}">
                <a16:creationId xmlns:a16="http://schemas.microsoft.com/office/drawing/2014/main" id="{C7E5EDE8-95D9-4E05-908D-10A28FC82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0984" y="3072564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+4,5%</a:t>
            </a:r>
          </a:p>
        </p:txBody>
      </p:sp>
      <p:sp>
        <p:nvSpPr>
          <p:cNvPr id="44" name="CasellaDiTesto 12">
            <a:extLst>
              <a:ext uri="{FF2B5EF4-FFF2-40B4-BE49-F238E27FC236}">
                <a16:creationId xmlns:a16="http://schemas.microsoft.com/office/drawing/2014/main" id="{505F6AC6-8493-4EF8-B22E-D23F91178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0984" y="4050351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+0,7%</a:t>
            </a:r>
          </a:p>
        </p:txBody>
      </p:sp>
      <p:sp>
        <p:nvSpPr>
          <p:cNvPr id="45" name="CasellaDiTesto 12">
            <a:extLst>
              <a:ext uri="{FF2B5EF4-FFF2-40B4-BE49-F238E27FC236}">
                <a16:creationId xmlns:a16="http://schemas.microsoft.com/office/drawing/2014/main" id="{DB225E59-E00C-4019-9493-5604AF283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0984" y="4504075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+3,9%</a:t>
            </a:r>
          </a:p>
        </p:txBody>
      </p:sp>
      <p:sp>
        <p:nvSpPr>
          <p:cNvPr id="46" name="CasellaDiTesto 12">
            <a:extLst>
              <a:ext uri="{FF2B5EF4-FFF2-40B4-BE49-F238E27FC236}">
                <a16:creationId xmlns:a16="http://schemas.microsoft.com/office/drawing/2014/main" id="{A41B4DB9-E7A1-4D89-8383-EF7F3BD99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0984" y="4951936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>
                <a:solidFill>
                  <a:srgbClr val="C00000"/>
                </a:solidFill>
              </a:rPr>
              <a:t>-2,8%</a:t>
            </a:r>
          </a:p>
        </p:txBody>
      </p:sp>
      <p:sp>
        <p:nvSpPr>
          <p:cNvPr id="47" name="CasellaDiTesto 12">
            <a:extLst>
              <a:ext uri="{FF2B5EF4-FFF2-40B4-BE49-F238E27FC236}">
                <a16:creationId xmlns:a16="http://schemas.microsoft.com/office/drawing/2014/main" id="{BA353C90-7F41-4B7A-A5F4-0065BDB59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0984" y="5437897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+1,1%</a:t>
            </a:r>
          </a:p>
        </p:txBody>
      </p:sp>
      <p:sp>
        <p:nvSpPr>
          <p:cNvPr id="49" name="CasellaDiTesto 12">
            <a:extLst>
              <a:ext uri="{FF2B5EF4-FFF2-40B4-BE49-F238E27FC236}">
                <a16:creationId xmlns:a16="http://schemas.microsoft.com/office/drawing/2014/main" id="{21CF905A-CAE4-4DF6-BBEF-A95E6E900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0984" y="6359212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+0,2%</a:t>
            </a:r>
          </a:p>
        </p:txBody>
      </p:sp>
      <p:sp>
        <p:nvSpPr>
          <p:cNvPr id="50" name="CasellaDiTesto 12">
            <a:extLst>
              <a:ext uri="{FF2B5EF4-FFF2-40B4-BE49-F238E27FC236}">
                <a16:creationId xmlns:a16="http://schemas.microsoft.com/office/drawing/2014/main" id="{C8414642-DFF0-4F3C-AF2F-E33AB9C72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9059" y="2169055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+5,0%</a:t>
            </a:r>
          </a:p>
        </p:txBody>
      </p:sp>
      <p:sp>
        <p:nvSpPr>
          <p:cNvPr id="52" name="CasellaDiTesto 12">
            <a:extLst>
              <a:ext uri="{FF2B5EF4-FFF2-40B4-BE49-F238E27FC236}">
                <a16:creationId xmlns:a16="http://schemas.microsoft.com/office/drawing/2014/main" id="{53312288-4BA5-49C0-AEE4-9A29FAAB6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9059" y="3057454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>
                <a:solidFill>
                  <a:srgbClr val="C00000"/>
                </a:solidFill>
              </a:rPr>
              <a:t>-2,8%</a:t>
            </a:r>
          </a:p>
        </p:txBody>
      </p:sp>
      <p:sp>
        <p:nvSpPr>
          <p:cNvPr id="53" name="CasellaDiTesto 12">
            <a:extLst>
              <a:ext uri="{FF2B5EF4-FFF2-40B4-BE49-F238E27FC236}">
                <a16:creationId xmlns:a16="http://schemas.microsoft.com/office/drawing/2014/main" id="{DB762421-8CA0-4DC5-8AB9-02812DF1D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9059" y="3533891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+2,9%</a:t>
            </a:r>
          </a:p>
        </p:txBody>
      </p:sp>
      <p:sp>
        <p:nvSpPr>
          <p:cNvPr id="54" name="CasellaDiTesto 12">
            <a:extLst>
              <a:ext uri="{FF2B5EF4-FFF2-40B4-BE49-F238E27FC236}">
                <a16:creationId xmlns:a16="http://schemas.microsoft.com/office/drawing/2014/main" id="{42B46D77-3A35-4180-8BE5-1519C629C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9059" y="4035241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+6,2%</a:t>
            </a:r>
          </a:p>
        </p:txBody>
      </p:sp>
      <p:sp>
        <p:nvSpPr>
          <p:cNvPr id="55" name="CasellaDiTesto 12">
            <a:extLst>
              <a:ext uri="{FF2B5EF4-FFF2-40B4-BE49-F238E27FC236}">
                <a16:creationId xmlns:a16="http://schemas.microsoft.com/office/drawing/2014/main" id="{273756C5-A5D7-478B-831C-BC8FC8968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9059" y="4488965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+11,1%</a:t>
            </a:r>
          </a:p>
        </p:txBody>
      </p:sp>
      <p:sp>
        <p:nvSpPr>
          <p:cNvPr id="57" name="CasellaDiTesto 12">
            <a:extLst>
              <a:ext uri="{FF2B5EF4-FFF2-40B4-BE49-F238E27FC236}">
                <a16:creationId xmlns:a16="http://schemas.microsoft.com/office/drawing/2014/main" id="{AEBBEDDF-7834-4DDD-B6F6-F82ED5281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9059" y="4936826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+17,3%</a:t>
            </a:r>
          </a:p>
        </p:txBody>
      </p:sp>
      <p:sp>
        <p:nvSpPr>
          <p:cNvPr id="58" name="CasellaDiTesto 12">
            <a:extLst>
              <a:ext uri="{FF2B5EF4-FFF2-40B4-BE49-F238E27FC236}">
                <a16:creationId xmlns:a16="http://schemas.microsoft.com/office/drawing/2014/main" id="{8F9E0CDE-0D35-4FBC-BEF5-AC272BE58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9059" y="5422787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>
                <a:solidFill>
                  <a:srgbClr val="C00000"/>
                </a:solidFill>
              </a:rPr>
              <a:t>-0,8%</a:t>
            </a:r>
          </a:p>
        </p:txBody>
      </p:sp>
      <p:sp>
        <p:nvSpPr>
          <p:cNvPr id="59" name="CasellaDiTesto 12">
            <a:extLst>
              <a:ext uri="{FF2B5EF4-FFF2-40B4-BE49-F238E27FC236}">
                <a16:creationId xmlns:a16="http://schemas.microsoft.com/office/drawing/2014/main" id="{E74F8E3F-96A0-4015-ADE2-9A0B72D64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9059" y="5914611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>
                <a:solidFill>
                  <a:srgbClr val="C00000"/>
                </a:solidFill>
              </a:rPr>
              <a:t>-3,8%</a:t>
            </a:r>
          </a:p>
        </p:txBody>
      </p:sp>
      <p:sp>
        <p:nvSpPr>
          <p:cNvPr id="60" name="CasellaDiTesto 12">
            <a:extLst>
              <a:ext uri="{FF2B5EF4-FFF2-40B4-BE49-F238E27FC236}">
                <a16:creationId xmlns:a16="http://schemas.microsoft.com/office/drawing/2014/main" id="{2EE047BF-4526-4C9D-B3F4-9F37BFC97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9059" y="6344102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+0,7%</a:t>
            </a:r>
          </a:p>
        </p:txBody>
      </p:sp>
      <p:sp>
        <p:nvSpPr>
          <p:cNvPr id="61" name="Titolo 1">
            <a:extLst>
              <a:ext uri="{FF2B5EF4-FFF2-40B4-BE49-F238E27FC236}">
                <a16:creationId xmlns:a16="http://schemas.microsoft.com/office/drawing/2014/main" id="{199959AE-0F0C-40BF-BDAC-00C0BD2A6743}"/>
              </a:ext>
            </a:extLst>
          </p:cNvPr>
          <p:cNvSpPr txBox="1">
            <a:spLocks/>
          </p:cNvSpPr>
          <p:nvPr/>
        </p:nvSpPr>
        <p:spPr>
          <a:xfrm>
            <a:off x="8316747" y="1423633"/>
            <a:ext cx="1784624" cy="740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VAR % 2019/18</a:t>
            </a:r>
          </a:p>
        </p:txBody>
      </p:sp>
      <p:sp>
        <p:nvSpPr>
          <p:cNvPr id="29" name="Titolo 1">
            <a:extLst>
              <a:ext uri="{FF2B5EF4-FFF2-40B4-BE49-F238E27FC236}">
                <a16:creationId xmlns:a16="http://schemas.microsoft.com/office/drawing/2014/main" id="{DD0BEB15-B42E-4CD6-BC7F-DF1675DDCF30}"/>
              </a:ext>
            </a:extLst>
          </p:cNvPr>
          <p:cNvSpPr txBox="1">
            <a:spLocks/>
          </p:cNvSpPr>
          <p:nvPr/>
        </p:nvSpPr>
        <p:spPr>
          <a:xfrm>
            <a:off x="1034335" y="1459668"/>
            <a:ext cx="1478072" cy="740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VAR % 2018/17</a:t>
            </a:r>
          </a:p>
        </p:txBody>
      </p:sp>
      <p:sp>
        <p:nvSpPr>
          <p:cNvPr id="32" name="CasellaDiTesto 12">
            <a:extLst>
              <a:ext uri="{FF2B5EF4-FFF2-40B4-BE49-F238E27FC236}">
                <a16:creationId xmlns:a16="http://schemas.microsoft.com/office/drawing/2014/main" id="{49A974A6-946A-444B-8C0C-D56E7A26B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0984" y="2603729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+4,7%</a:t>
            </a:r>
          </a:p>
        </p:txBody>
      </p:sp>
      <p:sp>
        <p:nvSpPr>
          <p:cNvPr id="33" name="CasellaDiTesto 12">
            <a:extLst>
              <a:ext uri="{FF2B5EF4-FFF2-40B4-BE49-F238E27FC236}">
                <a16:creationId xmlns:a16="http://schemas.microsoft.com/office/drawing/2014/main" id="{A41B4DB9-E7A1-4D89-8383-EF7F3BD99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0984" y="3527802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>
                <a:solidFill>
                  <a:srgbClr val="C00000"/>
                </a:solidFill>
              </a:rPr>
              <a:t>-1,0%</a:t>
            </a:r>
          </a:p>
        </p:txBody>
      </p:sp>
      <p:sp>
        <p:nvSpPr>
          <p:cNvPr id="34" name="CasellaDiTesto 12">
            <a:extLst>
              <a:ext uri="{FF2B5EF4-FFF2-40B4-BE49-F238E27FC236}">
                <a16:creationId xmlns:a16="http://schemas.microsoft.com/office/drawing/2014/main" id="{A41B4DB9-E7A1-4D89-8383-EF7F3BD99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0984" y="5906249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>
                <a:solidFill>
                  <a:srgbClr val="C00000"/>
                </a:solidFill>
              </a:rPr>
              <a:t>-0,2%</a:t>
            </a:r>
          </a:p>
        </p:txBody>
      </p:sp>
      <p:sp>
        <p:nvSpPr>
          <p:cNvPr id="35" name="CasellaDiTesto 12">
            <a:extLst>
              <a:ext uri="{FF2B5EF4-FFF2-40B4-BE49-F238E27FC236}">
                <a16:creationId xmlns:a16="http://schemas.microsoft.com/office/drawing/2014/main" id="{C8414642-DFF0-4F3C-AF2F-E33AB9C72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9059" y="2613254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+3,0%</a:t>
            </a:r>
          </a:p>
        </p:txBody>
      </p:sp>
      <p:sp>
        <p:nvSpPr>
          <p:cNvPr id="36" name="Titolo 1">
            <a:extLst>
              <a:ext uri="{FF2B5EF4-FFF2-40B4-BE49-F238E27FC236}">
                <a16:creationId xmlns:a16="http://schemas.microsoft.com/office/drawing/2014/main" id="{DA1C407D-BA62-4A00-B045-E6F2F5813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821" y="385423"/>
            <a:ext cx="9105375" cy="882218"/>
          </a:xfrm>
          <a:noFill/>
        </p:spPr>
        <p:txBody>
          <a:bodyPr>
            <a:noAutofit/>
          </a:bodyPr>
          <a:lstStyle/>
          <a:p>
            <a:r>
              <a:rPr lang="it-IT" sz="2800" b="1" dirty="0"/>
              <a:t>Import vini da Italia: segno negativo per </a:t>
            </a:r>
            <a:r>
              <a:rPr lang="it-IT" sz="2800" b="1" dirty="0" err="1"/>
              <a:t>Uk</a:t>
            </a:r>
            <a:r>
              <a:rPr lang="it-IT" sz="2800" b="1" dirty="0"/>
              <a:t>, Cina e Svezia; molto bene Giappone e Russia</a:t>
            </a:r>
          </a:p>
        </p:txBody>
      </p:sp>
    </p:spTree>
    <p:extLst>
      <p:ext uri="{BB962C8B-B14F-4D97-AF65-F5344CB8AC3E}">
        <p14:creationId xmlns:p14="http://schemas.microsoft.com/office/powerpoint/2010/main" val="2091721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F21956E5-F17F-4DF1-B9C5-81AE1CEBB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31" name="Titolo 1">
            <a:extLst>
              <a:ext uri="{FF2B5EF4-FFF2-40B4-BE49-F238E27FC236}">
                <a16:creationId xmlns:a16="http://schemas.microsoft.com/office/drawing/2014/main" id="{EAF97E5B-B237-40DE-9F86-78D2E8B310E3}"/>
              </a:ext>
            </a:extLst>
          </p:cNvPr>
          <p:cNvSpPr txBox="1">
            <a:spLocks/>
          </p:cNvSpPr>
          <p:nvPr/>
        </p:nvSpPr>
        <p:spPr>
          <a:xfrm>
            <a:off x="2575249" y="1434870"/>
            <a:ext cx="5806421" cy="5107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b="1" dirty="0">
                <a:solidFill>
                  <a:srgbClr val="002060"/>
                </a:solidFill>
                <a:latin typeface="+mn-lt"/>
              </a:rPr>
              <a:t>IMPORT VINI FERMI* DA ITALIA (mln €, 2019)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429CA6A3-B073-46EC-B0D7-DC22C2BF045F}"/>
              </a:ext>
            </a:extLst>
          </p:cNvPr>
          <p:cNvSpPr txBox="1"/>
          <p:nvPr/>
        </p:nvSpPr>
        <p:spPr>
          <a:xfrm>
            <a:off x="10486068" y="6218664"/>
            <a:ext cx="15121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it-IT" sz="1100" dirty="0">
                <a:solidFill>
                  <a:prstClr val="black"/>
                </a:solidFill>
              </a:rPr>
              <a:t>*Inclusi vini frizzanti</a:t>
            </a:r>
          </a:p>
        </p:txBody>
      </p:sp>
      <p:pic>
        <p:nvPicPr>
          <p:cNvPr id="57" name="Immagine 56">
            <a:extLst>
              <a:ext uri="{FF2B5EF4-FFF2-40B4-BE49-F238E27FC236}">
                <a16:creationId xmlns:a16="http://schemas.microsoft.com/office/drawing/2014/main" id="{FF48F82C-7422-4D91-B7F2-23757C75BF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0029" y="2556340"/>
            <a:ext cx="1373021" cy="828000"/>
          </a:xfrm>
          <a:prstGeom prst="rect">
            <a:avLst/>
          </a:prstGeom>
        </p:spPr>
      </p:pic>
      <p:graphicFrame>
        <p:nvGraphicFramePr>
          <p:cNvPr id="58" name="Grafico 57">
            <a:extLst>
              <a:ext uri="{FF2B5EF4-FFF2-40B4-BE49-F238E27FC236}">
                <a16:creationId xmlns:a16="http://schemas.microsoft.com/office/drawing/2014/main" id="{BD66251B-63BA-4C5A-A799-A0B82D9932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3643410"/>
              </p:ext>
            </p:extLst>
          </p:nvPr>
        </p:nvGraphicFramePr>
        <p:xfrm>
          <a:off x="2369793" y="2038052"/>
          <a:ext cx="6253439" cy="4664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9" name="CasellaDiTesto 12">
            <a:extLst>
              <a:ext uri="{FF2B5EF4-FFF2-40B4-BE49-F238E27FC236}">
                <a16:creationId xmlns:a16="http://schemas.microsoft.com/office/drawing/2014/main" id="{84120EDB-55A2-424A-A0DF-958CF38BF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3" y="2497543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+1,9%</a:t>
            </a:r>
          </a:p>
        </p:txBody>
      </p:sp>
      <p:sp>
        <p:nvSpPr>
          <p:cNvPr id="43" name="CasellaDiTesto 12">
            <a:extLst>
              <a:ext uri="{FF2B5EF4-FFF2-40B4-BE49-F238E27FC236}">
                <a16:creationId xmlns:a16="http://schemas.microsoft.com/office/drawing/2014/main" id="{74228F0D-4134-45F1-B3C2-344F6C106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3" y="2951267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>
                <a:solidFill>
                  <a:srgbClr val="C00000"/>
                </a:solidFill>
              </a:rPr>
              <a:t>-0,0%</a:t>
            </a:r>
          </a:p>
        </p:txBody>
      </p:sp>
      <p:sp>
        <p:nvSpPr>
          <p:cNvPr id="44" name="CasellaDiTesto 12">
            <a:extLst>
              <a:ext uri="{FF2B5EF4-FFF2-40B4-BE49-F238E27FC236}">
                <a16:creationId xmlns:a16="http://schemas.microsoft.com/office/drawing/2014/main" id="{DCF4FA5D-6126-40AE-A031-66B10FEC2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3" y="3427704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+0,1%</a:t>
            </a:r>
          </a:p>
        </p:txBody>
      </p:sp>
      <p:sp>
        <p:nvSpPr>
          <p:cNvPr id="47" name="CasellaDiTesto 12">
            <a:extLst>
              <a:ext uri="{FF2B5EF4-FFF2-40B4-BE49-F238E27FC236}">
                <a16:creationId xmlns:a16="http://schemas.microsoft.com/office/drawing/2014/main" id="{36FFB2A1-405B-4B5E-9347-3E0BCCF26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3" y="4830639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>
                <a:solidFill>
                  <a:srgbClr val="C00000"/>
                </a:solidFill>
              </a:rPr>
              <a:t>-4,0%</a:t>
            </a:r>
          </a:p>
        </p:txBody>
      </p:sp>
      <p:sp>
        <p:nvSpPr>
          <p:cNvPr id="48" name="CasellaDiTesto 12">
            <a:extLst>
              <a:ext uri="{FF2B5EF4-FFF2-40B4-BE49-F238E27FC236}">
                <a16:creationId xmlns:a16="http://schemas.microsoft.com/office/drawing/2014/main" id="{3F41F845-191B-4211-BE26-DF7286EA0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3" y="5316600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+1,0%</a:t>
            </a:r>
          </a:p>
        </p:txBody>
      </p:sp>
      <p:sp>
        <p:nvSpPr>
          <p:cNvPr id="49" name="CasellaDiTesto 12">
            <a:extLst>
              <a:ext uri="{FF2B5EF4-FFF2-40B4-BE49-F238E27FC236}">
                <a16:creationId xmlns:a16="http://schemas.microsoft.com/office/drawing/2014/main" id="{40198442-D154-4D22-88F0-282A5F126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3" y="5808424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+1,0%</a:t>
            </a:r>
          </a:p>
        </p:txBody>
      </p:sp>
      <p:sp>
        <p:nvSpPr>
          <p:cNvPr id="50" name="CasellaDiTesto 12">
            <a:extLst>
              <a:ext uri="{FF2B5EF4-FFF2-40B4-BE49-F238E27FC236}">
                <a16:creationId xmlns:a16="http://schemas.microsoft.com/office/drawing/2014/main" id="{C8D6C6EC-5FDD-4D9B-B670-71368CAD4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3" y="6237915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+0,1%</a:t>
            </a:r>
          </a:p>
        </p:txBody>
      </p:sp>
      <p:sp>
        <p:nvSpPr>
          <p:cNvPr id="51" name="CasellaDiTesto 12">
            <a:extLst>
              <a:ext uri="{FF2B5EF4-FFF2-40B4-BE49-F238E27FC236}">
                <a16:creationId xmlns:a16="http://schemas.microsoft.com/office/drawing/2014/main" id="{C892DA15-5B6C-429B-9631-BFA688F0C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582" y="2121665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+3,1%</a:t>
            </a:r>
          </a:p>
        </p:txBody>
      </p:sp>
      <p:sp>
        <p:nvSpPr>
          <p:cNvPr id="52" name="CasellaDiTesto 12">
            <a:extLst>
              <a:ext uri="{FF2B5EF4-FFF2-40B4-BE49-F238E27FC236}">
                <a16:creationId xmlns:a16="http://schemas.microsoft.com/office/drawing/2014/main" id="{B9672B78-EA8F-4A8F-A62A-45139B91A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582" y="2556340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+7,3%</a:t>
            </a:r>
          </a:p>
        </p:txBody>
      </p:sp>
      <p:sp>
        <p:nvSpPr>
          <p:cNvPr id="53" name="CasellaDiTesto 12">
            <a:extLst>
              <a:ext uri="{FF2B5EF4-FFF2-40B4-BE49-F238E27FC236}">
                <a16:creationId xmlns:a16="http://schemas.microsoft.com/office/drawing/2014/main" id="{A5736858-50CD-40C3-82F0-79EA3EF60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582" y="3010064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>
            <a:defPPr>
              <a:defRPr lang="it-IT"/>
            </a:defPPr>
            <a:lvl1pPr algn="ctr"/>
          </a:lstStyle>
          <a:p>
            <a:r>
              <a:rPr lang="it-IT" altLang="it-IT" dirty="0"/>
              <a:t>+2,0%</a:t>
            </a:r>
          </a:p>
        </p:txBody>
      </p:sp>
      <p:sp>
        <p:nvSpPr>
          <p:cNvPr id="54" name="CasellaDiTesto 12">
            <a:extLst>
              <a:ext uri="{FF2B5EF4-FFF2-40B4-BE49-F238E27FC236}">
                <a16:creationId xmlns:a16="http://schemas.microsoft.com/office/drawing/2014/main" id="{96043A8C-33C7-456A-A4D7-BABEC2C07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582" y="3486501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+5,7%</a:t>
            </a:r>
          </a:p>
        </p:txBody>
      </p:sp>
      <p:sp>
        <p:nvSpPr>
          <p:cNvPr id="56" name="CasellaDiTesto 12">
            <a:extLst>
              <a:ext uri="{FF2B5EF4-FFF2-40B4-BE49-F238E27FC236}">
                <a16:creationId xmlns:a16="http://schemas.microsoft.com/office/drawing/2014/main" id="{8949F46E-B8DD-4142-AC35-642837428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582" y="3987851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+3,9%</a:t>
            </a:r>
          </a:p>
        </p:txBody>
      </p:sp>
      <p:sp>
        <p:nvSpPr>
          <p:cNvPr id="59" name="CasellaDiTesto 12">
            <a:extLst>
              <a:ext uri="{FF2B5EF4-FFF2-40B4-BE49-F238E27FC236}">
                <a16:creationId xmlns:a16="http://schemas.microsoft.com/office/drawing/2014/main" id="{1059E483-E61D-4C9D-B4CD-4B77EE611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582" y="4441575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+13,9%</a:t>
            </a:r>
          </a:p>
        </p:txBody>
      </p:sp>
      <p:sp>
        <p:nvSpPr>
          <p:cNvPr id="60" name="CasellaDiTesto 12">
            <a:extLst>
              <a:ext uri="{FF2B5EF4-FFF2-40B4-BE49-F238E27FC236}">
                <a16:creationId xmlns:a16="http://schemas.microsoft.com/office/drawing/2014/main" id="{7B4E57D6-EC50-4126-83C0-95A83E1D7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582" y="4889436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>
            <a:defPPr>
              <a:defRPr lang="it-IT"/>
            </a:defPPr>
            <a:lvl1pPr algn="ctr"/>
          </a:lstStyle>
          <a:p>
            <a:r>
              <a:rPr lang="it-IT" altLang="it-IT" dirty="0"/>
              <a:t>+15,2%</a:t>
            </a:r>
          </a:p>
        </p:txBody>
      </p:sp>
      <p:sp>
        <p:nvSpPr>
          <p:cNvPr id="61" name="CasellaDiTesto 12">
            <a:extLst>
              <a:ext uri="{FF2B5EF4-FFF2-40B4-BE49-F238E27FC236}">
                <a16:creationId xmlns:a16="http://schemas.microsoft.com/office/drawing/2014/main" id="{BD070BDA-A8F5-4185-9C60-B20242450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582" y="5375397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>
            <a:defPPr>
              <a:defRPr lang="it-IT"/>
            </a:defPPr>
            <a:lvl1pPr algn="ctr">
              <a:defRPr sz="1700">
                <a:solidFill>
                  <a:srgbClr val="C00000"/>
                </a:solidFill>
              </a:defRPr>
            </a:lvl1pPr>
          </a:lstStyle>
          <a:p>
            <a:r>
              <a:rPr lang="it-IT" altLang="it-IT" sz="1800" dirty="0"/>
              <a:t>-6,4%</a:t>
            </a:r>
          </a:p>
        </p:txBody>
      </p:sp>
      <p:sp>
        <p:nvSpPr>
          <p:cNvPr id="62" name="CasellaDiTesto 12">
            <a:extLst>
              <a:ext uri="{FF2B5EF4-FFF2-40B4-BE49-F238E27FC236}">
                <a16:creationId xmlns:a16="http://schemas.microsoft.com/office/drawing/2014/main" id="{FDA7947B-513D-4753-83F1-71770534F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582" y="5867221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+0,9%</a:t>
            </a:r>
          </a:p>
        </p:txBody>
      </p:sp>
      <p:sp>
        <p:nvSpPr>
          <p:cNvPr id="63" name="CasellaDiTesto 12">
            <a:extLst>
              <a:ext uri="{FF2B5EF4-FFF2-40B4-BE49-F238E27FC236}">
                <a16:creationId xmlns:a16="http://schemas.microsoft.com/office/drawing/2014/main" id="{C2677D8E-0170-4396-86B9-8985CB8F0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582" y="6296712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+2,4%</a:t>
            </a:r>
          </a:p>
        </p:txBody>
      </p:sp>
      <p:sp>
        <p:nvSpPr>
          <p:cNvPr id="64" name="Titolo 1">
            <a:extLst>
              <a:ext uri="{FF2B5EF4-FFF2-40B4-BE49-F238E27FC236}">
                <a16:creationId xmlns:a16="http://schemas.microsoft.com/office/drawing/2014/main" id="{6EDF8620-FC89-4966-8C9F-01B575D2B311}"/>
              </a:ext>
            </a:extLst>
          </p:cNvPr>
          <p:cNvSpPr txBox="1">
            <a:spLocks/>
          </p:cNvSpPr>
          <p:nvPr/>
        </p:nvSpPr>
        <p:spPr>
          <a:xfrm>
            <a:off x="8475405" y="1342431"/>
            <a:ext cx="1784624" cy="740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VAR % 2019/18</a:t>
            </a:r>
          </a:p>
        </p:txBody>
      </p:sp>
      <p:sp>
        <p:nvSpPr>
          <p:cNvPr id="32" name="Titolo 1">
            <a:extLst>
              <a:ext uri="{FF2B5EF4-FFF2-40B4-BE49-F238E27FC236}">
                <a16:creationId xmlns:a16="http://schemas.microsoft.com/office/drawing/2014/main" id="{DD0BEB15-B42E-4CD6-BC7F-DF1675DDCF30}"/>
              </a:ext>
            </a:extLst>
          </p:cNvPr>
          <p:cNvSpPr txBox="1">
            <a:spLocks/>
          </p:cNvSpPr>
          <p:nvPr/>
        </p:nvSpPr>
        <p:spPr>
          <a:xfrm>
            <a:off x="993287" y="1350487"/>
            <a:ext cx="1478072" cy="740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VAR % 2018/17</a:t>
            </a:r>
          </a:p>
        </p:txBody>
      </p:sp>
      <p:sp>
        <p:nvSpPr>
          <p:cNvPr id="33" name="CasellaDiTesto 12">
            <a:extLst>
              <a:ext uri="{FF2B5EF4-FFF2-40B4-BE49-F238E27FC236}">
                <a16:creationId xmlns:a16="http://schemas.microsoft.com/office/drawing/2014/main" id="{74228F0D-4134-45F1-B3C2-344F6C106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3" y="2086788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>
                <a:solidFill>
                  <a:srgbClr val="C00000"/>
                </a:solidFill>
              </a:rPr>
              <a:t>-0,5%</a:t>
            </a:r>
          </a:p>
        </p:txBody>
      </p:sp>
      <p:sp>
        <p:nvSpPr>
          <p:cNvPr id="34" name="CasellaDiTesto 12">
            <a:extLst>
              <a:ext uri="{FF2B5EF4-FFF2-40B4-BE49-F238E27FC236}">
                <a16:creationId xmlns:a16="http://schemas.microsoft.com/office/drawing/2014/main" id="{36FFB2A1-405B-4B5E-9347-3E0BCCF26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3" y="3857195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>
                <a:solidFill>
                  <a:srgbClr val="C00000"/>
                </a:solidFill>
              </a:rPr>
              <a:t>-2,7%</a:t>
            </a:r>
          </a:p>
        </p:txBody>
      </p:sp>
      <p:sp>
        <p:nvSpPr>
          <p:cNvPr id="35" name="CasellaDiTesto 12">
            <a:extLst>
              <a:ext uri="{FF2B5EF4-FFF2-40B4-BE49-F238E27FC236}">
                <a16:creationId xmlns:a16="http://schemas.microsoft.com/office/drawing/2014/main" id="{36FFB2A1-405B-4B5E-9347-3E0BCCF26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3" y="4297424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>
                <a:solidFill>
                  <a:srgbClr val="C00000"/>
                </a:solidFill>
              </a:rPr>
              <a:t>-3,2%</a:t>
            </a:r>
          </a:p>
        </p:txBody>
      </p:sp>
      <p:sp>
        <p:nvSpPr>
          <p:cNvPr id="36" name="Titolo 1">
            <a:extLst>
              <a:ext uri="{FF2B5EF4-FFF2-40B4-BE49-F238E27FC236}">
                <a16:creationId xmlns:a16="http://schemas.microsoft.com/office/drawing/2014/main" id="{DA1C407D-BA62-4A00-B045-E6F2F5813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821" y="385423"/>
            <a:ext cx="9105375" cy="882218"/>
          </a:xfrm>
          <a:noFill/>
        </p:spPr>
        <p:txBody>
          <a:bodyPr>
            <a:noAutofit/>
          </a:bodyPr>
          <a:lstStyle/>
          <a:p>
            <a:r>
              <a:rPr lang="it-IT" sz="2800" b="1" dirty="0"/>
              <a:t>Import vini fermi da Italia: rispetto al 2018, il trend è migliorato</a:t>
            </a:r>
          </a:p>
        </p:txBody>
      </p:sp>
    </p:spTree>
    <p:extLst>
      <p:ext uri="{BB962C8B-B14F-4D97-AF65-F5344CB8AC3E}">
        <p14:creationId xmlns:p14="http://schemas.microsoft.com/office/powerpoint/2010/main" val="241659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F21956E5-F17F-4DF1-B9C5-81AE1CEBB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429CA6A3-B073-46EC-B0D7-DC22C2BF045F}"/>
              </a:ext>
            </a:extLst>
          </p:cNvPr>
          <p:cNvSpPr txBox="1"/>
          <p:nvPr/>
        </p:nvSpPr>
        <p:spPr>
          <a:xfrm>
            <a:off x="10270651" y="6009546"/>
            <a:ext cx="15121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it-IT" sz="1100" dirty="0">
                <a:solidFill>
                  <a:prstClr val="black"/>
                </a:solidFill>
              </a:rPr>
              <a:t>*Inclusi vini frizzanti</a:t>
            </a:r>
          </a:p>
        </p:txBody>
      </p:sp>
      <p:graphicFrame>
        <p:nvGraphicFramePr>
          <p:cNvPr id="32" name="Grafico 31">
            <a:extLst>
              <a:ext uri="{FF2B5EF4-FFF2-40B4-BE49-F238E27FC236}">
                <a16:creationId xmlns:a16="http://schemas.microsoft.com/office/drawing/2014/main" id="{FFBC2107-2119-4719-A76B-FE57CB1F4A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5433507"/>
              </p:ext>
            </p:extLst>
          </p:nvPr>
        </p:nvGraphicFramePr>
        <p:xfrm>
          <a:off x="2489069" y="2166963"/>
          <a:ext cx="6438589" cy="4698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3" name="Titolo 1">
            <a:extLst>
              <a:ext uri="{FF2B5EF4-FFF2-40B4-BE49-F238E27FC236}">
                <a16:creationId xmlns:a16="http://schemas.microsoft.com/office/drawing/2014/main" id="{1218DE9B-0181-4D54-9E5D-DC0071075D64}"/>
              </a:ext>
            </a:extLst>
          </p:cNvPr>
          <p:cNvSpPr txBox="1">
            <a:spLocks/>
          </p:cNvSpPr>
          <p:nvPr/>
        </p:nvSpPr>
        <p:spPr>
          <a:xfrm>
            <a:off x="2832511" y="1619964"/>
            <a:ext cx="5949807" cy="4415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b="1" dirty="0">
                <a:solidFill>
                  <a:srgbClr val="002060"/>
                </a:solidFill>
                <a:latin typeface="+mn-lt"/>
              </a:rPr>
              <a:t>IMPORT SPUMANTI DA ITALIA (mln €, 2019)</a:t>
            </a:r>
          </a:p>
        </p:txBody>
      </p:sp>
      <p:sp>
        <p:nvSpPr>
          <p:cNvPr id="28" name="CasellaDiTesto 12">
            <a:extLst>
              <a:ext uri="{FF2B5EF4-FFF2-40B4-BE49-F238E27FC236}">
                <a16:creationId xmlns:a16="http://schemas.microsoft.com/office/drawing/2014/main" id="{681163BE-5C08-4C6E-AEB9-E3B2F2CA3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3" y="2165505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+11,6%</a:t>
            </a:r>
          </a:p>
        </p:txBody>
      </p:sp>
      <p:sp>
        <p:nvSpPr>
          <p:cNvPr id="29" name="CasellaDiTesto 12">
            <a:extLst>
              <a:ext uri="{FF2B5EF4-FFF2-40B4-BE49-F238E27FC236}">
                <a16:creationId xmlns:a16="http://schemas.microsoft.com/office/drawing/2014/main" id="{1F37F2FB-2FCE-4F32-A05E-4E459326C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3" y="2622299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>
            <a:defPPr>
              <a:defRPr lang="it-IT"/>
            </a:defPPr>
            <a:lvl1pPr algn="ctr"/>
          </a:lstStyle>
          <a:p>
            <a:r>
              <a:rPr lang="it-IT" altLang="it-IT" dirty="0"/>
              <a:t>+10,8%</a:t>
            </a:r>
          </a:p>
        </p:txBody>
      </p:sp>
      <p:sp>
        <p:nvSpPr>
          <p:cNvPr id="34" name="CasellaDiTesto 12">
            <a:extLst>
              <a:ext uri="{FF2B5EF4-FFF2-40B4-BE49-F238E27FC236}">
                <a16:creationId xmlns:a16="http://schemas.microsoft.com/office/drawing/2014/main" id="{2295AC11-1D2F-47ED-AD4D-779F3327B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3" y="5854591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>
            <a:defPPr>
              <a:defRPr lang="it-IT"/>
            </a:defPPr>
            <a:lvl1pPr algn="ctr">
              <a:defRPr>
                <a:solidFill>
                  <a:srgbClr val="C00000"/>
                </a:solidFill>
              </a:defRPr>
            </a:lvl1pPr>
          </a:lstStyle>
          <a:p>
            <a:r>
              <a:rPr lang="it-IT" altLang="it-IT" dirty="0"/>
              <a:t>-5,7%</a:t>
            </a:r>
          </a:p>
        </p:txBody>
      </p:sp>
      <p:sp>
        <p:nvSpPr>
          <p:cNvPr id="45" name="CasellaDiTesto 12">
            <a:extLst>
              <a:ext uri="{FF2B5EF4-FFF2-40B4-BE49-F238E27FC236}">
                <a16:creationId xmlns:a16="http://schemas.microsoft.com/office/drawing/2014/main" id="{FEA86D16-DBDA-4BF9-9C70-516B402AA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3" y="3530341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+1,5%</a:t>
            </a:r>
          </a:p>
        </p:txBody>
      </p:sp>
      <p:sp>
        <p:nvSpPr>
          <p:cNvPr id="46" name="CasellaDiTesto 12">
            <a:extLst>
              <a:ext uri="{FF2B5EF4-FFF2-40B4-BE49-F238E27FC236}">
                <a16:creationId xmlns:a16="http://schemas.microsoft.com/office/drawing/2014/main" id="{FA79ABB5-69B4-45E9-A56D-16A26C625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3" y="4031691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+8,3%</a:t>
            </a:r>
          </a:p>
        </p:txBody>
      </p:sp>
      <p:sp>
        <p:nvSpPr>
          <p:cNvPr id="47" name="CasellaDiTesto 12">
            <a:extLst>
              <a:ext uri="{FF2B5EF4-FFF2-40B4-BE49-F238E27FC236}">
                <a16:creationId xmlns:a16="http://schemas.microsoft.com/office/drawing/2014/main" id="{46B79FD6-4B1F-4B3D-AEE7-90559F468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3" y="4485415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+8,8%</a:t>
            </a:r>
          </a:p>
        </p:txBody>
      </p:sp>
      <p:sp>
        <p:nvSpPr>
          <p:cNvPr id="48" name="CasellaDiTesto 12">
            <a:extLst>
              <a:ext uri="{FF2B5EF4-FFF2-40B4-BE49-F238E27FC236}">
                <a16:creationId xmlns:a16="http://schemas.microsoft.com/office/drawing/2014/main" id="{1EE2E754-E0A1-478F-980B-E70AF57FA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3" y="4933276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+36,0%</a:t>
            </a:r>
          </a:p>
        </p:txBody>
      </p:sp>
      <p:sp>
        <p:nvSpPr>
          <p:cNvPr id="49" name="CasellaDiTesto 12">
            <a:extLst>
              <a:ext uri="{FF2B5EF4-FFF2-40B4-BE49-F238E27FC236}">
                <a16:creationId xmlns:a16="http://schemas.microsoft.com/office/drawing/2014/main" id="{AB7A6361-CFD7-40A2-A23E-50DC48DFD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3" y="5419237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+2,1%</a:t>
            </a:r>
          </a:p>
        </p:txBody>
      </p:sp>
      <p:sp>
        <p:nvSpPr>
          <p:cNvPr id="51" name="CasellaDiTesto 12">
            <a:extLst>
              <a:ext uri="{FF2B5EF4-FFF2-40B4-BE49-F238E27FC236}">
                <a16:creationId xmlns:a16="http://schemas.microsoft.com/office/drawing/2014/main" id="{8CB04EF9-C6AF-433E-863D-976E6ED3B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3" y="6340552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+1,0%</a:t>
            </a:r>
          </a:p>
        </p:txBody>
      </p:sp>
      <p:sp>
        <p:nvSpPr>
          <p:cNvPr id="52" name="CasellaDiTesto 12">
            <a:extLst>
              <a:ext uri="{FF2B5EF4-FFF2-40B4-BE49-F238E27FC236}">
                <a16:creationId xmlns:a16="http://schemas.microsoft.com/office/drawing/2014/main" id="{12E3A1BA-C186-4028-AF81-F78BBE907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2318" y="2234626"/>
            <a:ext cx="1180706" cy="372696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sz="2000" dirty="0"/>
              <a:t>+13,4%</a:t>
            </a:r>
          </a:p>
        </p:txBody>
      </p:sp>
      <p:sp>
        <p:nvSpPr>
          <p:cNvPr id="53" name="CasellaDiTesto 12">
            <a:extLst>
              <a:ext uri="{FF2B5EF4-FFF2-40B4-BE49-F238E27FC236}">
                <a16:creationId xmlns:a16="http://schemas.microsoft.com/office/drawing/2014/main" id="{4586C312-2BFD-4A86-B1BE-B22414125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2318" y="2669301"/>
            <a:ext cx="1180706" cy="372696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sz="2000" dirty="0">
                <a:solidFill>
                  <a:srgbClr val="C00000"/>
                </a:solidFill>
              </a:rPr>
              <a:t>-6,4%</a:t>
            </a:r>
          </a:p>
        </p:txBody>
      </p:sp>
      <p:sp>
        <p:nvSpPr>
          <p:cNvPr id="54" name="CasellaDiTesto 12">
            <a:extLst>
              <a:ext uri="{FF2B5EF4-FFF2-40B4-BE49-F238E27FC236}">
                <a16:creationId xmlns:a16="http://schemas.microsoft.com/office/drawing/2014/main" id="{4B246C46-2D13-4058-B227-BD74C77C8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2318" y="3123025"/>
            <a:ext cx="1180706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+13,0%</a:t>
            </a:r>
          </a:p>
        </p:txBody>
      </p:sp>
      <p:sp>
        <p:nvSpPr>
          <p:cNvPr id="56" name="CasellaDiTesto 12">
            <a:extLst>
              <a:ext uri="{FF2B5EF4-FFF2-40B4-BE49-F238E27FC236}">
                <a16:creationId xmlns:a16="http://schemas.microsoft.com/office/drawing/2014/main" id="{77A9FF95-9EF7-4ECE-AD07-0F3992ECF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2318" y="3599462"/>
            <a:ext cx="1180706" cy="372696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>
            <a:defPPr>
              <a:defRPr lang="it-IT"/>
            </a:defPPr>
            <a:lvl1pPr algn="ctr">
              <a:defRPr>
                <a:solidFill>
                  <a:srgbClr val="C00000"/>
                </a:solidFill>
              </a:defRPr>
            </a:lvl1pPr>
          </a:lstStyle>
          <a:p>
            <a:r>
              <a:rPr lang="it-IT" altLang="it-IT" sz="2000" dirty="0"/>
              <a:t>-2,1%</a:t>
            </a:r>
          </a:p>
        </p:txBody>
      </p:sp>
      <p:sp>
        <p:nvSpPr>
          <p:cNvPr id="58" name="CasellaDiTesto 12">
            <a:extLst>
              <a:ext uri="{FF2B5EF4-FFF2-40B4-BE49-F238E27FC236}">
                <a16:creationId xmlns:a16="http://schemas.microsoft.com/office/drawing/2014/main" id="{9097228E-1857-4F39-A6F3-6A2C226B2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2318" y="4100812"/>
            <a:ext cx="1180706" cy="372696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sz="2000" dirty="0"/>
              <a:t>+4,3%</a:t>
            </a:r>
          </a:p>
        </p:txBody>
      </p:sp>
      <p:sp>
        <p:nvSpPr>
          <p:cNvPr id="59" name="CasellaDiTesto 12">
            <a:extLst>
              <a:ext uri="{FF2B5EF4-FFF2-40B4-BE49-F238E27FC236}">
                <a16:creationId xmlns:a16="http://schemas.microsoft.com/office/drawing/2014/main" id="{93F42873-FA0C-41F9-A6AF-6F4493C84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2318" y="4554536"/>
            <a:ext cx="1180706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+13,2%</a:t>
            </a:r>
          </a:p>
        </p:txBody>
      </p:sp>
      <p:sp>
        <p:nvSpPr>
          <p:cNvPr id="60" name="CasellaDiTesto 12">
            <a:extLst>
              <a:ext uri="{FF2B5EF4-FFF2-40B4-BE49-F238E27FC236}">
                <a16:creationId xmlns:a16="http://schemas.microsoft.com/office/drawing/2014/main" id="{227B1AEC-9DBC-483D-9E48-6030ECF06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2318" y="5002397"/>
            <a:ext cx="1180706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+0,7%</a:t>
            </a:r>
          </a:p>
        </p:txBody>
      </p:sp>
      <p:sp>
        <p:nvSpPr>
          <p:cNvPr id="61" name="CasellaDiTesto 12">
            <a:extLst>
              <a:ext uri="{FF2B5EF4-FFF2-40B4-BE49-F238E27FC236}">
                <a16:creationId xmlns:a16="http://schemas.microsoft.com/office/drawing/2014/main" id="{7B5AF66B-1487-4DA5-995F-C95B7F956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2318" y="5488358"/>
            <a:ext cx="1180706" cy="372696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sz="2000" dirty="0"/>
              <a:t>+26,2%</a:t>
            </a:r>
          </a:p>
        </p:txBody>
      </p:sp>
      <p:sp>
        <p:nvSpPr>
          <p:cNvPr id="62" name="CasellaDiTesto 12">
            <a:extLst>
              <a:ext uri="{FF2B5EF4-FFF2-40B4-BE49-F238E27FC236}">
                <a16:creationId xmlns:a16="http://schemas.microsoft.com/office/drawing/2014/main" id="{DCC7E264-DB97-4B37-BCA2-769A44FBF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2318" y="5980182"/>
            <a:ext cx="1180706" cy="372696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sz="2000" dirty="0"/>
              <a:t>+9,9%</a:t>
            </a:r>
          </a:p>
        </p:txBody>
      </p:sp>
      <p:sp>
        <p:nvSpPr>
          <p:cNvPr id="63" name="CasellaDiTesto 12">
            <a:extLst>
              <a:ext uri="{FF2B5EF4-FFF2-40B4-BE49-F238E27FC236}">
                <a16:creationId xmlns:a16="http://schemas.microsoft.com/office/drawing/2014/main" id="{F9698039-CFDC-4789-A12B-51408A861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2318" y="6409673"/>
            <a:ext cx="1180706" cy="372696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>
            <a:defPPr>
              <a:defRPr lang="it-IT"/>
            </a:defPPr>
            <a:lvl1pPr algn="ctr">
              <a:defRPr>
                <a:solidFill>
                  <a:srgbClr val="C00000"/>
                </a:solidFill>
              </a:defRPr>
            </a:lvl1pPr>
          </a:lstStyle>
          <a:p>
            <a:r>
              <a:rPr lang="it-IT" altLang="it-IT" sz="2000" dirty="0"/>
              <a:t>-11,4%</a:t>
            </a:r>
          </a:p>
        </p:txBody>
      </p:sp>
      <p:pic>
        <p:nvPicPr>
          <p:cNvPr id="64" name="Immagine 63">
            <a:extLst>
              <a:ext uri="{FF2B5EF4-FFF2-40B4-BE49-F238E27FC236}">
                <a16:creationId xmlns:a16="http://schemas.microsoft.com/office/drawing/2014/main" id="{26D88A81-F03D-4359-AE37-BD4CDDCC85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0226" y="2599704"/>
            <a:ext cx="1373021" cy="828000"/>
          </a:xfrm>
          <a:prstGeom prst="rect">
            <a:avLst/>
          </a:prstGeom>
        </p:spPr>
      </p:pic>
      <p:sp>
        <p:nvSpPr>
          <p:cNvPr id="65" name="Titolo 1">
            <a:extLst>
              <a:ext uri="{FF2B5EF4-FFF2-40B4-BE49-F238E27FC236}">
                <a16:creationId xmlns:a16="http://schemas.microsoft.com/office/drawing/2014/main" id="{97217AA7-8EA4-4F22-A357-695380414D54}"/>
              </a:ext>
            </a:extLst>
          </p:cNvPr>
          <p:cNvSpPr txBox="1">
            <a:spLocks/>
          </p:cNvSpPr>
          <p:nvPr/>
        </p:nvSpPr>
        <p:spPr>
          <a:xfrm>
            <a:off x="8396498" y="1487078"/>
            <a:ext cx="1784624" cy="740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VAR % 2019/18</a:t>
            </a:r>
          </a:p>
        </p:txBody>
      </p:sp>
      <p:sp>
        <p:nvSpPr>
          <p:cNvPr id="31" name="CasellaDiTesto 12">
            <a:extLst>
              <a:ext uri="{FF2B5EF4-FFF2-40B4-BE49-F238E27FC236}">
                <a16:creationId xmlns:a16="http://schemas.microsoft.com/office/drawing/2014/main" id="{1F37F2FB-2FCE-4F32-A05E-4E459326C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3" y="3028958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>
            <a:defPPr>
              <a:defRPr lang="it-IT"/>
            </a:defPPr>
            <a:lvl1pPr algn="ctr"/>
          </a:lstStyle>
          <a:p>
            <a:r>
              <a:rPr lang="it-IT" altLang="it-IT" dirty="0"/>
              <a:t>+17,6%</a:t>
            </a:r>
          </a:p>
        </p:txBody>
      </p:sp>
      <p:sp>
        <p:nvSpPr>
          <p:cNvPr id="35" name="Titolo 1">
            <a:extLst>
              <a:ext uri="{FF2B5EF4-FFF2-40B4-BE49-F238E27FC236}">
                <a16:creationId xmlns:a16="http://schemas.microsoft.com/office/drawing/2014/main" id="{DD0BEB15-B42E-4CD6-BC7F-DF1675DDCF30}"/>
              </a:ext>
            </a:extLst>
          </p:cNvPr>
          <p:cNvSpPr txBox="1">
            <a:spLocks/>
          </p:cNvSpPr>
          <p:nvPr/>
        </p:nvSpPr>
        <p:spPr>
          <a:xfrm>
            <a:off x="1010997" y="1393000"/>
            <a:ext cx="1478072" cy="740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VAR % 2018/17</a:t>
            </a:r>
          </a:p>
        </p:txBody>
      </p:sp>
      <p:sp>
        <p:nvSpPr>
          <p:cNvPr id="37" name="Titolo 1">
            <a:extLst>
              <a:ext uri="{FF2B5EF4-FFF2-40B4-BE49-F238E27FC236}">
                <a16:creationId xmlns:a16="http://schemas.microsoft.com/office/drawing/2014/main" id="{DA1C407D-BA62-4A00-B045-E6F2F5813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821" y="385423"/>
            <a:ext cx="9319579" cy="882218"/>
          </a:xfrm>
          <a:noFill/>
        </p:spPr>
        <p:txBody>
          <a:bodyPr>
            <a:noAutofit/>
          </a:bodyPr>
          <a:lstStyle/>
          <a:p>
            <a:r>
              <a:rPr lang="it-IT" sz="2800" b="1" dirty="0"/>
              <a:t>Import vini spumanti da Italia: il 2019 evidenzia i primi cali nella categoria, in particolare sui </a:t>
            </a:r>
            <a:r>
              <a:rPr lang="it-IT" sz="2800" b="1" dirty="0" err="1"/>
              <a:t>mkt</a:t>
            </a:r>
            <a:r>
              <a:rPr lang="it-IT" sz="2800" b="1" dirty="0"/>
              <a:t> più maturi</a:t>
            </a:r>
          </a:p>
        </p:txBody>
      </p:sp>
    </p:spTree>
    <p:extLst>
      <p:ext uri="{BB962C8B-B14F-4D97-AF65-F5344CB8AC3E}">
        <p14:creationId xmlns:p14="http://schemas.microsoft.com/office/powerpoint/2010/main" val="3170211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F21956E5-F17F-4DF1-B9C5-81AE1CEBB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6</a:t>
            </a:fld>
            <a:endParaRPr lang="it-IT"/>
          </a:p>
        </p:txBody>
      </p:sp>
      <p:graphicFrame>
        <p:nvGraphicFramePr>
          <p:cNvPr id="31" name="Grafico 30">
            <a:extLst>
              <a:ext uri="{FF2B5EF4-FFF2-40B4-BE49-F238E27FC236}">
                <a16:creationId xmlns:a16="http://schemas.microsoft.com/office/drawing/2014/main" id="{FABBB2F8-0A56-4362-AD14-3802CFB638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2557501"/>
              </p:ext>
            </p:extLst>
          </p:nvPr>
        </p:nvGraphicFramePr>
        <p:xfrm>
          <a:off x="634524" y="1595898"/>
          <a:ext cx="9769564" cy="444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" name="CasellaDiTesto 12">
            <a:extLst>
              <a:ext uri="{FF2B5EF4-FFF2-40B4-BE49-F238E27FC236}">
                <a16:creationId xmlns:a16="http://schemas.microsoft.com/office/drawing/2014/main" id="{45726955-C2D4-4BBF-AF91-CDDF2616D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9133" y="1424938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b="1" dirty="0"/>
              <a:t>+7,8%</a:t>
            </a:r>
          </a:p>
        </p:txBody>
      </p:sp>
      <p:sp>
        <p:nvSpPr>
          <p:cNvPr id="35" name="CasellaDiTesto 12">
            <a:extLst>
              <a:ext uri="{FF2B5EF4-FFF2-40B4-BE49-F238E27FC236}">
                <a16:creationId xmlns:a16="http://schemas.microsoft.com/office/drawing/2014/main" id="{BC7F7FFC-F5F1-4AC2-A095-B40F50DE6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9980" y="2504858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>
            <a:defPPr>
              <a:defRPr lang="it-IT"/>
            </a:defPPr>
            <a:lvl1pPr algn="ctr"/>
          </a:lstStyle>
          <a:p>
            <a:r>
              <a:rPr lang="it-IT" altLang="it-IT" b="1" dirty="0"/>
              <a:t>+2,9%</a:t>
            </a:r>
          </a:p>
        </p:txBody>
      </p:sp>
      <p:sp>
        <p:nvSpPr>
          <p:cNvPr id="36" name="CasellaDiTesto 12">
            <a:extLst>
              <a:ext uri="{FF2B5EF4-FFF2-40B4-BE49-F238E27FC236}">
                <a16:creationId xmlns:a16="http://schemas.microsoft.com/office/drawing/2014/main" id="{29C57355-6387-4496-A691-CE74E3923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1707" y="3646182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>
            <a:defPPr>
              <a:defRPr lang="it-IT"/>
            </a:defPPr>
            <a:lvl1pPr algn="ctr">
              <a:defRPr>
                <a:solidFill>
                  <a:srgbClr val="C00000"/>
                </a:solidFill>
              </a:defRPr>
            </a:lvl1pPr>
          </a:lstStyle>
          <a:p>
            <a:r>
              <a:rPr lang="it-IT" altLang="it-IT" b="1" dirty="0"/>
              <a:t>-6,7%</a:t>
            </a:r>
          </a:p>
        </p:txBody>
      </p:sp>
      <p:sp>
        <p:nvSpPr>
          <p:cNvPr id="37" name="CasellaDiTesto 12">
            <a:extLst>
              <a:ext uri="{FF2B5EF4-FFF2-40B4-BE49-F238E27FC236}">
                <a16:creationId xmlns:a16="http://schemas.microsoft.com/office/drawing/2014/main" id="{CD3809C6-D00A-4DFC-86AD-278E85090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3737" y="3903084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>
            <a:defPPr>
              <a:defRPr lang="it-IT"/>
            </a:defPPr>
            <a:lvl1pPr algn="ctr">
              <a:defRPr>
                <a:solidFill>
                  <a:srgbClr val="C00000"/>
                </a:solidFill>
              </a:defRPr>
            </a:lvl1pPr>
          </a:lstStyle>
          <a:p>
            <a:r>
              <a:rPr lang="it-IT" altLang="it-IT" b="1" dirty="0"/>
              <a:t>-0,3%</a:t>
            </a:r>
          </a:p>
        </p:txBody>
      </p:sp>
      <p:sp>
        <p:nvSpPr>
          <p:cNvPr id="38" name="CasellaDiTesto 12">
            <a:extLst>
              <a:ext uri="{FF2B5EF4-FFF2-40B4-BE49-F238E27FC236}">
                <a16:creationId xmlns:a16="http://schemas.microsoft.com/office/drawing/2014/main" id="{06140FC1-40CB-452E-A1A9-A60CDF891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5767" y="3881489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b="1" dirty="0"/>
              <a:t>+5,8%</a:t>
            </a:r>
          </a:p>
        </p:txBody>
      </p:sp>
      <p:sp>
        <p:nvSpPr>
          <p:cNvPr id="39" name="CasellaDiTesto 12">
            <a:extLst>
              <a:ext uri="{FF2B5EF4-FFF2-40B4-BE49-F238E27FC236}">
                <a16:creationId xmlns:a16="http://schemas.microsoft.com/office/drawing/2014/main" id="{21ADEA8F-57AC-4A52-B01F-39BA301EC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7797" y="4021599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>
            <a:defPPr>
              <a:defRPr lang="it-IT"/>
            </a:defPPr>
            <a:lvl1pPr algn="ctr">
              <a:defRPr>
                <a:solidFill>
                  <a:srgbClr val="C00000"/>
                </a:solidFill>
              </a:defRPr>
            </a:lvl1pPr>
          </a:lstStyle>
          <a:p>
            <a:r>
              <a:rPr lang="it-IT" altLang="it-IT" b="1" dirty="0"/>
              <a:t>-3,7%</a:t>
            </a:r>
          </a:p>
        </p:txBody>
      </p:sp>
      <p:sp>
        <p:nvSpPr>
          <p:cNvPr id="40" name="CasellaDiTesto 12">
            <a:extLst>
              <a:ext uri="{FF2B5EF4-FFF2-40B4-BE49-F238E27FC236}">
                <a16:creationId xmlns:a16="http://schemas.microsoft.com/office/drawing/2014/main" id="{976F9605-0DC1-492D-89A4-456FCABDD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1336" y="4074043"/>
            <a:ext cx="900000" cy="326530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sz="1700" b="1" dirty="0"/>
              <a:t>+10,2%</a:t>
            </a:r>
          </a:p>
        </p:txBody>
      </p:sp>
      <p:sp>
        <p:nvSpPr>
          <p:cNvPr id="41" name="Titolo 1">
            <a:extLst>
              <a:ext uri="{FF2B5EF4-FFF2-40B4-BE49-F238E27FC236}">
                <a16:creationId xmlns:a16="http://schemas.microsoft.com/office/drawing/2014/main" id="{DD0BEB15-B42E-4CD6-BC7F-DF1675DDCF30}"/>
              </a:ext>
            </a:extLst>
          </p:cNvPr>
          <p:cNvSpPr txBox="1">
            <a:spLocks/>
          </p:cNvSpPr>
          <p:nvPr/>
        </p:nvSpPr>
        <p:spPr>
          <a:xfrm>
            <a:off x="84335" y="5839278"/>
            <a:ext cx="1478072" cy="740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VAR % 2018/17</a:t>
            </a:r>
          </a:p>
        </p:txBody>
      </p:sp>
      <p:sp>
        <p:nvSpPr>
          <p:cNvPr id="42" name="CasellaDiTesto 12">
            <a:extLst>
              <a:ext uri="{FF2B5EF4-FFF2-40B4-BE49-F238E27FC236}">
                <a16:creationId xmlns:a16="http://schemas.microsoft.com/office/drawing/2014/main" id="{6EB5BB08-C62B-4B5E-9F03-C9455A9CA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9133" y="6108989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+2,8%</a:t>
            </a:r>
          </a:p>
        </p:txBody>
      </p:sp>
      <p:sp>
        <p:nvSpPr>
          <p:cNvPr id="43" name="CasellaDiTesto 12">
            <a:extLst>
              <a:ext uri="{FF2B5EF4-FFF2-40B4-BE49-F238E27FC236}">
                <a16:creationId xmlns:a16="http://schemas.microsoft.com/office/drawing/2014/main" id="{6EB5BB08-C62B-4B5E-9F03-C9455A9CA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586" y="6108989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+3,8%</a:t>
            </a:r>
          </a:p>
        </p:txBody>
      </p:sp>
      <p:sp>
        <p:nvSpPr>
          <p:cNvPr id="44" name="CasellaDiTesto 12">
            <a:extLst>
              <a:ext uri="{FF2B5EF4-FFF2-40B4-BE49-F238E27FC236}">
                <a16:creationId xmlns:a16="http://schemas.microsoft.com/office/drawing/2014/main" id="{6EB5BB08-C62B-4B5E-9F03-C9455A9CA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1707" y="6108989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+2,4%</a:t>
            </a:r>
          </a:p>
        </p:txBody>
      </p:sp>
      <p:sp>
        <p:nvSpPr>
          <p:cNvPr id="45" name="CasellaDiTesto 12">
            <a:extLst>
              <a:ext uri="{FF2B5EF4-FFF2-40B4-BE49-F238E27FC236}">
                <a16:creationId xmlns:a16="http://schemas.microsoft.com/office/drawing/2014/main" id="{6EB5BB08-C62B-4B5E-9F03-C9455A9CA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3737" y="6108989"/>
            <a:ext cx="900000" cy="341919"/>
          </a:xfrm>
          <a:prstGeom prst="rect">
            <a:avLst/>
          </a:prstGeom>
          <a:noFill/>
          <a:ln w="19050">
            <a:solidFill>
              <a:srgbClr val="1C987D"/>
            </a:solidFill>
          </a:ln>
        </p:spPr>
        <p:txBody>
          <a:bodyPr wrap="square" lIns="64291" tIns="32146" rIns="64291" bIns="32146">
            <a:spAutoFit/>
          </a:bodyPr>
          <a:lstStyle/>
          <a:p>
            <a:pPr algn="ctr" eaLnBrk="1"/>
            <a:r>
              <a:rPr lang="it-IT" altLang="it-IT" dirty="0"/>
              <a:t>+3,1%</a:t>
            </a:r>
          </a:p>
        </p:txBody>
      </p:sp>
      <p:sp>
        <p:nvSpPr>
          <p:cNvPr id="46" name="CasellaDiTesto 12">
            <a:extLst>
              <a:ext uri="{FF2B5EF4-FFF2-40B4-BE49-F238E27FC236}">
                <a16:creationId xmlns:a16="http://schemas.microsoft.com/office/drawing/2014/main" id="{CD3809C6-D00A-4DFC-86AD-278E85090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3597" y="6108989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>
            <a:defPPr>
              <a:defRPr lang="it-IT"/>
            </a:defPPr>
            <a:lvl1pPr algn="ctr">
              <a:defRPr>
                <a:solidFill>
                  <a:srgbClr val="C00000"/>
                </a:solidFill>
              </a:defRPr>
            </a:lvl1pPr>
          </a:lstStyle>
          <a:p>
            <a:r>
              <a:rPr lang="it-IT" altLang="it-IT" dirty="0"/>
              <a:t>-5,2%</a:t>
            </a:r>
          </a:p>
        </p:txBody>
      </p:sp>
      <p:sp>
        <p:nvSpPr>
          <p:cNvPr id="47" name="CasellaDiTesto 12">
            <a:extLst>
              <a:ext uri="{FF2B5EF4-FFF2-40B4-BE49-F238E27FC236}">
                <a16:creationId xmlns:a16="http://schemas.microsoft.com/office/drawing/2014/main" id="{CD3809C6-D00A-4DFC-86AD-278E85090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7797" y="6108989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>
            <a:defPPr>
              <a:defRPr lang="it-IT"/>
            </a:defPPr>
            <a:lvl1pPr algn="ctr">
              <a:defRPr>
                <a:solidFill>
                  <a:srgbClr val="C00000"/>
                </a:solidFill>
              </a:defRPr>
            </a:lvl1pPr>
          </a:lstStyle>
          <a:p>
            <a:r>
              <a:rPr lang="it-IT" altLang="it-IT" dirty="0"/>
              <a:t>-6,1%</a:t>
            </a:r>
          </a:p>
        </p:txBody>
      </p:sp>
      <p:sp>
        <p:nvSpPr>
          <p:cNvPr id="48" name="CasellaDiTesto 12">
            <a:extLst>
              <a:ext uri="{FF2B5EF4-FFF2-40B4-BE49-F238E27FC236}">
                <a16:creationId xmlns:a16="http://schemas.microsoft.com/office/drawing/2014/main" id="{CD3809C6-D00A-4DFC-86AD-278E85090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7657" y="6108989"/>
            <a:ext cx="900000" cy="34191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lIns="64291" tIns="32146" rIns="64291" bIns="32146">
            <a:spAutoFit/>
          </a:bodyPr>
          <a:lstStyle>
            <a:defPPr>
              <a:defRPr lang="it-IT"/>
            </a:defPPr>
            <a:lvl1pPr algn="ctr">
              <a:defRPr>
                <a:solidFill>
                  <a:srgbClr val="C00000"/>
                </a:solidFill>
              </a:defRPr>
            </a:lvl1pPr>
          </a:lstStyle>
          <a:p>
            <a:r>
              <a:rPr lang="it-IT" altLang="it-IT" dirty="0"/>
              <a:t>-4,6</a:t>
            </a:r>
          </a:p>
        </p:txBody>
      </p:sp>
      <p:pic>
        <p:nvPicPr>
          <p:cNvPr id="49" name="Immagine 48">
            <a:extLst>
              <a:ext uri="{FF2B5EF4-FFF2-40B4-BE49-F238E27FC236}">
                <a16:creationId xmlns:a16="http://schemas.microsoft.com/office/drawing/2014/main" id="{26D88A81-F03D-4359-AE37-BD4CDDCC85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375" y="3284377"/>
            <a:ext cx="785211" cy="194076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0" name="Titolo 1">
            <a:extLst>
              <a:ext uri="{FF2B5EF4-FFF2-40B4-BE49-F238E27FC236}">
                <a16:creationId xmlns:a16="http://schemas.microsoft.com/office/drawing/2014/main" id="{DA1C407D-BA62-4A00-B045-E6F2F5813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821" y="385423"/>
            <a:ext cx="9105375" cy="882218"/>
          </a:xfrm>
          <a:noFill/>
        </p:spPr>
        <p:txBody>
          <a:bodyPr>
            <a:noAutofit/>
          </a:bodyPr>
          <a:lstStyle/>
          <a:p>
            <a:r>
              <a:rPr lang="it-IT" sz="2800" b="1" dirty="0"/>
              <a:t>Top </a:t>
            </a:r>
            <a:r>
              <a:rPr lang="it-IT" sz="2800" b="1" dirty="0" err="1"/>
              <a:t>exporter</a:t>
            </a:r>
            <a:r>
              <a:rPr lang="it-IT" sz="2800" b="1" dirty="0"/>
              <a:t>: se la Francia allunga il passo, l’Italia allarga le distanze con i </a:t>
            </a:r>
            <a:r>
              <a:rPr lang="it-IT" sz="2800" b="1" dirty="0" err="1"/>
              <a:t>follower</a:t>
            </a:r>
            <a:endParaRPr lang="it-IT" sz="2800" b="1" dirty="0"/>
          </a:p>
        </p:txBody>
      </p:sp>
      <p:pic>
        <p:nvPicPr>
          <p:cNvPr id="21" name="Immagin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6815" y="4665306"/>
            <a:ext cx="753844" cy="5598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</p:pic>
      <p:pic>
        <p:nvPicPr>
          <p:cNvPr id="22" name="Immagine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883" y="2165615"/>
            <a:ext cx="760500" cy="30595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</p:pic>
      <p:pic>
        <p:nvPicPr>
          <p:cNvPr id="24" name="Immagine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147" y="4665306"/>
            <a:ext cx="733069" cy="5598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540" y="4812857"/>
            <a:ext cx="817206" cy="42903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1336" y="4854245"/>
            <a:ext cx="775290" cy="38764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996" y="4363518"/>
            <a:ext cx="859331" cy="85933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237847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2547</TotalTime>
  <Words>491</Words>
  <Application>Microsoft Office PowerPoint</Application>
  <PresentationFormat>Widescreen</PresentationFormat>
  <Paragraphs>127</Paragraphs>
  <Slides>6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Gill Sans MT</vt:lpstr>
      <vt:lpstr>Tema di Office</vt:lpstr>
      <vt:lpstr>Presentazione standard di PowerPoint</vt:lpstr>
      <vt:lpstr>Import 2019: Cina in calo per il secondo anno di fila, Germania in negativo, Russia e Giappone in forte spolvero</vt:lpstr>
      <vt:lpstr>Import vini da Italia: segno negativo per Uk, Cina e Svezia; molto bene Giappone e Russia</vt:lpstr>
      <vt:lpstr>Import vini fermi da Italia: rispetto al 2018, il trend è migliorato</vt:lpstr>
      <vt:lpstr>Import vini spumanti da Italia: il 2019 evidenzia i primi cali nella categoria, in particolare sui mkt più maturi</vt:lpstr>
      <vt:lpstr>Top exporter: se la Francia allunga il passo, l’Italia allarga le distanze con i follower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NOMISMA</dc:title>
  <dc:creator>Evita Gandini</dc:creator>
  <cp:lastModifiedBy>Simone Velasco</cp:lastModifiedBy>
  <cp:revision>154</cp:revision>
  <cp:lastPrinted>2019-11-22T17:27:01Z</cp:lastPrinted>
  <dcterms:created xsi:type="dcterms:W3CDTF">2019-03-07T12:12:27Z</dcterms:created>
  <dcterms:modified xsi:type="dcterms:W3CDTF">2019-11-23T13:46:44Z</dcterms:modified>
</cp:coreProperties>
</file>