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media/image8.jpg" ContentType="image/jpg"/>
  <Override PartName="/ppt/media/image9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1.jpg" ContentType="image/jpg"/>
  <Override PartName="/ppt/media/image58.jpg" ContentType="image/jpg"/>
  <Override PartName="/ppt/media/image59.jpg" ContentType="image/jpg"/>
  <Override PartName="/ppt/media/image119.jpg" ContentType="image/jpg"/>
  <Override PartName="/ppt/media/image121.jpg" ContentType="image/jpg"/>
  <Override PartName="/ppt/media/image1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4" r:id="rId2"/>
    <p:sldMasterId id="2147483715" r:id="rId3"/>
    <p:sldMasterId id="2147483648" r:id="rId4"/>
  </p:sldMasterIdLst>
  <p:notesMasterIdLst>
    <p:notesMasterId r:id="rId59"/>
  </p:notesMasterIdLst>
  <p:sldIdLst>
    <p:sldId id="551" r:id="rId5"/>
    <p:sldId id="552" r:id="rId6"/>
    <p:sldId id="632" r:id="rId7"/>
    <p:sldId id="553" r:id="rId8"/>
    <p:sldId id="554" r:id="rId9"/>
    <p:sldId id="557" r:id="rId10"/>
    <p:sldId id="555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556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631" r:id="rId33"/>
    <p:sldId id="572" r:id="rId34"/>
    <p:sldId id="573" r:id="rId35"/>
    <p:sldId id="574" r:id="rId36"/>
    <p:sldId id="558" r:id="rId37"/>
    <p:sldId id="609" r:id="rId38"/>
    <p:sldId id="610" r:id="rId39"/>
    <p:sldId id="611" r:id="rId40"/>
    <p:sldId id="612" r:id="rId41"/>
    <p:sldId id="613" r:id="rId42"/>
    <p:sldId id="614" r:id="rId43"/>
    <p:sldId id="615" r:id="rId44"/>
    <p:sldId id="616" r:id="rId45"/>
    <p:sldId id="617" r:id="rId46"/>
    <p:sldId id="618" r:id="rId47"/>
    <p:sldId id="619" r:id="rId48"/>
    <p:sldId id="620" r:id="rId49"/>
    <p:sldId id="621" r:id="rId50"/>
    <p:sldId id="622" r:id="rId51"/>
    <p:sldId id="623" r:id="rId52"/>
    <p:sldId id="624" r:id="rId53"/>
    <p:sldId id="625" r:id="rId54"/>
    <p:sldId id="626" r:id="rId55"/>
    <p:sldId id="627" r:id="rId56"/>
    <p:sldId id="628" r:id="rId57"/>
    <p:sldId id="62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at Dogu" initials="FD" lastIdx="5" clrIdx="0">
    <p:extLst>
      <p:ext uri="{19B8F6BF-5375-455C-9EA6-DF929625EA0E}">
        <p15:presenceInfo xmlns:p15="http://schemas.microsoft.com/office/powerpoint/2012/main" userId="S-1-5-21-1284593569-1342059005-1819421546-438672" providerId="AD"/>
      </p:ext>
    </p:extLst>
  </p:cmAuthor>
  <p:cmAuthor id="2" name="Stewardson Raoul (EUR1RXS)" initials="SR(" lastIdx="2" clrIdx="1">
    <p:extLst>
      <p:ext uri="{19B8F6BF-5375-455C-9EA6-DF929625EA0E}">
        <p15:presenceInfo xmlns:p15="http://schemas.microsoft.com/office/powerpoint/2012/main" userId="S-1-5-21-1284593569-1342059005-1819421546-6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D7"/>
    <a:srgbClr val="426EB7"/>
    <a:srgbClr val="68B148"/>
    <a:srgbClr val="00857D"/>
    <a:srgbClr val="910048"/>
    <a:srgbClr val="595555"/>
    <a:srgbClr val="76881C"/>
    <a:srgbClr val="8C8585"/>
    <a:srgbClr val="3300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5040" autoAdjust="0"/>
  </p:normalViewPr>
  <p:slideViewPr>
    <p:cSldViewPr snapToGrid="0" snapToObjects="1" showGuides="1">
      <p:cViewPr varScale="1">
        <p:scale>
          <a:sx n="88" d="100"/>
          <a:sy n="88" d="100"/>
        </p:scale>
        <p:origin x="612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7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AC90E-ABCC-4458-8AA6-94B2D53200E0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591762A-50FB-456B-A89F-4FEFC9B2B3F3}">
      <dgm:prSet/>
      <dgm:spPr/>
      <dgm:t>
        <a:bodyPr/>
        <a:lstStyle/>
        <a:p>
          <a:pPr rtl="0"/>
          <a:r>
            <a:rPr lang="it-IT" dirty="0"/>
            <a:t>IL WEBINAR AVRA’ LA DURATA DI UN’ORA E TRENTA E SARA’ REGISTRATO</a:t>
          </a:r>
          <a:endParaRPr lang="en-US" dirty="0"/>
        </a:p>
      </dgm:t>
    </dgm:pt>
    <dgm:pt modelId="{2128D2A2-D683-4DB7-A3E1-93FEC3221043}" type="parTrans" cxnId="{9F50B407-608A-4F0F-B474-34F7D26A1D32}">
      <dgm:prSet/>
      <dgm:spPr/>
      <dgm:t>
        <a:bodyPr/>
        <a:lstStyle/>
        <a:p>
          <a:endParaRPr lang="en-US"/>
        </a:p>
      </dgm:t>
    </dgm:pt>
    <dgm:pt modelId="{93DDA30F-DFED-4900-A462-DDC44AB5F056}" type="sibTrans" cxnId="{9F50B407-608A-4F0F-B474-34F7D26A1D32}">
      <dgm:prSet/>
      <dgm:spPr/>
      <dgm:t>
        <a:bodyPr/>
        <a:lstStyle/>
        <a:p>
          <a:endParaRPr lang="en-US"/>
        </a:p>
      </dgm:t>
    </dgm:pt>
    <dgm:pt modelId="{92456E74-D84F-4131-8C17-8C6DD12941DB}">
      <dgm:prSet/>
      <dgm:spPr/>
      <dgm:t>
        <a:bodyPr/>
        <a:lstStyle/>
        <a:p>
          <a:pPr rtl="0"/>
          <a:r>
            <a:rPr lang="it-IT" dirty="0"/>
            <a:t>TUTTI I PARTECIPANTI, AD ECCEZIONE DEI RELATORI E DEL MODERATORE,  SONO PREGATI DI TENERE I MICROFONI E LE TELECAMERE SPENTE</a:t>
          </a:r>
          <a:endParaRPr lang="en-US" dirty="0"/>
        </a:p>
      </dgm:t>
    </dgm:pt>
    <dgm:pt modelId="{0BDF5B65-CC36-45AF-9B55-908313BB16CE}" type="parTrans" cxnId="{AAA6E22E-42C3-48C2-B46E-B7DF40B8F47B}">
      <dgm:prSet/>
      <dgm:spPr/>
      <dgm:t>
        <a:bodyPr/>
        <a:lstStyle/>
        <a:p>
          <a:endParaRPr lang="en-US"/>
        </a:p>
      </dgm:t>
    </dgm:pt>
    <dgm:pt modelId="{DD794D69-A4BD-4609-9F34-8CFF63249B79}" type="sibTrans" cxnId="{AAA6E22E-42C3-48C2-B46E-B7DF40B8F47B}">
      <dgm:prSet/>
      <dgm:spPr/>
      <dgm:t>
        <a:bodyPr/>
        <a:lstStyle/>
        <a:p>
          <a:endParaRPr lang="en-US"/>
        </a:p>
      </dgm:t>
    </dgm:pt>
    <dgm:pt modelId="{9EFB173D-E1B9-4B38-AC3B-C0309009A656}">
      <dgm:prSet/>
      <dgm:spPr/>
      <dgm:t>
        <a:bodyPr/>
        <a:lstStyle/>
        <a:p>
          <a:pPr rtl="0"/>
          <a:r>
            <a:rPr lang="it-IT" dirty="0"/>
            <a:t>E’ POSSIBILE INVIARE QUESITI UTILIZZANDO LA CHAT</a:t>
          </a:r>
          <a:endParaRPr lang="en-US" dirty="0"/>
        </a:p>
      </dgm:t>
    </dgm:pt>
    <dgm:pt modelId="{443B9463-AA47-40AE-907A-74C9B66605B6}" type="parTrans" cxnId="{AF4A6E5E-C26A-4072-88D0-8D24D005565F}">
      <dgm:prSet/>
      <dgm:spPr/>
      <dgm:t>
        <a:bodyPr/>
        <a:lstStyle/>
        <a:p>
          <a:endParaRPr lang="en-US"/>
        </a:p>
      </dgm:t>
    </dgm:pt>
    <dgm:pt modelId="{77382F3E-AF67-4B6D-B364-5188214B8509}" type="sibTrans" cxnId="{AF4A6E5E-C26A-4072-88D0-8D24D005565F}">
      <dgm:prSet/>
      <dgm:spPr/>
      <dgm:t>
        <a:bodyPr/>
        <a:lstStyle/>
        <a:p>
          <a:endParaRPr lang="en-US"/>
        </a:p>
      </dgm:t>
    </dgm:pt>
    <dgm:pt modelId="{7EE4B189-FC25-4E09-9B77-93ACB3D838F4}">
      <dgm:prSet/>
      <dgm:spPr/>
      <dgm:t>
        <a:bodyPr/>
        <a:lstStyle/>
        <a:p>
          <a:pPr rtl="0"/>
          <a:r>
            <a:rPr lang="it-IT" dirty="0"/>
            <a:t>LE DOMANDE SELEZIONATE SARANNO LETTE ALLA FINE.</a:t>
          </a:r>
          <a:endParaRPr lang="en-US" dirty="0"/>
        </a:p>
      </dgm:t>
    </dgm:pt>
    <dgm:pt modelId="{4502041E-C5CC-4D2C-B2C5-8F84BB0F456B}" type="parTrans" cxnId="{C06E16EB-F5B3-4D67-BE83-022581FE75A6}">
      <dgm:prSet/>
      <dgm:spPr/>
      <dgm:t>
        <a:bodyPr/>
        <a:lstStyle/>
        <a:p>
          <a:endParaRPr lang="en-US"/>
        </a:p>
      </dgm:t>
    </dgm:pt>
    <dgm:pt modelId="{48DDA560-92D9-48A7-9AA6-C3DCD78569BE}" type="sibTrans" cxnId="{C06E16EB-F5B3-4D67-BE83-022581FE75A6}">
      <dgm:prSet/>
      <dgm:spPr/>
      <dgm:t>
        <a:bodyPr/>
        <a:lstStyle/>
        <a:p>
          <a:endParaRPr lang="en-US"/>
        </a:p>
      </dgm:t>
    </dgm:pt>
    <dgm:pt modelId="{38829B41-C108-4685-95E6-3F59BE0418BC}">
      <dgm:prSet/>
      <dgm:spPr/>
      <dgm:t>
        <a:bodyPr/>
        <a:lstStyle/>
        <a:p>
          <a:pPr rtl="0"/>
          <a:r>
            <a:rPr lang="it-IT" dirty="0"/>
            <a:t>LE DOMANDE CHE RIMANGONO SENZA RISPOSTA SARANNO TRATTATE SUCCESSIVAMENTE</a:t>
          </a:r>
          <a:endParaRPr lang="en-US" dirty="0"/>
        </a:p>
      </dgm:t>
    </dgm:pt>
    <dgm:pt modelId="{B4F6F1B5-9FE7-4BA4-A8C0-3CB2D17AA359}" type="parTrans" cxnId="{7DF20CE5-F70B-4F47-BADE-C80C0A272FB9}">
      <dgm:prSet/>
      <dgm:spPr/>
      <dgm:t>
        <a:bodyPr/>
        <a:lstStyle/>
        <a:p>
          <a:endParaRPr lang="en-US"/>
        </a:p>
      </dgm:t>
    </dgm:pt>
    <dgm:pt modelId="{E14F665F-E14E-429A-8965-7C0EA275D957}" type="sibTrans" cxnId="{7DF20CE5-F70B-4F47-BADE-C80C0A272FB9}">
      <dgm:prSet/>
      <dgm:spPr/>
      <dgm:t>
        <a:bodyPr/>
        <a:lstStyle/>
        <a:p>
          <a:endParaRPr lang="en-US"/>
        </a:p>
      </dgm:t>
    </dgm:pt>
    <dgm:pt modelId="{3A9B2860-0D86-434B-A6BD-234E61970C31}" type="pres">
      <dgm:prSet presAssocID="{E3DAC90E-ABCC-4458-8AA6-94B2D53200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C13207F-1BFE-4EBE-BD63-4BB63CC9FEDC}" type="pres">
      <dgm:prSet presAssocID="{3591762A-50FB-456B-A89F-4FEFC9B2B3F3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75B36BE9-3A56-4EF8-B5C7-40AC4ABD53EE}" type="pres">
      <dgm:prSet presAssocID="{93DDA30F-DFED-4900-A462-DDC44AB5F056}" presName="spacer" presStyleCnt="0"/>
      <dgm:spPr/>
    </dgm:pt>
    <dgm:pt modelId="{2CF36AC1-A2CA-45F7-B65E-1D20B4C2A194}" type="pres">
      <dgm:prSet presAssocID="{92456E74-D84F-4131-8C17-8C6DD12941DB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D1DEE582-3E51-4CB9-ABF3-D25DA4A7FC41}" type="pres">
      <dgm:prSet presAssocID="{DD794D69-A4BD-4609-9F34-8CFF63249B79}" presName="spacer" presStyleCnt="0"/>
      <dgm:spPr/>
    </dgm:pt>
    <dgm:pt modelId="{B5834687-2458-4DD1-9923-BB0DF1AEDB51}" type="pres">
      <dgm:prSet presAssocID="{9EFB173D-E1B9-4B38-AC3B-C0309009A656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366FDC88-B67F-45F5-9834-B1B43B54C27F}" type="pres">
      <dgm:prSet presAssocID="{77382F3E-AF67-4B6D-B364-5188214B8509}" presName="spacer" presStyleCnt="0"/>
      <dgm:spPr/>
    </dgm:pt>
    <dgm:pt modelId="{126A7E75-8118-4846-BBEC-776A769E5240}" type="pres">
      <dgm:prSet presAssocID="{7EE4B189-FC25-4E09-9B77-93ACB3D838F4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8EB65557-B0E6-41A7-BAFD-8B7B5F0A4513}" type="pres">
      <dgm:prSet presAssocID="{48DDA560-92D9-48A7-9AA6-C3DCD78569BE}" presName="spacer" presStyleCnt="0"/>
      <dgm:spPr/>
    </dgm:pt>
    <dgm:pt modelId="{56FE3848-E505-4FB1-9D9C-EA6900165994}" type="pres">
      <dgm:prSet presAssocID="{38829B41-C108-4685-95E6-3F59BE0418BC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7DF20CE5-F70B-4F47-BADE-C80C0A272FB9}" srcId="{E3DAC90E-ABCC-4458-8AA6-94B2D53200E0}" destId="{38829B41-C108-4685-95E6-3F59BE0418BC}" srcOrd="4" destOrd="0" parTransId="{B4F6F1B5-9FE7-4BA4-A8C0-3CB2D17AA359}" sibTransId="{E14F665F-E14E-429A-8965-7C0EA275D957}"/>
    <dgm:cxn modelId="{21A5554C-60FC-4ABB-B26F-8FD94590C942}" type="presOf" srcId="{3591762A-50FB-456B-A89F-4FEFC9B2B3F3}" destId="{DC13207F-1BFE-4EBE-BD63-4BB63CC9FEDC}" srcOrd="0" destOrd="0" presId="urn:microsoft.com/office/officeart/2005/8/layout/vList2"/>
    <dgm:cxn modelId="{42A90B88-F3F9-4C4F-B5CB-00F4A0A41422}" type="presOf" srcId="{38829B41-C108-4685-95E6-3F59BE0418BC}" destId="{56FE3848-E505-4FB1-9D9C-EA6900165994}" srcOrd="0" destOrd="0" presId="urn:microsoft.com/office/officeart/2005/8/layout/vList2"/>
    <dgm:cxn modelId="{35A32B7D-B7AB-494C-BE5C-9FA3D7ABE099}" type="presOf" srcId="{9EFB173D-E1B9-4B38-AC3B-C0309009A656}" destId="{B5834687-2458-4DD1-9923-BB0DF1AEDB51}" srcOrd="0" destOrd="0" presId="urn:microsoft.com/office/officeart/2005/8/layout/vList2"/>
    <dgm:cxn modelId="{AAA6E22E-42C3-48C2-B46E-B7DF40B8F47B}" srcId="{E3DAC90E-ABCC-4458-8AA6-94B2D53200E0}" destId="{92456E74-D84F-4131-8C17-8C6DD12941DB}" srcOrd="1" destOrd="0" parTransId="{0BDF5B65-CC36-45AF-9B55-908313BB16CE}" sibTransId="{DD794D69-A4BD-4609-9F34-8CFF63249B79}"/>
    <dgm:cxn modelId="{AF4A6E5E-C26A-4072-88D0-8D24D005565F}" srcId="{E3DAC90E-ABCC-4458-8AA6-94B2D53200E0}" destId="{9EFB173D-E1B9-4B38-AC3B-C0309009A656}" srcOrd="2" destOrd="0" parTransId="{443B9463-AA47-40AE-907A-74C9B66605B6}" sibTransId="{77382F3E-AF67-4B6D-B364-5188214B8509}"/>
    <dgm:cxn modelId="{9F50B407-608A-4F0F-B474-34F7D26A1D32}" srcId="{E3DAC90E-ABCC-4458-8AA6-94B2D53200E0}" destId="{3591762A-50FB-456B-A89F-4FEFC9B2B3F3}" srcOrd="0" destOrd="0" parTransId="{2128D2A2-D683-4DB7-A3E1-93FEC3221043}" sibTransId="{93DDA30F-DFED-4900-A462-DDC44AB5F056}"/>
    <dgm:cxn modelId="{0942CB1C-ED14-4E84-8CBA-13EF401A3C93}" type="presOf" srcId="{7EE4B189-FC25-4E09-9B77-93ACB3D838F4}" destId="{126A7E75-8118-4846-BBEC-776A769E5240}" srcOrd="0" destOrd="0" presId="urn:microsoft.com/office/officeart/2005/8/layout/vList2"/>
    <dgm:cxn modelId="{8D3469D5-3D94-42B4-8102-54AA069E2F8D}" type="presOf" srcId="{92456E74-D84F-4131-8C17-8C6DD12941DB}" destId="{2CF36AC1-A2CA-45F7-B65E-1D20B4C2A194}" srcOrd="0" destOrd="0" presId="urn:microsoft.com/office/officeart/2005/8/layout/vList2"/>
    <dgm:cxn modelId="{99B35196-8CCF-4843-9BEE-AADBB5398369}" type="presOf" srcId="{E3DAC90E-ABCC-4458-8AA6-94B2D53200E0}" destId="{3A9B2860-0D86-434B-A6BD-234E61970C31}" srcOrd="0" destOrd="0" presId="urn:microsoft.com/office/officeart/2005/8/layout/vList2"/>
    <dgm:cxn modelId="{C06E16EB-F5B3-4D67-BE83-022581FE75A6}" srcId="{E3DAC90E-ABCC-4458-8AA6-94B2D53200E0}" destId="{7EE4B189-FC25-4E09-9B77-93ACB3D838F4}" srcOrd="3" destOrd="0" parTransId="{4502041E-C5CC-4D2C-B2C5-8F84BB0F456B}" sibTransId="{48DDA560-92D9-48A7-9AA6-C3DCD78569BE}"/>
    <dgm:cxn modelId="{9CD4E418-7F6D-4BFC-8B29-DCFA176D1048}" type="presParOf" srcId="{3A9B2860-0D86-434B-A6BD-234E61970C31}" destId="{DC13207F-1BFE-4EBE-BD63-4BB63CC9FEDC}" srcOrd="0" destOrd="0" presId="urn:microsoft.com/office/officeart/2005/8/layout/vList2"/>
    <dgm:cxn modelId="{B5567751-028E-4DE6-8962-6889ED52582C}" type="presParOf" srcId="{3A9B2860-0D86-434B-A6BD-234E61970C31}" destId="{75B36BE9-3A56-4EF8-B5C7-40AC4ABD53EE}" srcOrd="1" destOrd="0" presId="urn:microsoft.com/office/officeart/2005/8/layout/vList2"/>
    <dgm:cxn modelId="{F1B9A755-FC20-450F-A5F6-C1D32870D4F6}" type="presParOf" srcId="{3A9B2860-0D86-434B-A6BD-234E61970C31}" destId="{2CF36AC1-A2CA-45F7-B65E-1D20B4C2A194}" srcOrd="2" destOrd="0" presId="urn:microsoft.com/office/officeart/2005/8/layout/vList2"/>
    <dgm:cxn modelId="{3D6470C1-D0A9-46E4-8A77-25051D808359}" type="presParOf" srcId="{3A9B2860-0D86-434B-A6BD-234E61970C31}" destId="{D1DEE582-3E51-4CB9-ABF3-D25DA4A7FC41}" srcOrd="3" destOrd="0" presId="urn:microsoft.com/office/officeart/2005/8/layout/vList2"/>
    <dgm:cxn modelId="{D6F522BB-4DEB-4D60-83A1-7398F8377A8B}" type="presParOf" srcId="{3A9B2860-0D86-434B-A6BD-234E61970C31}" destId="{B5834687-2458-4DD1-9923-BB0DF1AEDB51}" srcOrd="4" destOrd="0" presId="urn:microsoft.com/office/officeart/2005/8/layout/vList2"/>
    <dgm:cxn modelId="{AA0F1E01-3CC7-476B-9F8D-4E45FA418C2A}" type="presParOf" srcId="{3A9B2860-0D86-434B-A6BD-234E61970C31}" destId="{366FDC88-B67F-45F5-9834-B1B43B54C27F}" srcOrd="5" destOrd="0" presId="urn:microsoft.com/office/officeart/2005/8/layout/vList2"/>
    <dgm:cxn modelId="{35F0CD3D-DA85-4C4E-822D-8E334C052B5C}" type="presParOf" srcId="{3A9B2860-0D86-434B-A6BD-234E61970C31}" destId="{126A7E75-8118-4846-BBEC-776A769E5240}" srcOrd="6" destOrd="0" presId="urn:microsoft.com/office/officeart/2005/8/layout/vList2"/>
    <dgm:cxn modelId="{AE31BEF8-74E5-42F7-B97D-78444887A909}" type="presParOf" srcId="{3A9B2860-0D86-434B-A6BD-234E61970C31}" destId="{8EB65557-B0E6-41A7-BAFD-8B7B5F0A4513}" srcOrd="7" destOrd="0" presId="urn:microsoft.com/office/officeart/2005/8/layout/vList2"/>
    <dgm:cxn modelId="{8A8C2253-F1DA-4387-AE29-6CFF1F669537}" type="presParOf" srcId="{3A9B2860-0D86-434B-A6BD-234E61970C31}" destId="{56FE3848-E505-4FB1-9D9C-EA69001659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3207F-1BFE-4EBE-BD63-4BB63CC9FEDC}">
      <dsp:nvSpPr>
        <dsp:cNvPr id="0" name=""/>
        <dsp:cNvSpPr/>
      </dsp:nvSpPr>
      <dsp:spPr>
        <a:xfrm>
          <a:off x="0" y="18559"/>
          <a:ext cx="9350829" cy="860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IL WEBINAR AVRA’ LA DURATA DI UN’ORA E TRENTA E SARA’ REGISTRATO</a:t>
          </a:r>
          <a:endParaRPr lang="en-US" sz="2400" kern="1200" dirty="0"/>
        </a:p>
      </dsp:txBody>
      <dsp:txXfrm>
        <a:off x="0" y="18559"/>
        <a:ext cx="9350829" cy="860388"/>
      </dsp:txXfrm>
    </dsp:sp>
    <dsp:sp modelId="{2CF36AC1-A2CA-45F7-B65E-1D20B4C2A194}">
      <dsp:nvSpPr>
        <dsp:cNvPr id="0" name=""/>
        <dsp:cNvSpPr/>
      </dsp:nvSpPr>
      <dsp:spPr>
        <a:xfrm>
          <a:off x="0" y="948068"/>
          <a:ext cx="9350829" cy="860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TUTTI I PARTECIPANTI, AD ECCEZIONE DEI RELATORI E DEL MODERATORE,  SONO PREGATI DI TENERE I MICROFONI E LE TELECAMERE SPENTE</a:t>
          </a:r>
          <a:endParaRPr lang="en-US" sz="2400" kern="1200" dirty="0"/>
        </a:p>
      </dsp:txBody>
      <dsp:txXfrm>
        <a:off x="0" y="948068"/>
        <a:ext cx="9350829" cy="860388"/>
      </dsp:txXfrm>
    </dsp:sp>
    <dsp:sp modelId="{B5834687-2458-4DD1-9923-BB0DF1AEDB51}">
      <dsp:nvSpPr>
        <dsp:cNvPr id="0" name=""/>
        <dsp:cNvSpPr/>
      </dsp:nvSpPr>
      <dsp:spPr>
        <a:xfrm>
          <a:off x="0" y="1877577"/>
          <a:ext cx="9350829" cy="860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E’ POSSIBILE INVIARE QUESITI UTILIZZANDO LA CHAT</a:t>
          </a:r>
          <a:endParaRPr lang="en-US" sz="2400" kern="1200" dirty="0"/>
        </a:p>
      </dsp:txBody>
      <dsp:txXfrm>
        <a:off x="0" y="1877577"/>
        <a:ext cx="9350829" cy="860388"/>
      </dsp:txXfrm>
    </dsp:sp>
    <dsp:sp modelId="{126A7E75-8118-4846-BBEC-776A769E5240}">
      <dsp:nvSpPr>
        <dsp:cNvPr id="0" name=""/>
        <dsp:cNvSpPr/>
      </dsp:nvSpPr>
      <dsp:spPr>
        <a:xfrm>
          <a:off x="0" y="2807085"/>
          <a:ext cx="9350829" cy="860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LE DOMANDE SELEZIONATE SARANNO LETTE ALLA FINE.</a:t>
          </a:r>
          <a:endParaRPr lang="en-US" sz="2400" kern="1200" dirty="0"/>
        </a:p>
      </dsp:txBody>
      <dsp:txXfrm>
        <a:off x="0" y="2807085"/>
        <a:ext cx="9350829" cy="860388"/>
      </dsp:txXfrm>
    </dsp:sp>
    <dsp:sp modelId="{56FE3848-E505-4FB1-9D9C-EA6900165994}">
      <dsp:nvSpPr>
        <dsp:cNvPr id="0" name=""/>
        <dsp:cNvSpPr/>
      </dsp:nvSpPr>
      <dsp:spPr>
        <a:xfrm>
          <a:off x="0" y="3736594"/>
          <a:ext cx="9350829" cy="860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LE DOMANDE CHE RIMANGONO SENZA RISPOSTA SARANNO TRATTATE SUCCESSIVAMENTE</a:t>
          </a:r>
          <a:endParaRPr lang="en-US" sz="2400" kern="1200" dirty="0"/>
        </a:p>
      </dsp:txBody>
      <dsp:txXfrm>
        <a:off x="0" y="3736594"/>
        <a:ext cx="9350829" cy="860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7AC03411-9DD8-AF4E-935D-C118AA05FF3F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3CD49DB1-CF9B-2D4C-BCA2-7748C58168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3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810E-F646-4083-9C5B-A56E4531D60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050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810E-F646-4083-9C5B-A56E4531D606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035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8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43" y="1230298"/>
            <a:ext cx="11005312" cy="52866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893" y="6194841"/>
            <a:ext cx="1750184" cy="5146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0902" y="1222014"/>
            <a:ext cx="4966801" cy="30753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04549" y="4527927"/>
            <a:ext cx="5339507" cy="7763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438" y="3576904"/>
            <a:ext cx="4979103" cy="24895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6095" y="1297103"/>
            <a:ext cx="5143787" cy="324035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78055" y="2975991"/>
            <a:ext cx="2813944" cy="28139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C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Copyright </a:t>
            </a:r>
            <a:r>
              <a:rPr dirty="0"/>
              <a:t>©</a:t>
            </a:r>
            <a:r>
              <a:rPr spc="-7" dirty="0"/>
              <a:t> GS1</a:t>
            </a:r>
            <a:r>
              <a:rPr dirty="0"/>
              <a:t> </a:t>
            </a:r>
            <a:r>
              <a:rPr spc="-7" dirty="0"/>
              <a:t>Italy.</a:t>
            </a:r>
            <a:r>
              <a:rPr spc="-13" dirty="0"/>
              <a:t> </a:t>
            </a:r>
            <a:r>
              <a:rPr dirty="0"/>
              <a:t>Tutti</a:t>
            </a:r>
            <a:r>
              <a:rPr spc="-13" dirty="0"/>
              <a:t> </a:t>
            </a:r>
            <a:r>
              <a:rPr dirty="0"/>
              <a:t>i</a:t>
            </a:r>
            <a:r>
              <a:rPr spc="-13" dirty="0"/>
              <a:t> </a:t>
            </a:r>
            <a:r>
              <a:rPr spc="-7" dirty="0"/>
              <a:t>diritti</a:t>
            </a:r>
            <a:r>
              <a:rPr spc="-13" dirty="0"/>
              <a:t> </a:t>
            </a:r>
            <a:r>
              <a:rPr spc="-7" dirty="0"/>
              <a:t>riservati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50799">
              <a:lnSpc>
                <a:spcPct val="100000"/>
              </a:lnSpc>
              <a:spcBef>
                <a:spcPts val="133"/>
              </a:spcBef>
            </a:pPr>
            <a:fld id="{81D60167-4931-47E6-BA6A-407CBD079E47}" type="slidenum">
              <a:rPr dirty="0"/>
              <a:pPr marL="50799">
                <a:lnSpc>
                  <a:spcPct val="100000"/>
                </a:lnSpc>
                <a:spcBef>
                  <a:spcPts val="133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Copyright </a:t>
            </a:r>
            <a:r>
              <a:rPr dirty="0"/>
              <a:t>©</a:t>
            </a:r>
            <a:r>
              <a:rPr spc="-7" dirty="0"/>
              <a:t> GS1</a:t>
            </a:r>
            <a:r>
              <a:rPr dirty="0"/>
              <a:t> </a:t>
            </a:r>
            <a:r>
              <a:rPr spc="-7" dirty="0"/>
              <a:t>Italy.</a:t>
            </a:r>
            <a:r>
              <a:rPr spc="-13" dirty="0"/>
              <a:t> </a:t>
            </a:r>
            <a:r>
              <a:rPr dirty="0"/>
              <a:t>Tutti</a:t>
            </a:r>
            <a:r>
              <a:rPr spc="-13" dirty="0"/>
              <a:t> </a:t>
            </a:r>
            <a:r>
              <a:rPr dirty="0"/>
              <a:t>i</a:t>
            </a:r>
            <a:r>
              <a:rPr spc="-13" dirty="0"/>
              <a:t> </a:t>
            </a:r>
            <a:r>
              <a:rPr spc="-7" dirty="0"/>
              <a:t>diritti</a:t>
            </a:r>
            <a:r>
              <a:rPr spc="-13" dirty="0"/>
              <a:t> </a:t>
            </a:r>
            <a:r>
              <a:rPr spc="-7" dirty="0"/>
              <a:t>riservati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50799">
              <a:lnSpc>
                <a:spcPct val="100000"/>
              </a:lnSpc>
              <a:spcBef>
                <a:spcPts val="133"/>
              </a:spcBef>
            </a:pPr>
            <a:fld id="{81D60167-4931-47E6-BA6A-407CBD079E47}" type="slidenum">
              <a:rPr dirty="0"/>
              <a:pPr marL="50799">
                <a:lnSpc>
                  <a:spcPct val="100000"/>
                </a:lnSpc>
                <a:spcBef>
                  <a:spcPts val="133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519" y="4755372"/>
            <a:ext cx="11222351" cy="871326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41819" y="5848221"/>
            <a:ext cx="10083749" cy="75318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B581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6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99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99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D07-A71E-1A44-AA4D-95C67C300477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2B0-CC12-C842-8501-B5685BCDF05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4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5265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D07-A71E-1A44-AA4D-95C67C300477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2B0-CC12-C842-8501-B5685BCDF05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76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C321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5265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D07-A71E-1A44-AA4D-95C67C300477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2B0-CC12-C842-8501-B5685BCDF053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rgbClr val="B58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526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D07-A71E-1A44-AA4D-95C67C300477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52B0-CC12-C842-8501-B5685BCDF053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519" y="4755372"/>
            <a:ext cx="11222351" cy="871326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41819" y="5848221"/>
            <a:ext cx="10083749" cy="75318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8C32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65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03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9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150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FEB1-1F00-5742-891B-9883E81A23AE}" type="datetime1">
              <a:rPr lang="fr-BE" smtClean="0"/>
              <a:t>22/03/2021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7C96-4B69-9840-B944-2B0F961598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7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5931-4107-EA47-9AFE-3DF2E472BF32}" type="datetime1">
              <a:rPr lang="fr-BE" smtClean="0"/>
              <a:t>22/03/2021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7C96-4B69-9840-B944-2B0F961598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5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Copyright </a:t>
            </a:r>
            <a:r>
              <a:rPr dirty="0"/>
              <a:t>©</a:t>
            </a:r>
            <a:r>
              <a:rPr spc="-7" dirty="0"/>
              <a:t> GS1</a:t>
            </a:r>
            <a:r>
              <a:rPr dirty="0"/>
              <a:t> </a:t>
            </a:r>
            <a:r>
              <a:rPr spc="-7" dirty="0"/>
              <a:t>Italy.</a:t>
            </a:r>
            <a:r>
              <a:rPr spc="-13" dirty="0"/>
              <a:t> </a:t>
            </a:r>
            <a:r>
              <a:rPr dirty="0"/>
              <a:t>Tutti</a:t>
            </a:r>
            <a:r>
              <a:rPr spc="-13" dirty="0"/>
              <a:t> </a:t>
            </a:r>
            <a:r>
              <a:rPr dirty="0"/>
              <a:t>i</a:t>
            </a:r>
            <a:r>
              <a:rPr spc="-13" dirty="0"/>
              <a:t> </a:t>
            </a:r>
            <a:r>
              <a:rPr spc="-7" dirty="0"/>
              <a:t>diritti</a:t>
            </a:r>
            <a:r>
              <a:rPr spc="-13" dirty="0"/>
              <a:t> </a:t>
            </a:r>
            <a:r>
              <a:rPr spc="-7" dirty="0"/>
              <a:t>riservati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50799">
              <a:lnSpc>
                <a:spcPct val="100000"/>
              </a:lnSpc>
              <a:spcBef>
                <a:spcPts val="133"/>
              </a:spcBef>
            </a:pPr>
            <a:fld id="{81D60167-4931-47E6-BA6A-407CBD079E47}" type="slidenum">
              <a:rPr dirty="0"/>
              <a:pPr marL="50799">
                <a:lnSpc>
                  <a:spcPct val="100000"/>
                </a:lnSpc>
                <a:spcBef>
                  <a:spcPts val="133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C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Copyright </a:t>
            </a:r>
            <a:r>
              <a:rPr dirty="0"/>
              <a:t>©</a:t>
            </a:r>
            <a:r>
              <a:rPr spc="-7" dirty="0"/>
              <a:t> GS1</a:t>
            </a:r>
            <a:r>
              <a:rPr dirty="0"/>
              <a:t> </a:t>
            </a:r>
            <a:r>
              <a:rPr spc="-7" dirty="0"/>
              <a:t>Italy.</a:t>
            </a:r>
            <a:r>
              <a:rPr spc="-13" dirty="0"/>
              <a:t> </a:t>
            </a:r>
            <a:r>
              <a:rPr dirty="0"/>
              <a:t>Tutti</a:t>
            </a:r>
            <a:r>
              <a:rPr spc="-13" dirty="0"/>
              <a:t> </a:t>
            </a:r>
            <a:r>
              <a:rPr dirty="0"/>
              <a:t>i</a:t>
            </a:r>
            <a:r>
              <a:rPr spc="-13" dirty="0"/>
              <a:t> </a:t>
            </a:r>
            <a:r>
              <a:rPr spc="-7" dirty="0"/>
              <a:t>diritti</a:t>
            </a:r>
            <a:r>
              <a:rPr spc="-13" dirty="0"/>
              <a:t> </a:t>
            </a:r>
            <a:r>
              <a:rPr spc="-7" dirty="0"/>
              <a:t>riservati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50799">
              <a:lnSpc>
                <a:spcPct val="100000"/>
              </a:lnSpc>
              <a:spcBef>
                <a:spcPts val="133"/>
              </a:spcBef>
            </a:pPr>
            <a:fld id="{81D60167-4931-47E6-BA6A-407CBD079E47}" type="slidenum">
              <a:rPr dirty="0"/>
              <a:pPr marL="50799">
                <a:lnSpc>
                  <a:spcPct val="100000"/>
                </a:lnSpc>
                <a:spcBef>
                  <a:spcPts val="133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C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Copyright </a:t>
            </a:r>
            <a:r>
              <a:rPr dirty="0"/>
              <a:t>©</a:t>
            </a:r>
            <a:r>
              <a:rPr spc="-7" dirty="0"/>
              <a:t> GS1</a:t>
            </a:r>
            <a:r>
              <a:rPr dirty="0"/>
              <a:t> </a:t>
            </a:r>
            <a:r>
              <a:rPr spc="-7" dirty="0"/>
              <a:t>Italy.</a:t>
            </a:r>
            <a:r>
              <a:rPr spc="-13" dirty="0"/>
              <a:t> </a:t>
            </a:r>
            <a:r>
              <a:rPr dirty="0"/>
              <a:t>Tutti</a:t>
            </a:r>
            <a:r>
              <a:rPr spc="-13" dirty="0"/>
              <a:t> </a:t>
            </a:r>
            <a:r>
              <a:rPr dirty="0"/>
              <a:t>i</a:t>
            </a:r>
            <a:r>
              <a:rPr spc="-13" dirty="0"/>
              <a:t> </a:t>
            </a:r>
            <a:r>
              <a:rPr spc="-7" dirty="0"/>
              <a:t>diritti</a:t>
            </a:r>
            <a:r>
              <a:rPr spc="-13" dirty="0"/>
              <a:t> </a:t>
            </a:r>
            <a:r>
              <a:rPr spc="-7" dirty="0"/>
              <a:t>riservati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50799">
              <a:lnSpc>
                <a:spcPct val="100000"/>
              </a:lnSpc>
              <a:spcBef>
                <a:spcPts val="133"/>
              </a:spcBef>
            </a:pPr>
            <a:fld id="{81D60167-4931-47E6-BA6A-407CBD079E47}" type="slidenum">
              <a:rPr dirty="0"/>
              <a:pPr marL="50799">
                <a:lnSpc>
                  <a:spcPct val="100000"/>
                </a:lnSpc>
                <a:spcBef>
                  <a:spcPts val="133"/>
                </a:spcBef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2" r:id="rId3"/>
    <p:sldLayoutId id="214748371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7E19-F9E1-B24E-A027-4210EF5AB7E6}" type="datetime1">
              <a:rPr lang="fr-BE" smtClean="0"/>
              <a:t>22/03/2021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7C96-4B69-9840-B944-2B0F961598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0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6" r:id="rId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343" y="1230298"/>
            <a:ext cx="11005312" cy="52866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893" y="6194841"/>
            <a:ext cx="1750184" cy="5146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9706" y="178137"/>
            <a:ext cx="11032588" cy="1013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C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383" y="2379471"/>
            <a:ext cx="11305232" cy="1611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22033" y="6371128"/>
            <a:ext cx="230801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Copyright </a:t>
            </a:r>
            <a:r>
              <a:rPr dirty="0"/>
              <a:t>©</a:t>
            </a:r>
            <a:r>
              <a:rPr spc="-7" dirty="0"/>
              <a:t> GS1</a:t>
            </a:r>
            <a:r>
              <a:rPr dirty="0"/>
              <a:t> </a:t>
            </a:r>
            <a:r>
              <a:rPr spc="-7" dirty="0"/>
              <a:t>Italy.</a:t>
            </a:r>
            <a:r>
              <a:rPr spc="-13" dirty="0"/>
              <a:t> </a:t>
            </a:r>
            <a:r>
              <a:rPr dirty="0"/>
              <a:t>Tutti</a:t>
            </a:r>
            <a:r>
              <a:rPr spc="-13" dirty="0"/>
              <a:t> </a:t>
            </a:r>
            <a:r>
              <a:rPr dirty="0"/>
              <a:t>i</a:t>
            </a:r>
            <a:r>
              <a:rPr spc="-13" dirty="0"/>
              <a:t> </a:t>
            </a:r>
            <a:r>
              <a:rPr spc="-7" dirty="0"/>
              <a:t>diritti</a:t>
            </a:r>
            <a:r>
              <a:rPr spc="-13" dirty="0"/>
              <a:t> </a:t>
            </a:r>
            <a:r>
              <a:rPr spc="-7" dirty="0"/>
              <a:t>riservati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88196" y="6358169"/>
            <a:ext cx="254845" cy="14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3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50799">
              <a:lnSpc>
                <a:spcPct val="100000"/>
              </a:lnSpc>
              <a:spcBef>
                <a:spcPts val="133"/>
              </a:spcBef>
            </a:pPr>
            <a:fld id="{81D60167-4931-47E6-BA6A-407CBD079E47}" type="slidenum">
              <a:rPr dirty="0"/>
              <a:pPr marL="50799">
                <a:lnSpc>
                  <a:spcPct val="100000"/>
                </a:lnSpc>
                <a:spcBef>
                  <a:spcPts val="133"/>
                </a:spcBef>
              </a:pPr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9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62451"/>
            <a:ext cx="9155813" cy="87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0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58523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6837A"/>
                </a:solidFill>
              </a:defRPr>
            </a:lvl1pPr>
          </a:lstStyle>
          <a:p>
            <a:fld id="{63558D07-A71E-1A44-AA4D-95C67C300477}" type="datetimeFigureOut">
              <a:rPr lang="fr-FR" smtClean="0"/>
              <a:pPr/>
              <a:t>22/03/2021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58523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6837A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58523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6837A"/>
                </a:solidFill>
              </a:defRPr>
            </a:lvl1pPr>
          </a:lstStyle>
          <a:p>
            <a:fld id="{253752B0-CC12-C842-8501-B5685BCDF053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070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0" r:id="rId3"/>
    <p:sldLayoutId id="2147483717" r:id="rId4"/>
    <p:sldLayoutId id="2147483666" r:id="rId5"/>
    <p:sldLayoutId id="2147483649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8C321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C321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C321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C321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C321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pirits.eu/spirits/a-spirit-of-tradition/distillation-process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ev.eu" TargetMode="External"/><Relationship Id="rId3" Type="http://schemas.openxmlformats.org/officeDocument/2006/relationships/image" Target="../media/image17.jpeg"/><Relationship Id="rId7" Type="http://schemas.openxmlformats.org/officeDocument/2006/relationships/hyperlink" Target="mailto:ceev@ceev.e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62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image" Target="../media/image61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4.png"/><Relationship Id="rId7" Type="http://schemas.openxmlformats.org/officeDocument/2006/relationships/image" Target="../media/image1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1.jpg"/><Relationship Id="rId5" Type="http://schemas.openxmlformats.org/officeDocument/2006/relationships/image" Target="../media/image120.png"/><Relationship Id="rId10" Type="http://schemas.openxmlformats.org/officeDocument/2006/relationships/image" Target="../media/image125.jpg"/><Relationship Id="rId4" Type="http://schemas.openxmlformats.org/officeDocument/2006/relationships/image" Target="../media/image119.jpg"/><Relationship Id="rId9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paolo.cibien@gs1it.org" TargetMode="Externa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1121229"/>
            <a:ext cx="12087224" cy="1969634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solidFill>
                  <a:schemeClr val="bg1"/>
                </a:solidFill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Dichiarazione </a:t>
            </a:r>
            <a:r>
              <a:rPr lang="it-IT" sz="5400" b="1" dirty="0">
                <a:solidFill>
                  <a:schemeClr val="bg1"/>
                </a:solidFill>
              </a:rPr>
              <a:t>nutrizionale</a:t>
            </a:r>
            <a:br>
              <a:rPr lang="it-IT" sz="5400" b="1" dirty="0">
                <a:solidFill>
                  <a:schemeClr val="bg1"/>
                </a:solidFill>
              </a:rPr>
            </a:br>
            <a:r>
              <a:rPr lang="it-IT" sz="5400" b="1" dirty="0">
                <a:solidFill>
                  <a:schemeClr val="bg1"/>
                </a:solidFill>
              </a:rPr>
              <a:t>e lista degli ingredienti</a:t>
            </a:r>
            <a:r>
              <a:rPr lang="en-US" sz="5400" b="1" dirty="0">
                <a:solidFill>
                  <a:schemeClr val="bg1"/>
                </a:solidFill>
              </a:rPr>
              <a:t>: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Webinar </a:t>
            </a:r>
            <a:r>
              <a:rPr lang="en-US" sz="5400" b="1" dirty="0" err="1">
                <a:solidFill>
                  <a:schemeClr val="bg1"/>
                </a:solidFill>
              </a:rPr>
              <a:t>sulla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i="1" dirty="0">
                <a:solidFill>
                  <a:schemeClr val="bg1"/>
                </a:solidFill>
              </a:rPr>
              <a:t>E- label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33685" y="3280165"/>
            <a:ext cx="8124630" cy="405428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23 MARZO 2021</a:t>
            </a:r>
          </a:p>
        </p:txBody>
      </p:sp>
    </p:spTree>
    <p:extLst>
      <p:ext uri="{BB962C8B-B14F-4D97-AF65-F5344CB8AC3E}">
        <p14:creationId xmlns:p14="http://schemas.microsoft.com/office/powerpoint/2010/main" val="22775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6B969-F02C-450A-AC57-747A0EAC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71456"/>
            <a:ext cx="11591109" cy="871326"/>
          </a:xfrm>
        </p:spPr>
        <p:txBody>
          <a:bodyPr/>
          <a:lstStyle/>
          <a:p>
            <a:pPr algn="ctr"/>
            <a:r>
              <a:rPr lang="en-US" dirty="0"/>
              <a:t>Parigi, 4 </a:t>
            </a:r>
            <a:r>
              <a:rPr lang="en-US" dirty="0" err="1"/>
              <a:t>Giugno</a:t>
            </a:r>
            <a:r>
              <a:rPr lang="en-US" dirty="0"/>
              <a:t> </a:t>
            </a:r>
            <a:r>
              <a:rPr lang="en-US" dirty="0" smtClean="0"/>
              <a:t>2019 - </a:t>
            </a:r>
            <a:r>
              <a:rPr lang="en-US" dirty="0" err="1" smtClean="0"/>
              <a:t>cofirma</a:t>
            </a:r>
            <a:r>
              <a:rPr lang="en-US" dirty="0" smtClean="0"/>
              <a:t> </a:t>
            </a:r>
            <a:r>
              <a:rPr lang="en-US" dirty="0"/>
              <a:t>del MoU 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5E72DF-78E9-40DA-A47E-4EEE3C7B8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531" y="1460310"/>
            <a:ext cx="3566469" cy="3834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A9F8A1-A42D-4D24-85AF-34DFB0FE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310"/>
            <a:ext cx="8793778" cy="6220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ECB09C-0385-49E8-B3EF-CB2F2A83D095}"/>
              </a:ext>
            </a:extLst>
          </p:cNvPr>
          <p:cNvSpPr txBox="1"/>
          <p:nvPr/>
        </p:nvSpPr>
        <p:spPr>
          <a:xfrm>
            <a:off x="152400" y="5824295"/>
            <a:ext cx="1189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Accogliamo</a:t>
            </a:r>
            <a:r>
              <a:rPr lang="en-GB" i="1" dirty="0"/>
              <a:t> con </a:t>
            </a:r>
            <a:r>
              <a:rPr lang="en-GB" i="1" dirty="0" err="1"/>
              <a:t>entusiasmo</a:t>
            </a:r>
            <a:r>
              <a:rPr lang="en-GB" i="1" dirty="0"/>
              <a:t> </a:t>
            </a:r>
            <a:r>
              <a:rPr lang="en-GB" i="1" dirty="0" err="1"/>
              <a:t>questa</a:t>
            </a:r>
            <a:r>
              <a:rPr lang="en-GB" i="1" dirty="0"/>
              <a:t> </a:t>
            </a:r>
            <a:r>
              <a:rPr lang="en-GB" i="1" dirty="0" err="1"/>
              <a:t>iniziativa</a:t>
            </a:r>
            <a:r>
              <a:rPr lang="en-GB" i="1" dirty="0"/>
              <a:t> e </a:t>
            </a:r>
            <a:r>
              <a:rPr lang="en-GB" i="1" dirty="0" err="1"/>
              <a:t>incoraggiamo</a:t>
            </a:r>
            <a:r>
              <a:rPr lang="en-GB" i="1" dirty="0"/>
              <a:t> </a:t>
            </a:r>
            <a:r>
              <a:rPr lang="en-GB" i="1" dirty="0" err="1"/>
              <a:t>quante</a:t>
            </a:r>
            <a:r>
              <a:rPr lang="en-GB" i="1" dirty="0"/>
              <a:t> </a:t>
            </a:r>
            <a:r>
              <a:rPr lang="en-GB" i="1" dirty="0" err="1"/>
              <a:t>più</a:t>
            </a:r>
            <a:r>
              <a:rPr lang="en-GB" i="1" dirty="0"/>
              <a:t> </a:t>
            </a:r>
            <a:r>
              <a:rPr lang="en-GB" i="1" dirty="0" err="1"/>
              <a:t>aziende</a:t>
            </a:r>
            <a:r>
              <a:rPr lang="en-GB" i="1" dirty="0"/>
              <a:t> </a:t>
            </a:r>
            <a:r>
              <a:rPr lang="en-GB" i="1" dirty="0" err="1"/>
              <a:t>nel</a:t>
            </a:r>
            <a:r>
              <a:rPr lang="en-GB" i="1" dirty="0"/>
              <a:t> </a:t>
            </a:r>
            <a:r>
              <a:rPr lang="en-GB" i="1" dirty="0" err="1"/>
              <a:t>settore</a:t>
            </a:r>
            <a:r>
              <a:rPr lang="en-GB" i="1" dirty="0"/>
              <a:t> </a:t>
            </a:r>
            <a:r>
              <a:rPr lang="en-GB" i="1" dirty="0" err="1"/>
              <a:t>degli</a:t>
            </a:r>
            <a:r>
              <a:rPr lang="en-GB" i="1" dirty="0"/>
              <a:t> </a:t>
            </a:r>
            <a:r>
              <a:rPr lang="en-GB" i="1" dirty="0" err="1"/>
              <a:t>alcolici</a:t>
            </a:r>
            <a:r>
              <a:rPr lang="en-GB" i="1" dirty="0"/>
              <a:t> a </a:t>
            </a:r>
            <a:r>
              <a:rPr lang="en-GB" i="1" dirty="0" err="1"/>
              <a:t>entrare</a:t>
            </a:r>
            <a:r>
              <a:rPr lang="en-GB" i="1" dirty="0"/>
              <a:t> a </a:t>
            </a:r>
            <a:r>
              <a:rPr lang="en-GB" i="1" dirty="0" err="1"/>
              <a:t>farne</a:t>
            </a:r>
            <a:r>
              <a:rPr lang="en-GB" i="1" dirty="0"/>
              <a:t> </a:t>
            </a:r>
            <a:r>
              <a:rPr lang="en-GB" i="1" dirty="0" err="1"/>
              <a:t>parte</a:t>
            </a:r>
            <a:r>
              <a:rPr lang="en-GB" i="1" dirty="0"/>
              <a:t>. </a:t>
            </a:r>
            <a:r>
              <a:rPr lang="en-GB" i="1" dirty="0" err="1"/>
              <a:t>Sono</a:t>
            </a:r>
            <a:r>
              <a:rPr lang="en-GB" i="1" dirty="0"/>
              <a:t> </a:t>
            </a:r>
            <a:r>
              <a:rPr lang="en-GB" i="1" dirty="0" err="1"/>
              <a:t>molto</a:t>
            </a:r>
            <a:r>
              <a:rPr lang="en-GB" i="1" dirty="0"/>
              <a:t> </a:t>
            </a:r>
            <a:r>
              <a:rPr lang="en-GB" i="1" dirty="0" err="1"/>
              <a:t>apprezzati</a:t>
            </a:r>
            <a:r>
              <a:rPr lang="en-GB" i="1" dirty="0"/>
              <a:t> </a:t>
            </a:r>
            <a:r>
              <a:rPr lang="en-GB" i="1" dirty="0" err="1"/>
              <a:t>gli</a:t>
            </a:r>
            <a:r>
              <a:rPr lang="en-GB" i="1" dirty="0"/>
              <a:t> </a:t>
            </a:r>
            <a:r>
              <a:rPr lang="en-GB" i="1" dirty="0" err="1"/>
              <a:t>sforzi</a:t>
            </a:r>
            <a:r>
              <a:rPr lang="en-GB" i="1" dirty="0"/>
              <a:t> del </a:t>
            </a:r>
            <a:r>
              <a:rPr lang="en-GB" i="1" dirty="0" err="1"/>
              <a:t>settore</a:t>
            </a:r>
            <a:r>
              <a:rPr lang="en-GB" i="1" dirty="0"/>
              <a:t> per </a:t>
            </a:r>
            <a:r>
              <a:rPr lang="en-GB" i="1" dirty="0" err="1"/>
              <a:t>fornire</a:t>
            </a:r>
            <a:r>
              <a:rPr lang="en-GB" i="1" dirty="0"/>
              <a:t> ai </a:t>
            </a:r>
            <a:r>
              <a:rPr lang="en-GB" i="1" dirty="0" err="1"/>
              <a:t>consumatori</a:t>
            </a:r>
            <a:r>
              <a:rPr lang="en-GB" i="1" dirty="0"/>
              <a:t> le </a:t>
            </a:r>
            <a:r>
              <a:rPr lang="en-GB" i="1" dirty="0" err="1"/>
              <a:t>informazioni</a:t>
            </a:r>
            <a:r>
              <a:rPr lang="en-GB" i="1" dirty="0"/>
              <a:t> </a:t>
            </a:r>
            <a:r>
              <a:rPr lang="en-GB" i="1" dirty="0" err="1"/>
              <a:t>necessarie</a:t>
            </a:r>
            <a:r>
              <a:rPr lang="en-GB" i="1" dirty="0"/>
              <a:t> e </a:t>
            </a:r>
            <a:r>
              <a:rPr lang="en-GB" i="1" dirty="0" err="1"/>
              <a:t>confidiamo</a:t>
            </a:r>
            <a:r>
              <a:rPr lang="en-GB" i="1" dirty="0"/>
              <a:t> </a:t>
            </a:r>
            <a:r>
              <a:rPr lang="en-GB" i="1" dirty="0" err="1"/>
              <a:t>che</a:t>
            </a:r>
            <a:r>
              <a:rPr lang="en-GB" i="1" dirty="0"/>
              <a:t> </a:t>
            </a:r>
            <a:r>
              <a:rPr lang="en-GB" i="1" dirty="0" err="1"/>
              <a:t>possano</a:t>
            </a:r>
            <a:r>
              <a:rPr lang="en-GB" i="1" dirty="0"/>
              <a:t> </a:t>
            </a:r>
            <a:r>
              <a:rPr lang="en-GB" i="1" dirty="0" err="1"/>
              <a:t>offrire</a:t>
            </a:r>
            <a:r>
              <a:rPr lang="en-GB" i="1" dirty="0"/>
              <a:t> una </a:t>
            </a:r>
            <a:r>
              <a:rPr lang="en-GB" i="1" dirty="0" err="1"/>
              <a:t>solida</a:t>
            </a:r>
            <a:r>
              <a:rPr lang="en-GB" i="1" dirty="0"/>
              <a:t> base per </a:t>
            </a:r>
            <a:r>
              <a:rPr lang="en-GB" i="1" dirty="0" err="1"/>
              <a:t>valutare</a:t>
            </a:r>
            <a:r>
              <a:rPr lang="en-GB" i="1" dirty="0"/>
              <a:t> </a:t>
            </a:r>
            <a:r>
              <a:rPr lang="en-GB" i="1" dirty="0" err="1"/>
              <a:t>l’impatto</a:t>
            </a:r>
            <a:r>
              <a:rPr lang="en-GB" i="1" dirty="0"/>
              <a:t> </a:t>
            </a:r>
            <a:r>
              <a:rPr lang="en-GB" i="1" dirty="0" err="1"/>
              <a:t>dell’approccio</a:t>
            </a:r>
            <a:r>
              <a:rPr lang="en-GB" i="1" dirty="0"/>
              <a:t> </a:t>
            </a:r>
            <a:r>
              <a:rPr lang="en-GB" i="1" dirty="0" err="1"/>
              <a:t>proposto</a:t>
            </a:r>
            <a:r>
              <a:rPr lang="en-GB" i="1" dirty="0"/>
              <a:t> e </a:t>
            </a:r>
            <a:r>
              <a:rPr lang="en-GB" i="1" dirty="0" err="1"/>
              <a:t>farla</a:t>
            </a:r>
            <a:r>
              <a:rPr lang="en-GB" i="1" dirty="0"/>
              <a:t> </a:t>
            </a:r>
            <a:r>
              <a:rPr lang="en-GB" i="1" dirty="0" err="1"/>
              <a:t>crescere</a:t>
            </a:r>
            <a:r>
              <a:rPr lang="en-GB" i="1" dirty="0"/>
              <a:t> e </a:t>
            </a:r>
            <a:r>
              <a:rPr lang="en-GB" i="1" dirty="0" err="1"/>
              <a:t>sviluppare</a:t>
            </a:r>
            <a:r>
              <a:rPr lang="en-GB" i="1" dirty="0"/>
              <a:t>. 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423353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A923B-2EA3-4081-976D-B735E78B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Aggiornamento </a:t>
            </a:r>
            <a:r>
              <a:rPr lang="en-GB" dirty="0" err="1"/>
              <a:t>sull’implementazione</a:t>
            </a:r>
            <a:r>
              <a:rPr lang="en-GB" dirty="0"/>
              <a:t> del MoU: </a:t>
            </a:r>
            <a:br>
              <a:rPr lang="en-GB" dirty="0"/>
            </a:br>
            <a:r>
              <a:rPr lang="en-GB" dirty="0"/>
              <a:t>ad </a:t>
            </a:r>
            <a:r>
              <a:rPr lang="en-GB" dirty="0" err="1"/>
              <a:t>oggi</a:t>
            </a:r>
            <a:r>
              <a:rPr lang="en-GB" dirty="0"/>
              <a:t>, </a:t>
            </a: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progressi</a:t>
            </a:r>
            <a:r>
              <a:rPr lang="en-GB" dirty="0"/>
              <a:t> </a:t>
            </a:r>
            <a:r>
              <a:rPr lang="en-GB" dirty="0" err="1"/>
              <a:t>compiuti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A0BF17-417F-4FCB-BF45-2683DB73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495427"/>
            <a:ext cx="12287250" cy="43433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% di </a:t>
            </a:r>
            <a:r>
              <a:rPr lang="en-GB" dirty="0" err="1"/>
              <a:t>prodotti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mercato</a:t>
            </a:r>
            <a:r>
              <a:rPr lang="en-GB" dirty="0"/>
              <a:t> </a:t>
            </a:r>
            <a:r>
              <a:rPr lang="en-GB" dirty="0" err="1"/>
              <a:t>europeo</a:t>
            </a:r>
            <a:r>
              <a:rPr lang="en-GB" dirty="0"/>
              <a:t> con il </a:t>
            </a:r>
            <a:r>
              <a:rPr lang="en-GB" b="1" dirty="0" err="1"/>
              <a:t>valore</a:t>
            </a:r>
            <a:r>
              <a:rPr lang="en-GB" b="1" dirty="0"/>
              <a:t> </a:t>
            </a:r>
            <a:r>
              <a:rPr lang="en-GB" b="1" dirty="0" err="1"/>
              <a:t>energetico</a:t>
            </a:r>
            <a:r>
              <a:rPr lang="en-GB" b="1" dirty="0"/>
              <a:t> </a:t>
            </a:r>
            <a:r>
              <a:rPr lang="en-GB" b="1" dirty="0" err="1"/>
              <a:t>sulla</a:t>
            </a:r>
            <a:r>
              <a:rPr lang="en-GB" b="1" dirty="0"/>
              <a:t> </a:t>
            </a:r>
            <a:r>
              <a:rPr lang="en-GB" b="1" dirty="0" err="1"/>
              <a:t>bottiglia</a:t>
            </a:r>
            <a:endParaRPr lang="en-GB" dirty="0"/>
          </a:p>
          <a:p>
            <a:pPr marL="809625" lvl="1" indent="-266700" defTabSz="404813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25% (31 </a:t>
            </a:r>
            <a:r>
              <a:rPr lang="en-GB" dirty="0" err="1"/>
              <a:t>Dicembre</a:t>
            </a:r>
            <a:r>
              <a:rPr lang="en-GB" dirty="0"/>
              <a:t> 2020)</a:t>
            </a:r>
          </a:p>
          <a:p>
            <a:pPr marL="809625" lvl="1" indent="-266700" defTabSz="404813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 err="1"/>
              <a:t>Obiettivo</a:t>
            </a:r>
            <a:r>
              <a:rPr lang="en-GB" dirty="0"/>
              <a:t> </a:t>
            </a:r>
            <a:r>
              <a:rPr lang="en-GB" dirty="0" err="1"/>
              <a:t>raggiunto</a:t>
            </a:r>
            <a:r>
              <a:rPr lang="en-GB" dirty="0"/>
              <a:t>/</a:t>
            </a:r>
            <a:r>
              <a:rPr lang="en-GB" dirty="0" err="1"/>
              <a:t>superato</a:t>
            </a:r>
            <a:r>
              <a:rPr lang="en-GB" dirty="0"/>
              <a:t> in 13 </a:t>
            </a:r>
            <a:r>
              <a:rPr lang="en-GB" dirty="0" err="1"/>
              <a:t>dei</a:t>
            </a:r>
            <a:r>
              <a:rPr lang="en-GB" dirty="0"/>
              <a:t> 27 </a:t>
            </a:r>
            <a:r>
              <a:rPr lang="en-GB" dirty="0" err="1"/>
              <a:t>Stati</a:t>
            </a:r>
            <a:r>
              <a:rPr lang="en-GB" dirty="0"/>
              <a:t> </a:t>
            </a:r>
            <a:r>
              <a:rPr lang="en-GB" dirty="0" err="1"/>
              <a:t>Membri</a:t>
            </a:r>
            <a:r>
              <a:rPr lang="en-GB" dirty="0"/>
              <a:t> (+ UK) </a:t>
            </a:r>
            <a:r>
              <a:rPr lang="en-GB" b="1" dirty="0"/>
              <a:t>MA NON L’ITALIA</a:t>
            </a:r>
          </a:p>
          <a:p>
            <a:pPr marL="809625" lvl="1" indent="-266700" defTabSz="404813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11 </a:t>
            </a:r>
            <a:r>
              <a:rPr lang="en-GB" dirty="0" err="1"/>
              <a:t>dei</a:t>
            </a:r>
            <a:r>
              <a:rPr lang="en-GB" dirty="0"/>
              <a:t> top 25 </a:t>
            </a:r>
            <a:r>
              <a:rPr lang="en-GB" dirty="0" err="1"/>
              <a:t>produttori</a:t>
            </a:r>
            <a:r>
              <a:rPr lang="en-GB" dirty="0"/>
              <a:t> di </a:t>
            </a:r>
            <a:r>
              <a:rPr lang="en-GB" dirty="0" err="1"/>
              <a:t>alcolici</a:t>
            </a:r>
            <a:r>
              <a:rPr lang="en-GB" dirty="0"/>
              <a:t> </a:t>
            </a:r>
            <a:r>
              <a:rPr lang="en-GB" dirty="0" err="1"/>
              <a:t>d’Europa</a:t>
            </a:r>
            <a:r>
              <a:rPr lang="en-GB" dirty="0"/>
              <a:t> e </a:t>
            </a:r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piccoli</a:t>
            </a:r>
            <a:r>
              <a:rPr lang="en-GB" dirty="0"/>
              <a:t> </a:t>
            </a:r>
            <a:r>
              <a:rPr lang="en-GB" dirty="0" err="1"/>
              <a:t>produttori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conformato</a:t>
            </a:r>
            <a:r>
              <a:rPr lang="en-GB" dirty="0"/>
              <a:t> le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etichette</a:t>
            </a:r>
            <a:r>
              <a:rPr lang="en-GB" dirty="0"/>
              <a:t> </a:t>
            </a:r>
          </a:p>
          <a:p>
            <a:pPr marL="457200" lvl="1" indent="0">
              <a:buClr>
                <a:srgbClr val="00B050"/>
              </a:buClr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</a:t>
            </a:r>
            <a:r>
              <a:rPr lang="en-GB" b="1" dirty="0" err="1"/>
              <a:t>Piattaforma</a:t>
            </a:r>
            <a:r>
              <a:rPr lang="en-GB" b="1" dirty="0"/>
              <a:t> di e-label </a:t>
            </a:r>
            <a:r>
              <a:rPr lang="en-GB" dirty="0"/>
              <a:t>(</a:t>
            </a:r>
            <a:r>
              <a:rPr lang="en-GB" dirty="0" err="1"/>
              <a:t>accessibile</a:t>
            </a:r>
            <a:r>
              <a:rPr lang="en-GB" dirty="0"/>
              <a:t> via BAR/QR Code) - con CEEV</a:t>
            </a:r>
          </a:p>
          <a:p>
            <a:pPr marL="895350" lvl="1" indent="-447675">
              <a:buFont typeface="Wingdings" panose="05000000000000000000" pitchFamily="2" charset="2"/>
              <a:buChar char="ü"/>
            </a:pPr>
            <a:r>
              <a:rPr lang="en-GB" dirty="0"/>
              <a:t>In </a:t>
            </a:r>
            <a:r>
              <a:rPr lang="en-GB" dirty="0" err="1"/>
              <a:t>fase</a:t>
            </a:r>
            <a:r>
              <a:rPr lang="en-GB" dirty="0"/>
              <a:t> di </a:t>
            </a:r>
            <a:r>
              <a:rPr lang="en-GB" dirty="0" err="1"/>
              <a:t>sviluppo</a:t>
            </a:r>
            <a:r>
              <a:rPr lang="en-GB" dirty="0"/>
              <a:t> – </a:t>
            </a:r>
            <a:r>
              <a:rPr lang="en-GB" dirty="0" err="1"/>
              <a:t>presentazione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versione</a:t>
            </a:r>
            <a:r>
              <a:rPr lang="en-GB" dirty="0"/>
              <a:t> beta </a:t>
            </a:r>
            <a:r>
              <a:rPr lang="en-GB" dirty="0" err="1"/>
              <a:t>entro</a:t>
            </a:r>
            <a:r>
              <a:rPr lang="en-GB" dirty="0"/>
              <a:t> </a:t>
            </a:r>
            <a:r>
              <a:rPr lang="en-GB" dirty="0" err="1"/>
              <a:t>l’estate</a:t>
            </a:r>
            <a:r>
              <a:rPr lang="en-GB" dirty="0"/>
              <a:t> 2021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79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0C9BD-3C10-4FC1-B33E-55FBA094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1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Obiettivi</a:t>
            </a:r>
            <a:r>
              <a:rPr lang="en-GB" sz="3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per </a:t>
            </a:r>
            <a:r>
              <a:rPr lang="en-GB" sz="36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</a:t>
            </a:r>
            <a:r>
              <a:rPr lang="en-GB" sz="3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36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prossimi</a:t>
            </a:r>
            <a:r>
              <a:rPr lang="en-GB" sz="3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18 </a:t>
            </a:r>
            <a:r>
              <a:rPr lang="en-GB" sz="36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mesi</a:t>
            </a:r>
            <a:r>
              <a:rPr lang="en-GB" sz="3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0021FC-6FEC-45E0-A01F-BFD4CF7A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1"/>
            <a:ext cx="11496675" cy="395265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è"/>
            </a:pPr>
            <a:r>
              <a:rPr lang="en-GB" dirty="0"/>
              <a:t> </a:t>
            </a:r>
            <a:r>
              <a:rPr lang="en-GB" dirty="0" err="1"/>
              <a:t>Aumentare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sforzi</a:t>
            </a:r>
            <a:r>
              <a:rPr lang="en-GB" dirty="0"/>
              <a:t> per </a:t>
            </a:r>
            <a:r>
              <a:rPr lang="en-GB" dirty="0" err="1"/>
              <a:t>raggiungere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obiettivi</a:t>
            </a:r>
            <a:r>
              <a:rPr lang="en-GB" dirty="0"/>
              <a:t> del </a:t>
            </a:r>
            <a:r>
              <a:rPr lang="en-GB" dirty="0" err="1"/>
              <a:t>mercato</a:t>
            </a:r>
            <a:r>
              <a:rPr lang="en-GB" dirty="0"/>
              <a:t> </a:t>
            </a:r>
            <a:r>
              <a:rPr lang="en-GB" dirty="0" err="1"/>
              <a:t>europeo</a:t>
            </a:r>
            <a:r>
              <a:rPr lang="en-GB" dirty="0"/>
              <a:t> (</a:t>
            </a:r>
            <a:r>
              <a:rPr lang="en-GB" dirty="0" err="1"/>
              <a:t>valore</a:t>
            </a:r>
            <a:r>
              <a:rPr lang="en-GB" dirty="0"/>
              <a:t> </a:t>
            </a:r>
            <a:r>
              <a:rPr lang="en-GB" dirty="0" err="1"/>
              <a:t>energetico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bottiglie</a:t>
            </a:r>
            <a:r>
              <a:rPr lang="en-GB" dirty="0"/>
              <a:t>):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600" dirty="0"/>
              <a:t>50% (31 </a:t>
            </a:r>
            <a:r>
              <a:rPr lang="en-GB" sz="2600" dirty="0" err="1"/>
              <a:t>Dicembre</a:t>
            </a:r>
            <a:r>
              <a:rPr lang="en-GB" sz="2600" dirty="0"/>
              <a:t> 2021)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600" dirty="0"/>
              <a:t>66% (31 </a:t>
            </a:r>
            <a:r>
              <a:rPr lang="en-GB" sz="2600" dirty="0" err="1"/>
              <a:t>Dicembre</a:t>
            </a:r>
            <a:r>
              <a:rPr lang="en-GB" sz="2600" dirty="0"/>
              <a:t> 2022)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dirty="0"/>
              <a:t>Fare </a:t>
            </a:r>
            <a:r>
              <a:rPr lang="en-GB" dirty="0" err="1"/>
              <a:t>solamente</a:t>
            </a:r>
            <a:r>
              <a:rPr lang="en-GB" dirty="0"/>
              <a:t> </a:t>
            </a:r>
            <a:r>
              <a:rPr lang="en-GB" dirty="0" err="1"/>
              <a:t>affidamento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aziende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implementato</a:t>
            </a:r>
            <a:r>
              <a:rPr lang="en-GB" dirty="0"/>
              <a:t> il MoU non </a:t>
            </a:r>
            <a:r>
              <a:rPr lang="en-GB" dirty="0" err="1"/>
              <a:t>sarà</a:t>
            </a:r>
            <a:r>
              <a:rPr lang="en-GB" dirty="0"/>
              <a:t> </a:t>
            </a:r>
            <a:r>
              <a:rPr lang="en-GB" dirty="0" err="1"/>
              <a:t>abbastanza</a:t>
            </a:r>
            <a:r>
              <a:rPr lang="en-GB" dirty="0"/>
              <a:t>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Come </a:t>
            </a:r>
            <a:r>
              <a:rPr lang="en-GB" b="1" dirty="0" err="1"/>
              <a:t>aiutare</a:t>
            </a:r>
            <a:r>
              <a:rPr lang="en-GB" b="1" dirty="0"/>
              <a:t> e </a:t>
            </a:r>
            <a:r>
              <a:rPr lang="en-GB" b="1" dirty="0" err="1"/>
              <a:t>sostenere</a:t>
            </a:r>
            <a:r>
              <a:rPr lang="en-GB" b="1" dirty="0"/>
              <a:t> il </a:t>
            </a:r>
            <a:r>
              <a:rPr lang="en-GB" b="1" dirty="0" err="1"/>
              <a:t>progetto</a:t>
            </a:r>
            <a:r>
              <a:rPr lang="en-GB" b="1" dirty="0"/>
              <a:t>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GB" dirty="0" err="1"/>
              <a:t>Cofirmare</a:t>
            </a:r>
            <a:r>
              <a:rPr lang="en-GB" dirty="0"/>
              <a:t> il MoU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GB" dirty="0"/>
              <a:t>Per le </a:t>
            </a:r>
            <a:r>
              <a:rPr lang="en-GB" dirty="0" err="1"/>
              <a:t>aziende</a:t>
            </a:r>
            <a:r>
              <a:rPr lang="en-GB" dirty="0"/>
              <a:t> </a:t>
            </a:r>
            <a:r>
              <a:rPr lang="en-GB" dirty="0" err="1"/>
              <a:t>già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: 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 err="1"/>
              <a:t>Iniziare</a:t>
            </a:r>
            <a:r>
              <a:rPr lang="en-GB" dirty="0"/>
              <a:t> a </a:t>
            </a:r>
            <a:r>
              <a:rPr lang="en-GB" dirty="0" err="1"/>
              <a:t>modificare</a:t>
            </a:r>
            <a:r>
              <a:rPr lang="en-GB" dirty="0"/>
              <a:t> le </a:t>
            </a:r>
            <a:r>
              <a:rPr lang="en-GB" dirty="0" err="1"/>
              <a:t>etichette</a:t>
            </a:r>
            <a:r>
              <a:rPr lang="en-GB" dirty="0"/>
              <a:t> </a:t>
            </a:r>
            <a:r>
              <a:rPr lang="en-GB" dirty="0" err="1"/>
              <a:t>conformemente</a:t>
            </a:r>
            <a:r>
              <a:rPr lang="en-GB" dirty="0"/>
              <a:t> al MoU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 err="1"/>
              <a:t>Registrare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prodotti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piattaforma</a:t>
            </a:r>
            <a:r>
              <a:rPr lang="en-GB" dirty="0"/>
              <a:t> di e-label</a:t>
            </a:r>
          </a:p>
        </p:txBody>
      </p:sp>
    </p:spTree>
    <p:extLst>
      <p:ext uri="{BB962C8B-B14F-4D97-AF65-F5344CB8AC3E}">
        <p14:creationId xmlns:p14="http://schemas.microsoft.com/office/powerpoint/2010/main" val="337907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ED230-46F9-47D3-AC59-F13DC97A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Futura</a:t>
            </a:r>
            <a:r>
              <a:rPr lang="en-GB" dirty="0"/>
              <a:t> </a:t>
            </a:r>
            <a:r>
              <a:rPr lang="en-GB" dirty="0" err="1" smtClean="0"/>
              <a:t>revisione</a:t>
            </a:r>
            <a:r>
              <a:rPr lang="en-GB" dirty="0" smtClean="0"/>
              <a:t> </a:t>
            </a:r>
            <a:r>
              <a:rPr lang="en-GB" dirty="0"/>
              <a:t>del </a:t>
            </a:r>
            <a:r>
              <a:rPr lang="en-GB" dirty="0" err="1"/>
              <a:t>Regolamento</a:t>
            </a:r>
            <a:r>
              <a:rPr lang="en-GB" dirty="0"/>
              <a:t> EU 1169/2011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6B1272-4685-48BD-8618-2D471E8ED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627581"/>
          </a:xfrm>
          <a:ln w="1905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000" b="1" dirty="0"/>
              <a:t>La nostra </a:t>
            </a:r>
            <a:r>
              <a:rPr lang="en-GB" sz="4000" b="1" dirty="0" err="1"/>
              <a:t>visione</a:t>
            </a:r>
            <a:endParaRPr lang="en-GB" sz="4000" b="1" dirty="0"/>
          </a:p>
          <a:p>
            <a:pPr marL="0" indent="0" algn="ctr">
              <a:buNone/>
            </a:pPr>
            <a:r>
              <a:rPr lang="en-GB" sz="4000" b="1" dirty="0"/>
              <a:t>(MoU)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r>
              <a:rPr lang="fr-FR" b="1" dirty="0"/>
              <a:t>Sulla </a:t>
            </a:r>
            <a:r>
              <a:rPr lang="fr-FR" b="1" dirty="0" err="1"/>
              <a:t>bottiglia</a:t>
            </a:r>
            <a:r>
              <a:rPr lang="fr-FR" b="1" dirty="0"/>
              <a:t> </a:t>
            </a:r>
          </a:p>
          <a:p>
            <a:r>
              <a:rPr lang="en-GB" dirty="0"/>
              <a:t>Valore </a:t>
            </a:r>
            <a:r>
              <a:rPr lang="en-GB" dirty="0" err="1"/>
              <a:t>energetico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Online (via BAR/QR Code):</a:t>
            </a:r>
          </a:p>
          <a:p>
            <a:r>
              <a:rPr lang="fr-FR" dirty="0" err="1"/>
              <a:t>Elenco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ingredienti</a:t>
            </a:r>
            <a:endParaRPr lang="fr-FR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D97985-0814-49C1-8C07-ABDAAC2C2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627581"/>
          </a:xfrm>
          <a:ln w="1905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4000" b="1" dirty="0"/>
              <a:t>La </a:t>
            </a:r>
            <a:r>
              <a:rPr lang="fr-FR" sz="4000" b="1" dirty="0" err="1"/>
              <a:t>visione</a:t>
            </a:r>
            <a:r>
              <a:rPr lang="fr-FR" sz="4000" b="1" dirty="0"/>
              <a:t> </a:t>
            </a:r>
            <a:r>
              <a:rPr lang="fr-FR" sz="4000" b="1" dirty="0" err="1"/>
              <a:t>della</a:t>
            </a:r>
            <a:r>
              <a:rPr lang="fr-FR" sz="4000" b="1" dirty="0"/>
              <a:t> </a:t>
            </a:r>
            <a:r>
              <a:rPr lang="fr-FR" sz="4000" b="1" dirty="0" err="1"/>
              <a:t>Commissione</a:t>
            </a:r>
            <a:r>
              <a:rPr lang="fr-FR" sz="4000" b="1" dirty="0"/>
              <a:t> </a:t>
            </a:r>
            <a:r>
              <a:rPr lang="fr-FR" sz="4000" b="1" dirty="0" err="1"/>
              <a:t>Europea</a:t>
            </a:r>
            <a:endParaRPr lang="fr-FR" sz="4000" b="1" dirty="0"/>
          </a:p>
          <a:p>
            <a:pPr marL="0" indent="0" algn="ctr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err="1"/>
              <a:t>Informazioni</a:t>
            </a:r>
            <a:r>
              <a:rPr lang="fr-FR" b="1" dirty="0"/>
              <a:t> </a:t>
            </a:r>
            <a:r>
              <a:rPr lang="fr-FR" b="1" dirty="0" err="1"/>
              <a:t>obbligatorie</a:t>
            </a:r>
            <a:r>
              <a:rPr lang="fr-FR" b="1" dirty="0"/>
              <a:t> </a:t>
            </a:r>
            <a:r>
              <a:rPr lang="fr-FR" b="1" dirty="0" err="1"/>
              <a:t>sulla</a:t>
            </a:r>
            <a:r>
              <a:rPr lang="fr-FR" b="1" dirty="0"/>
              <a:t> </a:t>
            </a:r>
            <a:r>
              <a:rPr lang="fr-FR" b="1" dirty="0" err="1"/>
              <a:t>bottiglia</a:t>
            </a:r>
            <a:r>
              <a:rPr lang="fr-FR" b="1" dirty="0"/>
              <a:t>:</a:t>
            </a:r>
          </a:p>
          <a:p>
            <a:r>
              <a:rPr lang="fr-FR" dirty="0" err="1"/>
              <a:t>Dichiarazione</a:t>
            </a:r>
            <a:r>
              <a:rPr lang="fr-FR" dirty="0"/>
              <a:t> </a:t>
            </a:r>
            <a:r>
              <a:rPr lang="fr-FR" dirty="0" err="1"/>
              <a:t>nutrizionale</a:t>
            </a:r>
            <a:r>
              <a:rPr lang="fr-FR" dirty="0"/>
              <a:t> </a:t>
            </a:r>
            <a:r>
              <a:rPr lang="fr-FR" dirty="0" err="1"/>
              <a:t>completa</a:t>
            </a:r>
            <a:endParaRPr lang="fr-FR" dirty="0"/>
          </a:p>
          <a:p>
            <a:r>
              <a:rPr lang="fr-FR" dirty="0" err="1"/>
              <a:t>Elenco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ingredienti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2023:</a:t>
            </a:r>
          </a:p>
          <a:p>
            <a:r>
              <a:rPr lang="fr-FR" dirty="0" err="1"/>
              <a:t>Messaggi</a:t>
            </a:r>
            <a:r>
              <a:rPr lang="fr-FR" dirty="0"/>
              <a:t> di </a:t>
            </a:r>
            <a:r>
              <a:rPr lang="fr-FR" dirty="0" err="1"/>
              <a:t>avvertenza</a:t>
            </a:r>
            <a:r>
              <a:rPr lang="fr-FR" dirty="0"/>
              <a:t> per la </a:t>
            </a:r>
            <a:r>
              <a:rPr lang="fr-FR" dirty="0" err="1"/>
              <a:t>salute</a:t>
            </a:r>
            <a:r>
              <a:rPr lang="fr-FR" dirty="0"/>
              <a:t> </a:t>
            </a:r>
            <a:r>
              <a:rPr lang="fr-FR" dirty="0" err="1"/>
              <a:t>sulle</a:t>
            </a:r>
            <a:r>
              <a:rPr lang="fr-FR" dirty="0"/>
              <a:t> </a:t>
            </a:r>
            <a:r>
              <a:rPr lang="fr-FR" dirty="0" err="1"/>
              <a:t>etichette</a:t>
            </a:r>
            <a:endParaRPr lang="fr-FR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389F4-56BB-4835-9403-C9F63823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879" y="2828684"/>
            <a:ext cx="1804572" cy="14022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264DFD9-D31B-4000-9B87-D44C886F7454}"/>
              </a:ext>
            </a:extLst>
          </p:cNvPr>
          <p:cNvSpPr txBox="1">
            <a:spLocks/>
          </p:cNvSpPr>
          <p:nvPr/>
        </p:nvSpPr>
        <p:spPr>
          <a:xfrm>
            <a:off x="609600" y="5257799"/>
            <a:ext cx="10972800" cy="87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66700" indent="-2667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Per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assicurare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che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le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nostre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regole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autoregolamentazione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nell’ambito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del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MoU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abbiano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un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impatto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positivo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sulla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legislazione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per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gli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alcolici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nel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2022,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dobbiamo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mantenere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i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nostri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impegni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dimostrare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nostra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determinazione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9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8476" y="4911635"/>
            <a:ext cx="11075047" cy="1563319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Grazie per l’</a:t>
            </a:r>
            <a:r>
              <a:rPr lang="fr-FR" sz="4000" dirty="0" err="1"/>
              <a:t>attenzione</a:t>
            </a:r>
            <a:r>
              <a:rPr lang="fr-FR" sz="4000" dirty="0"/>
              <a:t>! </a:t>
            </a:r>
            <a:r>
              <a:rPr lang="fr-FR" dirty="0"/>
              <a:t/>
            </a:r>
            <a:br>
              <a:rPr lang="fr-FR" dirty="0"/>
            </a:br>
            <a:r>
              <a:rPr lang="fr-FR" sz="3100" dirty="0" err="1"/>
              <a:t>Contatto</a:t>
            </a:r>
            <a:r>
              <a:rPr lang="fr-FR" sz="3100" dirty="0"/>
              <a:t>:</a:t>
            </a:r>
            <a:br>
              <a:rPr lang="fr-FR" sz="3100" dirty="0"/>
            </a:br>
            <a:r>
              <a:rPr lang="fr-FR" sz="3100" dirty="0"/>
              <a:t>Ulrich Adam, </a:t>
            </a:r>
            <a:r>
              <a:rPr lang="fr-FR" sz="3100" dirty="0" err="1"/>
              <a:t>Director</a:t>
            </a:r>
            <a:r>
              <a:rPr lang="fr-FR" sz="3100" dirty="0"/>
              <a:t> General</a:t>
            </a:r>
            <a:br>
              <a:rPr lang="fr-FR" sz="3100" dirty="0"/>
            </a:br>
            <a:r>
              <a:rPr lang="fr-FR" sz="3100" dirty="0"/>
              <a:t>adam@spirits.eu; +32 477 636 751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94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74914" y="1143000"/>
            <a:ext cx="10842172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74914" y="1143001"/>
            <a:ext cx="10842171" cy="14913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IGNACIO SANCHEZ RECARTE</a:t>
            </a: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674914" y="2841170"/>
            <a:ext cx="10842171" cy="587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426EB7"/>
                </a:solidFill>
                <a:latin typeface="+mj-lt"/>
              </a:rPr>
              <a:t>SEGRETARIO GENERALE COMITE’ VINS</a:t>
            </a:r>
          </a:p>
        </p:txBody>
      </p:sp>
    </p:spTree>
    <p:extLst>
      <p:ext uri="{BB962C8B-B14F-4D97-AF65-F5344CB8AC3E}">
        <p14:creationId xmlns:p14="http://schemas.microsoft.com/office/powerpoint/2010/main" val="428603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039A1F5-0753-4D1D-9E96-5B44581EB3AB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Cover - Suggestion pictu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495" y="100378"/>
            <a:ext cx="3811729" cy="2232189"/>
          </a:xfrm>
          <a:prstGeom prst="rect">
            <a:avLst/>
          </a:prstGeom>
        </p:spPr>
      </p:pic>
      <p:pic>
        <p:nvPicPr>
          <p:cNvPr id="5" name="Image 4" descr="Vigne Codorniu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435" y="2467035"/>
            <a:ext cx="3795020" cy="19239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 descr="Bottles 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495" y="4505394"/>
            <a:ext cx="3811729" cy="1609169"/>
          </a:xfrm>
          <a:prstGeom prst="rect">
            <a:avLst/>
          </a:prstGeom>
        </p:spPr>
      </p:pic>
      <p:pic>
        <p:nvPicPr>
          <p:cNvPr id="7" name="Image 6" descr="Logo CEEV_long_H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" y="230097"/>
            <a:ext cx="3184139" cy="987083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1681129" y="6394505"/>
            <a:ext cx="2133600" cy="365125"/>
          </a:xfrm>
        </p:spPr>
        <p:txBody>
          <a:bodyPr/>
          <a:lstStyle/>
          <a:p>
            <a:fld id="{5B30A61C-6D77-4145-9FA0-76D041E1BDD3}" type="datetime1">
              <a:rPr lang="fr-BE" smtClean="0">
                <a:solidFill>
                  <a:srgbClr val="FFFFFF"/>
                </a:solidFill>
              </a:rPr>
              <a:t>22/03/2021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93452" y="2046612"/>
            <a:ext cx="7151698" cy="3070389"/>
          </a:xfrm>
          <a:prstGeom prst="roundRect">
            <a:avLst/>
          </a:prstGeom>
          <a:solidFill>
            <a:srgbClr val="991624"/>
          </a:solidFill>
          <a:ln>
            <a:solidFill>
              <a:srgbClr val="991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/>
              <a:t>FEDERVINI WEBINAR ON E-LABELS</a:t>
            </a:r>
            <a:endParaRPr lang="es-ES" sz="2600" b="1" dirty="0"/>
          </a:p>
          <a:p>
            <a:pPr algn="ctr"/>
            <a:endParaRPr lang="es-ES" sz="2600" b="1" dirty="0"/>
          </a:p>
          <a:p>
            <a:pPr algn="ctr"/>
            <a:r>
              <a:rPr lang="es-ES" sz="2600" b="1" dirty="0"/>
              <a:t>CEEV-sE digital platform for wine, aromatised wine products and spirit drinks e-labels</a:t>
            </a:r>
            <a:endParaRPr lang="en-GB" sz="2600" b="1" dirty="0"/>
          </a:p>
          <a:p>
            <a:pPr algn="ctr"/>
            <a:endParaRPr lang="es-ES" sz="1000" b="1" i="1" dirty="0"/>
          </a:p>
          <a:p>
            <a:pPr algn="ctr"/>
            <a:r>
              <a:rPr lang="es-ES" dirty="0"/>
              <a:t>	</a:t>
            </a:r>
          </a:p>
          <a:p>
            <a:pPr algn="ctr">
              <a:spcAft>
                <a:spcPts val="600"/>
              </a:spcAft>
            </a:pPr>
            <a:r>
              <a:rPr lang="en-GB" sz="2200" dirty="0"/>
              <a:t>23 February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7C936B-A75C-42BD-8ED9-8FAC4C357288}"/>
              </a:ext>
            </a:extLst>
          </p:cNvPr>
          <p:cNvSpPr txBox="1"/>
          <p:nvPr/>
        </p:nvSpPr>
        <p:spPr>
          <a:xfrm>
            <a:off x="2157055" y="5435064"/>
            <a:ext cx="416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Dr Ignacio Sánchez Recarte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CEEV Secretary General</a:t>
            </a:r>
          </a:p>
        </p:txBody>
      </p:sp>
      <p:pic>
        <p:nvPicPr>
          <p:cNvPr id="13" name="Picture 12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AD6C4E2E-C476-4CE9-9FF7-36D6866A43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37553" y="6401629"/>
            <a:ext cx="2133600" cy="365125"/>
          </a:xfrm>
        </p:spPr>
        <p:txBody>
          <a:bodyPr/>
          <a:lstStyle/>
          <a:p>
            <a:fld id="{B956FEB1-1F00-5742-891B-9883E81A23AE}" type="datetime1">
              <a:rPr lang="fr-BE" smtClean="0">
                <a:solidFill>
                  <a:srgbClr val="FFFFFF"/>
                </a:solidFill>
              </a:rPr>
              <a:t>22/03/2021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8" name="Image 7" descr="Logo CEEV_long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CEEV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8ECB1F1A-261C-461D-8FFF-89B07BB04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43"/>
          <a:stretch/>
        </p:blipFill>
        <p:spPr>
          <a:xfrm>
            <a:off x="6788187" y="1139118"/>
            <a:ext cx="5332173" cy="50273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B45318F-EB17-46AA-9052-462C7726DE3B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DC128F9D-70A4-491A-A09B-573BA92CEC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sp>
        <p:nvSpPr>
          <p:cNvPr id="10" name="ZoneTexte 2">
            <a:extLst>
              <a:ext uri="{FF2B5EF4-FFF2-40B4-BE49-F238E27FC236}">
                <a16:creationId xmlns:a16="http://schemas.microsoft.com/office/drawing/2014/main" xmlns="" id="{09F83C41-76A1-41F3-A815-B66D8EC67586}"/>
              </a:ext>
            </a:extLst>
          </p:cNvPr>
          <p:cNvSpPr txBox="1"/>
          <p:nvPr/>
        </p:nvSpPr>
        <p:spPr>
          <a:xfrm>
            <a:off x="181782" y="1581671"/>
            <a:ext cx="68124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CEEV – European Committee of Wine Companies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Represents EU producers and traders of wine and aromatised wine products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23 national associations from 12 EU countries + Switzerland, United Kingdom and Ukraine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 consortium of 4 leading EU wine companies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Our members produce and market the large majority of wines with and without GI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220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37553" y="6401629"/>
            <a:ext cx="2133600" cy="365125"/>
          </a:xfrm>
        </p:spPr>
        <p:txBody>
          <a:bodyPr/>
          <a:lstStyle/>
          <a:p>
            <a:fld id="{B956FEB1-1F00-5742-891B-9883E81A23AE}" type="datetime1">
              <a:rPr lang="fr-BE" smtClean="0">
                <a:solidFill>
                  <a:srgbClr val="FFFFFF"/>
                </a:solidFill>
              </a:rPr>
              <a:t>22/03/2021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Image 7" descr="Logo CEEV_long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662826" y="26591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genesis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B45318F-EB17-46AA-9052-462C7726DE3B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DC128F9D-70A4-491A-A09B-573BA92CEC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70AD89AF-A6F6-49D1-966A-99ED2898D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403969" y="84645"/>
            <a:ext cx="1265517" cy="11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37553" y="6401629"/>
            <a:ext cx="2133600" cy="365125"/>
          </a:xfrm>
        </p:spPr>
        <p:txBody>
          <a:bodyPr/>
          <a:lstStyle/>
          <a:p>
            <a:fld id="{B956FEB1-1F00-5742-891B-9883E81A23AE}" type="datetime1">
              <a:rPr lang="fr-BE" smtClean="0">
                <a:solidFill>
                  <a:srgbClr val="FFFFFF"/>
                </a:solidFill>
              </a:rPr>
              <a:t>22/03/2021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23FF9D8-F44E-4FD5-B91C-B7484DA32492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7FAAE61E-D62F-4E32-9268-31D369216F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12" name="Image 7" descr="Logo CEEV_long_HD.png">
            <a:extLst>
              <a:ext uri="{FF2B5EF4-FFF2-40B4-BE49-F238E27FC236}">
                <a16:creationId xmlns:a16="http://schemas.microsoft.com/office/drawing/2014/main" xmlns="" id="{5430249B-3619-4D95-BF24-8A3C3E413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17" name="Rectangle à coins arrondis 8">
            <a:extLst>
              <a:ext uri="{FF2B5EF4-FFF2-40B4-BE49-F238E27FC236}">
                <a16:creationId xmlns:a16="http://schemas.microsoft.com/office/drawing/2014/main" xmlns="" id="{FF1F293C-730D-4159-AC67-67ABE3914E7F}"/>
              </a:ext>
            </a:extLst>
          </p:cNvPr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expected</a:t>
            </a:r>
            <a:r>
              <a:rPr lang="es-ES" sz="2800" dirty="0"/>
              <a:t> </a:t>
            </a:r>
            <a:r>
              <a:rPr lang="es-ES" sz="2800" dirty="0" err="1"/>
              <a:t>changes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2164790-32B2-4A96-BCF6-EF9C2588F47E}"/>
              </a:ext>
            </a:extLst>
          </p:cNvPr>
          <p:cNvGrpSpPr/>
          <p:nvPr/>
        </p:nvGrpSpPr>
        <p:grpSpPr>
          <a:xfrm>
            <a:off x="272503" y="1038143"/>
            <a:ext cx="5595401" cy="2709830"/>
            <a:chOff x="333059" y="1279464"/>
            <a:chExt cx="5595401" cy="2709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BB565D4-C7D5-4E64-84D5-C08137EC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59" y="1279464"/>
              <a:ext cx="5595401" cy="27098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27C88C7-C25F-4CC2-8996-DCA3DBFD376B}"/>
                </a:ext>
              </a:extLst>
            </p:cNvPr>
            <p:cNvSpPr txBox="1"/>
            <p:nvPr/>
          </p:nvSpPr>
          <p:spPr>
            <a:xfrm rot="20891943">
              <a:off x="390618" y="2340250"/>
              <a:ext cx="229633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600" b="1" dirty="0">
                  <a:solidFill>
                    <a:schemeClr val="bg1"/>
                  </a:solidFill>
                  <a:latin typeface="Brush Script MT" panose="03060802040406070304" pitchFamily="66" charset="0"/>
                </a:rPr>
                <a:t>Reform of 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883F504-0296-4F2F-8165-49DB7001BCB8}"/>
              </a:ext>
            </a:extLst>
          </p:cNvPr>
          <p:cNvCxnSpPr>
            <a:cxnSpLocks/>
          </p:cNvCxnSpPr>
          <p:nvPr/>
        </p:nvCxnSpPr>
        <p:spPr>
          <a:xfrm>
            <a:off x="1374523" y="3788594"/>
            <a:ext cx="0" cy="1250411"/>
          </a:xfrm>
          <a:prstGeom prst="line">
            <a:avLst/>
          </a:prstGeom>
          <a:ln w="603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3C2DF3F5-EC12-4E3B-B200-C77CBE1F3314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374523" y="5034072"/>
            <a:ext cx="1481112" cy="4933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80C8E41-02F1-4719-9FEA-4B15EE298093}"/>
              </a:ext>
            </a:extLst>
          </p:cNvPr>
          <p:cNvGrpSpPr/>
          <p:nvPr/>
        </p:nvGrpSpPr>
        <p:grpSpPr>
          <a:xfrm>
            <a:off x="2855635" y="4152980"/>
            <a:ext cx="2738062" cy="1762184"/>
            <a:chOff x="2704353" y="4172333"/>
            <a:chExt cx="2738062" cy="176218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C7B6BF8-AA08-465E-9AFD-0AC9C17311C3}"/>
                </a:ext>
              </a:extLst>
            </p:cNvPr>
            <p:cNvGrpSpPr/>
            <p:nvPr/>
          </p:nvGrpSpPr>
          <p:grpSpPr>
            <a:xfrm>
              <a:off x="2704353" y="4172333"/>
              <a:ext cx="2688698" cy="1762184"/>
              <a:chOff x="3566766" y="4081499"/>
              <a:chExt cx="2688698" cy="176218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AD78D220-F3BF-44B0-A384-48C355CDDFFB}"/>
                  </a:ext>
                </a:extLst>
              </p:cNvPr>
              <p:cNvGrpSpPr/>
              <p:nvPr/>
            </p:nvGrpSpPr>
            <p:grpSpPr>
              <a:xfrm>
                <a:off x="3662684" y="4208983"/>
                <a:ext cx="2550391" cy="1528076"/>
                <a:chOff x="3662684" y="4208983"/>
                <a:chExt cx="2550391" cy="1528076"/>
              </a:xfrm>
            </p:grpSpPr>
            <p:pic>
              <p:nvPicPr>
                <p:cNvPr id="21" name="Picture 20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xmlns="" id="{7DA90194-E322-4A1A-8B40-9F7059513D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21786" y="4705868"/>
                  <a:ext cx="1391289" cy="10311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xmlns="" id="{2025084D-A277-44C2-911C-4C1F15062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62684" y="4208983"/>
                  <a:ext cx="965475" cy="151693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82D6A43B-6C84-4243-AF62-B8263DB5532E}"/>
                  </a:ext>
                </a:extLst>
              </p:cNvPr>
              <p:cNvSpPr/>
              <p:nvPr/>
            </p:nvSpPr>
            <p:spPr>
              <a:xfrm>
                <a:off x="3566766" y="4081499"/>
                <a:ext cx="2688698" cy="1762184"/>
              </a:xfrm>
              <a:prstGeom prst="rect">
                <a:avLst/>
              </a:prstGeom>
              <a:noFill/>
              <a:ln w="158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ACD4A3A-2A4E-44B8-A569-6C5975A9751A}"/>
                </a:ext>
              </a:extLst>
            </p:cNvPr>
            <p:cNvSpPr txBox="1"/>
            <p:nvPr/>
          </p:nvSpPr>
          <p:spPr>
            <a:xfrm rot="20891943">
              <a:off x="3593832" y="4184274"/>
              <a:ext cx="1848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Changes in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587A650-8829-4B0A-801A-918AFBF48332}"/>
              </a:ext>
            </a:extLst>
          </p:cNvPr>
          <p:cNvSpPr/>
          <p:nvPr/>
        </p:nvSpPr>
        <p:spPr>
          <a:xfrm>
            <a:off x="6324098" y="2113929"/>
            <a:ext cx="5556900" cy="39509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Mandatory labelling of the nutrition information </a:t>
            </a:r>
            <a:r>
              <a:rPr lang="en-GB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 limited to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Mandatory indication of the list of ingredients </a:t>
            </a:r>
            <a:r>
              <a:rPr lang="en-GB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2600" b="1" dirty="0">
                <a:solidFill>
                  <a:srgbClr val="FF0000"/>
                </a:solidFill>
              </a:rPr>
              <a:t> use of e-labels authorised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NEW: Mandatory full nutrition declaration </a:t>
            </a:r>
            <a:r>
              <a:rPr lang="en-GB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2600" b="1" dirty="0">
                <a:solidFill>
                  <a:srgbClr val="FF0000"/>
                </a:solidFill>
              </a:rPr>
              <a:t> use of e-labels authorised</a:t>
            </a: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4DEFA55-510D-4961-8E35-5B32CA3DF3B0}"/>
              </a:ext>
            </a:extLst>
          </p:cNvPr>
          <p:cNvSpPr/>
          <p:nvPr/>
        </p:nvSpPr>
        <p:spPr>
          <a:xfrm>
            <a:off x="6324098" y="1550132"/>
            <a:ext cx="5556900" cy="54788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86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/>
              <a:t>WINE LABELLING CHANGES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8679E84F-EAAF-40BD-A4BF-76631036FE8F}"/>
              </a:ext>
            </a:extLst>
          </p:cNvPr>
          <p:cNvCxnSpPr>
            <a:cxnSpLocks/>
            <a:stCxn id="27" idx="3"/>
            <a:endCxn id="47" idx="1"/>
          </p:cNvCxnSpPr>
          <p:nvPr/>
        </p:nvCxnSpPr>
        <p:spPr>
          <a:xfrm flipV="1">
            <a:off x="5544333" y="4089412"/>
            <a:ext cx="779765" cy="9446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62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572638368"/>
              </p:ext>
            </p:extLst>
          </p:nvPr>
        </p:nvGraphicFramePr>
        <p:xfrm>
          <a:off x="1447800" y="522514"/>
          <a:ext cx="9350829" cy="461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694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37553" y="6401629"/>
            <a:ext cx="2133600" cy="365125"/>
          </a:xfrm>
        </p:spPr>
        <p:txBody>
          <a:bodyPr/>
          <a:lstStyle/>
          <a:p>
            <a:fld id="{B956FEB1-1F00-5742-891B-9883E81A23AE}" type="datetime1">
              <a:rPr lang="fr-BE" smtClean="0">
                <a:solidFill>
                  <a:srgbClr val="FFFFFF"/>
                </a:solidFill>
              </a:rPr>
              <a:t>22/03/2021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Image 7" descr="Logo CEEV_long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662826" y="26591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CEEV-</a:t>
            </a:r>
            <a:r>
              <a:rPr lang="en-GB" sz="2800" dirty="0" err="1"/>
              <a:t>sE</a:t>
            </a:r>
            <a:r>
              <a:rPr lang="en-GB" sz="2800" dirty="0"/>
              <a:t> E-LABEL PLATFORM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B45318F-EB17-46AA-9052-462C7726DE3B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DC128F9D-70A4-491A-A09B-573BA92CEC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6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93">
            <a:extLst>
              <a:ext uri="{FF2B5EF4-FFF2-40B4-BE49-F238E27FC236}">
                <a16:creationId xmlns:a16="http://schemas.microsoft.com/office/drawing/2014/main" xmlns="" id="{79589FDC-B0E3-45AC-A43D-1F2FD2D1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10-CC5C-4CBF-B18B-7FBFC66A09A9}" type="slidenum">
              <a:rPr lang="en-GB" smtClean="0"/>
              <a:t>21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5AB67F-94AD-4321-8DE7-38FA9D81E0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880" y="1111673"/>
            <a:ext cx="6487660" cy="5166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62693B-431F-4651-9B54-C234F914D7FF}"/>
              </a:ext>
            </a:extLst>
          </p:cNvPr>
          <p:cNvSpPr txBox="1"/>
          <p:nvPr/>
        </p:nvSpPr>
        <p:spPr>
          <a:xfrm>
            <a:off x="532896" y="1770878"/>
            <a:ext cx="2969743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</a:rPr>
              <a:t>An e-label, for the Wine &amp; Spirits platform, is the compilation of information concerning a concrete wine which is available in a webpage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6869134-60CB-44E2-923A-7BD1143D0710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A85EEC37-CD09-43CB-8F02-4145B1B081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14" name="Image 7" descr="Logo CEEV_long_HD.png">
            <a:extLst>
              <a:ext uri="{FF2B5EF4-FFF2-40B4-BE49-F238E27FC236}">
                <a16:creationId xmlns:a16="http://schemas.microsoft.com/office/drawing/2014/main" xmlns="" id="{552067F1-8321-46E6-AE34-20FABE4E8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15" name="Rectangle à coins arrondis 8">
            <a:extLst>
              <a:ext uri="{FF2B5EF4-FFF2-40B4-BE49-F238E27FC236}">
                <a16:creationId xmlns:a16="http://schemas.microsoft.com/office/drawing/2014/main" xmlns="" id="{9B29DF40-B550-4855-9679-868394FAF2D3}"/>
              </a:ext>
            </a:extLst>
          </p:cNvPr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What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an</a:t>
            </a:r>
            <a:r>
              <a:rPr lang="es-ES" sz="2800" dirty="0"/>
              <a:t> e-</a:t>
            </a:r>
            <a:r>
              <a:rPr lang="es-ES" sz="2800" dirty="0" err="1"/>
              <a:t>label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871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93">
            <a:extLst>
              <a:ext uri="{FF2B5EF4-FFF2-40B4-BE49-F238E27FC236}">
                <a16:creationId xmlns:a16="http://schemas.microsoft.com/office/drawing/2014/main" xmlns="" id="{79589FDC-B0E3-45AC-A43D-1F2FD2D1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10-CC5C-4CBF-B18B-7FBFC66A09A9}" type="slidenum">
              <a:rPr lang="en-GB" smtClean="0"/>
              <a:t>22</a:t>
            </a:fld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A3CA799-569C-4028-A580-4B101DEC017E}"/>
              </a:ext>
            </a:extLst>
          </p:cNvPr>
          <p:cNvSpPr/>
          <p:nvPr/>
        </p:nvSpPr>
        <p:spPr>
          <a:xfrm>
            <a:off x="552946" y="1420654"/>
            <a:ext cx="3344850" cy="3575263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2" descr="Related image">
            <a:extLst>
              <a:ext uri="{FF2B5EF4-FFF2-40B4-BE49-F238E27FC236}">
                <a16:creationId xmlns:a16="http://schemas.microsoft.com/office/drawing/2014/main" xmlns="" id="{9DD7001E-263D-4418-80BA-FAD6A1958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03117" y="3027856"/>
            <a:ext cx="702621" cy="15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565B3772-EF39-4B60-990F-86B36E94EAD6}"/>
              </a:ext>
            </a:extLst>
          </p:cNvPr>
          <p:cNvCxnSpPr>
            <a:cxnSpLocks/>
            <a:stCxn id="40" idx="1"/>
            <a:endCxn id="61" idx="3"/>
          </p:cNvCxnSpPr>
          <p:nvPr/>
        </p:nvCxnSpPr>
        <p:spPr>
          <a:xfrm flipH="1">
            <a:off x="6983263" y="3798662"/>
            <a:ext cx="3819854" cy="6577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429ADDBA-4F19-4B9D-9ACC-416DB2A3E867}"/>
              </a:ext>
            </a:extLst>
          </p:cNvPr>
          <p:cNvCxnSpPr>
            <a:cxnSpLocks/>
            <a:stCxn id="61" idx="1"/>
          </p:cNvCxnSpPr>
          <p:nvPr/>
        </p:nvCxnSpPr>
        <p:spPr>
          <a:xfrm flipH="1" flipV="1">
            <a:off x="3895655" y="2831366"/>
            <a:ext cx="2600927" cy="16250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80C2CF3D-C306-4264-8340-5B766C5F6B7C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3897796" y="1896271"/>
            <a:ext cx="2369527" cy="7137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580E9F36-EA36-4073-9CCE-5D98A42BFFDC}"/>
              </a:ext>
            </a:extLst>
          </p:cNvPr>
          <p:cNvCxnSpPr>
            <a:cxnSpLocks/>
            <a:stCxn id="46" idx="1"/>
            <a:endCxn id="64" idx="3"/>
          </p:cNvCxnSpPr>
          <p:nvPr/>
        </p:nvCxnSpPr>
        <p:spPr>
          <a:xfrm flipH="1" flipV="1">
            <a:off x="6818263" y="1896271"/>
            <a:ext cx="1024199" cy="4622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" descr="Image result for application icon">
            <a:extLst>
              <a:ext uri="{FF2B5EF4-FFF2-40B4-BE49-F238E27FC236}">
                <a16:creationId xmlns:a16="http://schemas.microsoft.com/office/drawing/2014/main" xmlns="" id="{62CAC283-1554-4BEE-8416-890FE518A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47"/>
          <a:stretch/>
        </p:blipFill>
        <p:spPr bwMode="auto">
          <a:xfrm>
            <a:off x="7842462" y="1989931"/>
            <a:ext cx="780626" cy="7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868B8A85-8723-4733-80E3-EDA047EB4E0D}"/>
              </a:ext>
            </a:extLst>
          </p:cNvPr>
          <p:cNvCxnSpPr>
            <a:cxnSpLocks/>
            <a:stCxn id="40" idx="1"/>
            <a:endCxn id="46" idx="2"/>
          </p:cNvCxnSpPr>
          <p:nvPr/>
        </p:nvCxnSpPr>
        <p:spPr>
          <a:xfrm flipH="1" flipV="1">
            <a:off x="8232775" y="2727187"/>
            <a:ext cx="2570342" cy="107147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6" descr="Image result for application icon">
            <a:extLst>
              <a:ext uri="{FF2B5EF4-FFF2-40B4-BE49-F238E27FC236}">
                <a16:creationId xmlns:a16="http://schemas.microsoft.com/office/drawing/2014/main" xmlns="" id="{3FB9F282-E5FE-4F7E-A831-616AD0EE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4976" y="1228825"/>
            <a:ext cx="734026" cy="7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24571BAC-4B3D-40F8-8A07-9F9C28CA0161}"/>
              </a:ext>
            </a:extLst>
          </p:cNvPr>
          <p:cNvCxnSpPr>
            <a:cxnSpLocks/>
            <a:stCxn id="50" idx="2"/>
            <a:endCxn id="40" idx="0"/>
          </p:cNvCxnSpPr>
          <p:nvPr/>
        </p:nvCxnSpPr>
        <p:spPr>
          <a:xfrm>
            <a:off x="10211989" y="1962851"/>
            <a:ext cx="942439" cy="1065005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433C383-C114-47F6-84FA-568684552751}"/>
              </a:ext>
            </a:extLst>
          </p:cNvPr>
          <p:cNvGrpSpPr/>
          <p:nvPr/>
        </p:nvGrpSpPr>
        <p:grpSpPr>
          <a:xfrm>
            <a:off x="6446341" y="3374659"/>
            <a:ext cx="588414" cy="1563307"/>
            <a:chOff x="6684397" y="4450372"/>
            <a:chExt cx="715579" cy="1751547"/>
          </a:xfrm>
        </p:grpSpPr>
        <p:pic>
          <p:nvPicPr>
            <p:cNvPr id="60" name="Picture 2" descr="Image result for bottle icon">
              <a:extLst>
                <a:ext uri="{FF2B5EF4-FFF2-40B4-BE49-F238E27FC236}">
                  <a16:creationId xmlns:a16="http://schemas.microsoft.com/office/drawing/2014/main" xmlns="" id="{1C49FF2A-F7D8-4587-B934-98B7D000E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84397" y="4450372"/>
              <a:ext cx="715579" cy="1751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1">
              <a:extLst>
                <a:ext uri="{FF2B5EF4-FFF2-40B4-BE49-F238E27FC236}">
                  <a16:creationId xmlns:a16="http://schemas.microsoft.com/office/drawing/2014/main" xmlns="" id="{31F2A691-9966-4542-A555-50E4CA378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5496" y="5367543"/>
              <a:ext cx="591860" cy="58964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B4B7D07-1E4B-4EFA-AF54-CFF4F10CE60C}"/>
              </a:ext>
            </a:extLst>
          </p:cNvPr>
          <p:cNvGrpSpPr/>
          <p:nvPr/>
        </p:nvGrpSpPr>
        <p:grpSpPr>
          <a:xfrm>
            <a:off x="6225822" y="722787"/>
            <a:ext cx="621916" cy="1568607"/>
            <a:chOff x="5846860" y="2494155"/>
            <a:chExt cx="694408" cy="1699726"/>
          </a:xfrm>
        </p:grpSpPr>
        <p:pic>
          <p:nvPicPr>
            <p:cNvPr id="63" name="Picture 2" descr="Image result for bottle icon">
              <a:extLst>
                <a:ext uri="{FF2B5EF4-FFF2-40B4-BE49-F238E27FC236}">
                  <a16:creationId xmlns:a16="http://schemas.microsoft.com/office/drawing/2014/main" xmlns="" id="{99CAC26A-CBD0-4BAA-A562-6931F5D385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46860" y="2494155"/>
              <a:ext cx="694408" cy="169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C:\Users\Ignacio\AppData\Local\Microsoft\Windows\INetCache\Content.MSO\E9A9254.tmp">
              <a:extLst>
                <a:ext uri="{FF2B5EF4-FFF2-40B4-BE49-F238E27FC236}">
                  <a16:creationId xmlns:a16="http://schemas.microsoft.com/office/drawing/2014/main" xmlns="" id="{E23CB873-CDC1-4BDD-B08B-EF0D7F1E60FA}"/>
                </a:ext>
              </a:extLst>
            </p:cNvPr>
            <p:cNvPicPr/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00" t="16600" r="7400" b="15400"/>
            <a:stretch/>
          </p:blipFill>
          <p:spPr bwMode="auto">
            <a:xfrm>
              <a:off x="5893199" y="3514257"/>
              <a:ext cx="615159" cy="50294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2" descr="undefined">
            <a:extLst>
              <a:ext uri="{FF2B5EF4-FFF2-40B4-BE49-F238E27FC236}">
                <a16:creationId xmlns:a16="http://schemas.microsoft.com/office/drawing/2014/main" xmlns="" id="{36FEB462-AF75-425C-8A97-7ED49A13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9" y="1566985"/>
            <a:ext cx="702469" cy="4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797116-FE13-49BE-942B-BA11A9F0C8AC}"/>
              </a:ext>
            </a:extLst>
          </p:cNvPr>
          <p:cNvGrpSpPr/>
          <p:nvPr/>
        </p:nvGrpSpPr>
        <p:grpSpPr>
          <a:xfrm>
            <a:off x="2066093" y="1433451"/>
            <a:ext cx="1641726" cy="3396365"/>
            <a:chOff x="1200466" y="1354703"/>
            <a:chExt cx="1181306" cy="228756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0CCD066-A0AB-4668-A76F-4BFD9FE236ED}"/>
                </a:ext>
              </a:extLst>
            </p:cNvPr>
            <p:cNvSpPr txBox="1"/>
            <p:nvPr/>
          </p:nvSpPr>
          <p:spPr>
            <a:xfrm>
              <a:off x="1207021" y="1354703"/>
              <a:ext cx="45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FR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A822CA8-4586-4A9B-8115-D805ED4B4431}"/>
                </a:ext>
              </a:extLst>
            </p:cNvPr>
            <p:cNvSpPr txBox="1"/>
            <p:nvPr/>
          </p:nvSpPr>
          <p:spPr>
            <a:xfrm>
              <a:off x="1200466" y="2578422"/>
              <a:ext cx="45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EN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DC74D680-5187-4823-9A9F-CCE19BC2E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4210" y="2638413"/>
              <a:ext cx="757562" cy="10038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BBFA1C6-CADA-45B5-A4B7-BF3A0455E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4210" y="1412811"/>
              <a:ext cx="757562" cy="1003859"/>
            </a:xfrm>
            <a:prstGeom prst="rect">
              <a:avLst/>
            </a:prstGeom>
          </p:spPr>
        </p:pic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8540A1D0-1512-4440-A38B-9F5D664FF0AE}"/>
              </a:ext>
            </a:extLst>
          </p:cNvPr>
          <p:cNvCxnSpPr>
            <a:cxnSpLocks/>
            <a:stCxn id="50" idx="1"/>
            <a:endCxn id="46" idx="3"/>
          </p:cNvCxnSpPr>
          <p:nvPr/>
        </p:nvCxnSpPr>
        <p:spPr>
          <a:xfrm flipH="1">
            <a:off x="8623088" y="1595838"/>
            <a:ext cx="1221888" cy="762721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348B02-56E7-4B15-A337-B28369C2A0C5}"/>
              </a:ext>
            </a:extLst>
          </p:cNvPr>
          <p:cNvSpPr txBox="1"/>
          <p:nvPr/>
        </p:nvSpPr>
        <p:spPr>
          <a:xfrm>
            <a:off x="3231151" y="5535889"/>
            <a:ext cx="483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2400" i="1" dirty="0">
                <a:solidFill>
                  <a:srgbClr val="FF0000"/>
                </a:solidFill>
              </a:rPr>
              <a:t>Two different access to the e-label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12FD957-7090-44C7-8BD6-E22D8F03EDA4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" name="Picture 36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ECAC8794-06A5-420C-9AB0-2F72D2EB691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553" y="6252335"/>
            <a:ext cx="2133600" cy="521020"/>
          </a:xfrm>
          <a:prstGeom prst="rect">
            <a:avLst/>
          </a:prstGeom>
        </p:spPr>
      </p:pic>
      <p:pic>
        <p:nvPicPr>
          <p:cNvPr id="38" name="Image 7" descr="Logo CEEV_long_HD.png">
            <a:extLst>
              <a:ext uri="{FF2B5EF4-FFF2-40B4-BE49-F238E27FC236}">
                <a16:creationId xmlns:a16="http://schemas.microsoft.com/office/drawing/2014/main" xmlns="" id="{5218AC86-3A36-4CC8-955D-E9B1703AF1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" y="272782"/>
            <a:ext cx="2483335" cy="769834"/>
          </a:xfrm>
          <a:prstGeom prst="rect">
            <a:avLst/>
          </a:prstGeom>
        </p:spPr>
      </p:pic>
      <p:sp>
        <p:nvSpPr>
          <p:cNvPr id="39" name="Rectangle à coins arrondis 8">
            <a:extLst>
              <a:ext uri="{FF2B5EF4-FFF2-40B4-BE49-F238E27FC236}">
                <a16:creationId xmlns:a16="http://schemas.microsoft.com/office/drawing/2014/main" xmlns="" id="{791723D9-D885-4FCF-A999-57F16D766DC0}"/>
              </a:ext>
            </a:extLst>
          </p:cNvPr>
          <p:cNvSpPr/>
          <p:nvPr/>
        </p:nvSpPr>
        <p:spPr>
          <a:xfrm>
            <a:off x="7353744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The</a:t>
            </a:r>
            <a:r>
              <a:rPr lang="es-ES" sz="2800" dirty="0"/>
              <a:t> link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27921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93">
            <a:extLst>
              <a:ext uri="{FF2B5EF4-FFF2-40B4-BE49-F238E27FC236}">
                <a16:creationId xmlns:a16="http://schemas.microsoft.com/office/drawing/2014/main" xmlns="" id="{79589FDC-B0E3-45AC-A43D-1F2FD2D1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10-CC5C-4CBF-B18B-7FBFC66A09A9}" type="slidenum">
              <a:rPr lang="en-GB" smtClean="0"/>
              <a:t>23</a:t>
            </a:fld>
            <a:endParaRPr lang="en-GB" dirty="0"/>
          </a:p>
        </p:txBody>
      </p:sp>
      <p:pic>
        <p:nvPicPr>
          <p:cNvPr id="20" name="Picture 2" descr="undefined">
            <a:extLst>
              <a:ext uri="{FF2B5EF4-FFF2-40B4-BE49-F238E27FC236}">
                <a16:creationId xmlns:a16="http://schemas.microsoft.com/office/drawing/2014/main" xmlns="" id="{C2618A33-C3A9-489A-A86D-CEED86EA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05" y="1286199"/>
            <a:ext cx="1229111" cy="8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What would the US flag look like if the stars were placed in rows of 5 X  10? - Quora">
            <a:extLst>
              <a:ext uri="{FF2B5EF4-FFF2-40B4-BE49-F238E27FC236}">
                <a16:creationId xmlns:a16="http://schemas.microsoft.com/office/drawing/2014/main" xmlns="" id="{AEAAD594-95FF-4991-90E5-072726EA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43" y="4549025"/>
            <a:ext cx="1239073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Flag of the United Kingdom - Wikipedia">
            <a:extLst>
              <a:ext uri="{FF2B5EF4-FFF2-40B4-BE49-F238E27FC236}">
                <a16:creationId xmlns:a16="http://schemas.microsoft.com/office/drawing/2014/main" xmlns="" id="{A228D773-F30F-4654-B576-35CF0955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05" y="2429529"/>
            <a:ext cx="1229111" cy="6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mazon.com : Switzerland National Flag Polyester, 2' x 3' : Garden &amp; Outdoor">
            <a:extLst>
              <a:ext uri="{FF2B5EF4-FFF2-40B4-BE49-F238E27FC236}">
                <a16:creationId xmlns:a16="http://schemas.microsoft.com/office/drawing/2014/main" xmlns="" id="{649AE5E0-9826-4DE7-90DA-A9EFECC5E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/>
          <a:stretch/>
        </p:blipFill>
        <p:spPr bwMode="auto">
          <a:xfrm>
            <a:off x="6048859" y="3469073"/>
            <a:ext cx="1229103" cy="7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wine bottle sizes | Wine bottle sizes, Wine bottle, Wine  poster">
            <a:extLst>
              <a:ext uri="{FF2B5EF4-FFF2-40B4-BE49-F238E27FC236}">
                <a16:creationId xmlns:a16="http://schemas.microsoft.com/office/drawing/2014/main" xmlns="" id="{6DFE4DD1-5424-40DC-9237-AA6B1E4C4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3" b="16227"/>
          <a:stretch/>
        </p:blipFill>
        <p:spPr bwMode="auto">
          <a:xfrm>
            <a:off x="1841976" y="1895285"/>
            <a:ext cx="952992" cy="27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E48F016-3618-4699-9F9E-47AD265FEB2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533614" y="1695796"/>
            <a:ext cx="2496591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4C5ABD2-FAE9-4750-B4AC-333291AA289D}"/>
              </a:ext>
            </a:extLst>
          </p:cNvPr>
          <p:cNvCxnSpPr>
            <a:cxnSpLocks/>
          </p:cNvCxnSpPr>
          <p:nvPr/>
        </p:nvCxnSpPr>
        <p:spPr>
          <a:xfrm>
            <a:off x="3523652" y="2776398"/>
            <a:ext cx="2496591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8592DAAD-402B-42F5-9C41-9CE8094CEE63}"/>
              </a:ext>
            </a:extLst>
          </p:cNvPr>
          <p:cNvCxnSpPr>
            <a:cxnSpLocks/>
          </p:cNvCxnSpPr>
          <p:nvPr/>
        </p:nvCxnSpPr>
        <p:spPr>
          <a:xfrm>
            <a:off x="3533613" y="3838531"/>
            <a:ext cx="2496591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0F9A7F0-B8A0-45E3-A407-624C5134CAF2}"/>
              </a:ext>
            </a:extLst>
          </p:cNvPr>
          <p:cNvCxnSpPr>
            <a:cxnSpLocks/>
          </p:cNvCxnSpPr>
          <p:nvPr/>
        </p:nvCxnSpPr>
        <p:spPr>
          <a:xfrm>
            <a:off x="3523651" y="4915902"/>
            <a:ext cx="2496591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2A7EE40-A387-4B44-882B-E2502DD2FABF}"/>
              </a:ext>
            </a:extLst>
          </p:cNvPr>
          <p:cNvCxnSpPr/>
          <p:nvPr/>
        </p:nvCxnSpPr>
        <p:spPr>
          <a:xfrm>
            <a:off x="3533612" y="1711413"/>
            <a:ext cx="0" cy="3224685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B0B0BB2-A4CD-4987-9196-2B17EC74648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794969" y="3287321"/>
            <a:ext cx="738643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A897533-95D9-43EC-BD24-DACA820CCAB8}"/>
              </a:ext>
            </a:extLst>
          </p:cNvPr>
          <p:cNvSpPr txBox="1"/>
          <p:nvPr/>
        </p:nvSpPr>
        <p:spPr>
          <a:xfrm>
            <a:off x="3633298" y="127992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E-label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351A381-47FE-4364-AD06-95D6BC12C0B5}"/>
              </a:ext>
            </a:extLst>
          </p:cNvPr>
          <p:cNvSpPr txBox="1"/>
          <p:nvPr/>
        </p:nvSpPr>
        <p:spPr>
          <a:xfrm>
            <a:off x="3645063" y="232178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E-label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A6044F6-5AC2-4390-B6D3-38F843F2E617}"/>
              </a:ext>
            </a:extLst>
          </p:cNvPr>
          <p:cNvSpPr txBox="1"/>
          <p:nvPr/>
        </p:nvSpPr>
        <p:spPr>
          <a:xfrm>
            <a:off x="3633298" y="3383913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E-label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AFD18FA-1638-4FC8-976E-FA69D179DEC9}"/>
              </a:ext>
            </a:extLst>
          </p:cNvPr>
          <p:cNvSpPr txBox="1"/>
          <p:nvPr/>
        </p:nvSpPr>
        <p:spPr>
          <a:xfrm>
            <a:off x="3633298" y="445423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E-label 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10FDEC18-EE81-4FA9-968D-B3D544FF74E3}"/>
              </a:ext>
            </a:extLst>
          </p:cNvPr>
          <p:cNvSpPr/>
          <p:nvPr/>
        </p:nvSpPr>
        <p:spPr>
          <a:xfrm>
            <a:off x="1747331" y="5678869"/>
            <a:ext cx="1548320" cy="495575"/>
          </a:xfrm>
          <a:prstGeom prst="roundRect">
            <a:avLst>
              <a:gd name="adj" fmla="val 1248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200" dirty="0">
                <a:latin typeface="+mj-lt"/>
              </a:rPr>
              <a:t>1 PRODUCT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B9F1B298-B1A3-43B1-8FC9-46517FAE96D2}"/>
              </a:ext>
            </a:extLst>
          </p:cNvPr>
          <p:cNvSpPr/>
          <p:nvPr/>
        </p:nvSpPr>
        <p:spPr>
          <a:xfrm>
            <a:off x="5853113" y="5678868"/>
            <a:ext cx="1476284" cy="495575"/>
          </a:xfrm>
          <a:prstGeom prst="roundRect">
            <a:avLst>
              <a:gd name="adj" fmla="val 1248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200" dirty="0">
                <a:latin typeface="+mj-lt"/>
              </a:rPr>
              <a:t>1 MARKET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E5C14249-DD8C-4BA1-BD4F-B9667627B61A}"/>
              </a:ext>
            </a:extLst>
          </p:cNvPr>
          <p:cNvSpPr/>
          <p:nvPr/>
        </p:nvSpPr>
        <p:spPr>
          <a:xfrm>
            <a:off x="9144518" y="5678869"/>
            <a:ext cx="1905424" cy="495575"/>
          </a:xfrm>
          <a:prstGeom prst="roundRect">
            <a:avLst>
              <a:gd name="adj" fmla="val 1248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200" dirty="0">
                <a:latin typeface="+mj-lt"/>
              </a:rPr>
              <a:t>1 QR-CODE</a:t>
            </a:r>
          </a:p>
        </p:txBody>
      </p:sp>
      <p:pic>
        <p:nvPicPr>
          <p:cNvPr id="2050" name="Picture 2" descr="QR code - Wikipedia">
            <a:extLst>
              <a:ext uri="{FF2B5EF4-FFF2-40B4-BE49-F238E27FC236}">
                <a16:creationId xmlns:a16="http://schemas.microsoft.com/office/drawing/2014/main" xmlns="" id="{F9294B1C-69D0-4779-95B4-B242A3CD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271" y="2754675"/>
            <a:ext cx="1138158" cy="11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9778343B-7801-4746-9278-838046085567}"/>
              </a:ext>
            </a:extLst>
          </p:cNvPr>
          <p:cNvCxnSpPr>
            <a:cxnSpLocks/>
            <a:stCxn id="2050" idx="1"/>
            <a:endCxn id="20" idx="3"/>
          </p:cNvCxnSpPr>
          <p:nvPr/>
        </p:nvCxnSpPr>
        <p:spPr>
          <a:xfrm flipH="1" flipV="1">
            <a:off x="7259315" y="1695796"/>
            <a:ext cx="2210956" cy="1627958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E5B3B6-4BDF-4763-A68D-F763CEEDDDA8}"/>
              </a:ext>
            </a:extLst>
          </p:cNvPr>
          <p:cNvCxnSpPr>
            <a:cxnSpLocks/>
            <a:stCxn id="2050" idx="1"/>
            <a:endCxn id="22" idx="3"/>
          </p:cNvCxnSpPr>
          <p:nvPr/>
        </p:nvCxnSpPr>
        <p:spPr>
          <a:xfrm flipH="1" flipV="1">
            <a:off x="7259315" y="2776400"/>
            <a:ext cx="2210956" cy="547355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53B72654-161B-4541-AFE4-54CAC7D7BBD6}"/>
              </a:ext>
            </a:extLst>
          </p:cNvPr>
          <p:cNvCxnSpPr>
            <a:cxnSpLocks/>
            <a:stCxn id="2050" idx="1"/>
            <a:endCxn id="23" idx="3"/>
          </p:cNvCxnSpPr>
          <p:nvPr/>
        </p:nvCxnSpPr>
        <p:spPr>
          <a:xfrm flipH="1">
            <a:off x="7277961" y="3323754"/>
            <a:ext cx="2192310" cy="529030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952E875D-7A7A-477E-9100-8C0F8448DF8B}"/>
              </a:ext>
            </a:extLst>
          </p:cNvPr>
          <p:cNvCxnSpPr>
            <a:cxnSpLocks/>
            <a:stCxn id="2050" idx="1"/>
            <a:endCxn id="21" idx="3"/>
          </p:cNvCxnSpPr>
          <p:nvPr/>
        </p:nvCxnSpPr>
        <p:spPr>
          <a:xfrm flipH="1">
            <a:off x="7259315" y="3323755"/>
            <a:ext cx="2210956" cy="1596727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xmlns="" id="{F98DE172-1B69-4A4A-9B2D-3C2077088A42}"/>
              </a:ext>
            </a:extLst>
          </p:cNvPr>
          <p:cNvCxnSpPr>
            <a:cxnSpLocks/>
            <a:stCxn id="49" idx="3"/>
            <a:endCxn id="51" idx="1"/>
          </p:cNvCxnSpPr>
          <p:nvPr/>
        </p:nvCxnSpPr>
        <p:spPr>
          <a:xfrm flipV="1">
            <a:off x="3295651" y="5926656"/>
            <a:ext cx="2557462" cy="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8C3214B7-509C-48FB-8EA1-697300B38F8E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>
            <a:off x="7329397" y="5926656"/>
            <a:ext cx="1815121" cy="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Cloud 2064">
            <a:extLst>
              <a:ext uri="{FF2B5EF4-FFF2-40B4-BE49-F238E27FC236}">
                <a16:creationId xmlns:a16="http://schemas.microsoft.com/office/drawing/2014/main" xmlns="" id="{A69D1898-6461-4438-84BE-7F88FE86886A}"/>
              </a:ext>
            </a:extLst>
          </p:cNvPr>
          <p:cNvSpPr/>
          <p:nvPr/>
        </p:nvSpPr>
        <p:spPr>
          <a:xfrm>
            <a:off x="7924801" y="1091285"/>
            <a:ext cx="2683629" cy="92672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xmlns="" id="{7F4085B6-9B01-4E14-BE7F-B1A796111EF6}"/>
              </a:ext>
            </a:extLst>
          </p:cNvPr>
          <p:cNvSpPr txBox="1"/>
          <p:nvPr/>
        </p:nvSpPr>
        <p:spPr>
          <a:xfrm>
            <a:off x="8152274" y="1243186"/>
            <a:ext cx="245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24 linguistic versions = 1 e-label</a:t>
            </a:r>
          </a:p>
        </p:txBody>
      </p:sp>
      <p:sp>
        <p:nvSpPr>
          <p:cNvPr id="2067" name="Arc 2066">
            <a:extLst>
              <a:ext uri="{FF2B5EF4-FFF2-40B4-BE49-F238E27FC236}">
                <a16:creationId xmlns:a16="http://schemas.microsoft.com/office/drawing/2014/main" xmlns="" id="{5E0FF430-0D2A-4836-9871-D8D9FDE4FF79}"/>
              </a:ext>
            </a:extLst>
          </p:cNvPr>
          <p:cNvSpPr/>
          <p:nvPr/>
        </p:nvSpPr>
        <p:spPr>
          <a:xfrm>
            <a:off x="6650356" y="1140880"/>
            <a:ext cx="1623060" cy="461662"/>
          </a:xfrm>
          <a:prstGeom prst="arc">
            <a:avLst>
              <a:gd name="adj1" fmla="val 11120199"/>
              <a:gd name="adj2" fmla="val 21298256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D0863F6C-A034-4E45-93E9-26A79360E8BE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9" name="Picture 38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C233B86A-2E2F-47DD-86EF-F1507B0260E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40" name="Image 7" descr="Logo CEEV_long_HD.png">
            <a:extLst>
              <a:ext uri="{FF2B5EF4-FFF2-40B4-BE49-F238E27FC236}">
                <a16:creationId xmlns:a16="http://schemas.microsoft.com/office/drawing/2014/main" xmlns="" id="{BEB2F341-2EB8-4F23-9F6D-949C496031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41" name="Rectangle à coins arrondis 8">
            <a:extLst>
              <a:ext uri="{FF2B5EF4-FFF2-40B4-BE49-F238E27FC236}">
                <a16:creationId xmlns:a16="http://schemas.microsoft.com/office/drawing/2014/main" xmlns="" id="{84C3AAE5-FFC1-44B5-ABF7-BAC02B733B4D}"/>
              </a:ext>
            </a:extLst>
          </p:cNvPr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e-</a:t>
            </a:r>
            <a:r>
              <a:rPr lang="es-ES" sz="2800" dirty="0" err="1"/>
              <a:t>labels</a:t>
            </a:r>
            <a:r>
              <a:rPr lang="es-ES" sz="2800" dirty="0"/>
              <a:t> and </a:t>
            </a:r>
            <a:r>
              <a:rPr lang="es-ES" sz="2800" dirty="0" err="1"/>
              <a:t>markets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237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5E4C5F20-9DF1-45DF-9E4E-01411BB691B3}"/>
              </a:ext>
            </a:extLst>
          </p:cNvPr>
          <p:cNvCxnSpPr>
            <a:cxnSpLocks/>
          </p:cNvCxnSpPr>
          <p:nvPr/>
        </p:nvCxnSpPr>
        <p:spPr>
          <a:xfrm>
            <a:off x="7932074" y="1173545"/>
            <a:ext cx="0" cy="5089654"/>
          </a:xfrm>
          <a:prstGeom prst="line">
            <a:avLst/>
          </a:prstGeom>
          <a:ln w="38100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D781B52D-897E-46FE-9145-7ACE67A8BE17}"/>
              </a:ext>
            </a:extLst>
          </p:cNvPr>
          <p:cNvSpPr/>
          <p:nvPr/>
        </p:nvSpPr>
        <p:spPr>
          <a:xfrm>
            <a:off x="4247047" y="3039345"/>
            <a:ext cx="3195315" cy="2905838"/>
          </a:xfrm>
          <a:prstGeom prst="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2E57CE4-B988-4155-AB6A-843B50EBC05C}"/>
              </a:ext>
            </a:extLst>
          </p:cNvPr>
          <p:cNvSpPr/>
          <p:nvPr/>
        </p:nvSpPr>
        <p:spPr>
          <a:xfrm>
            <a:off x="516064" y="2118228"/>
            <a:ext cx="2898897" cy="882784"/>
          </a:xfrm>
          <a:prstGeom prst="roundRect">
            <a:avLst>
              <a:gd name="adj" fmla="val 1248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Platform website</a:t>
            </a:r>
          </a:p>
          <a:p>
            <a:pPr algn="ctr"/>
            <a:r>
              <a:rPr lang="en-GB" dirty="0">
                <a:latin typeface="+mj-lt"/>
              </a:rPr>
              <a:t>Presentation of the initiative and concept of e-label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C7999F0-5FC1-4C96-9D0A-4B968C4B6E92}"/>
              </a:ext>
            </a:extLst>
          </p:cNvPr>
          <p:cNvSpPr/>
          <p:nvPr/>
        </p:nvSpPr>
        <p:spPr>
          <a:xfrm>
            <a:off x="1228931" y="3401342"/>
            <a:ext cx="2160815" cy="945765"/>
          </a:xfrm>
          <a:prstGeom prst="roundRect">
            <a:avLst>
              <a:gd name="adj" fmla="val 1248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+mj-lt"/>
              </a:rPr>
              <a:t>Registration page</a:t>
            </a:r>
          </a:p>
          <a:p>
            <a:pPr algn="ctr"/>
            <a:r>
              <a:rPr lang="en-GB" dirty="0">
                <a:latin typeface="+mj-lt"/>
              </a:rPr>
              <a:t>Companies register to the platform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83D0C82D-5626-45AF-9896-589DE7236C73}"/>
              </a:ext>
            </a:extLst>
          </p:cNvPr>
          <p:cNvCxnSpPr>
            <a:endCxn id="6" idx="1"/>
          </p:cNvCxnSpPr>
          <p:nvPr/>
        </p:nvCxnSpPr>
        <p:spPr>
          <a:xfrm rot="16200000" flipH="1">
            <a:off x="511344" y="3156636"/>
            <a:ext cx="871265" cy="56391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5E3C9B92-09FB-4CF4-8371-2DCC29051BC8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 flipV="1">
            <a:off x="3389746" y="2047638"/>
            <a:ext cx="859761" cy="18265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07492B-D6E8-446C-B213-4524598B95DA}"/>
              </a:ext>
            </a:extLst>
          </p:cNvPr>
          <p:cNvSpPr txBox="1"/>
          <p:nvPr/>
        </p:nvSpPr>
        <p:spPr>
          <a:xfrm>
            <a:off x="516064" y="1194560"/>
            <a:ext cx="1585290" cy="461665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PUBLIC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0D561E0-6DA2-4163-B995-15CA8469E228}"/>
              </a:ext>
            </a:extLst>
          </p:cNvPr>
          <p:cNvSpPr/>
          <p:nvPr/>
        </p:nvSpPr>
        <p:spPr>
          <a:xfrm>
            <a:off x="4249507" y="1802182"/>
            <a:ext cx="3283692" cy="490911"/>
          </a:xfrm>
          <a:prstGeom prst="roundRect">
            <a:avLst>
              <a:gd name="adj" fmla="val 1248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+mj-lt"/>
              </a:rPr>
              <a:t>Company profile page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5FC8B0-D10D-44B9-8C90-6C04A97FB780}"/>
              </a:ext>
            </a:extLst>
          </p:cNvPr>
          <p:cNvSpPr txBox="1"/>
          <p:nvPr/>
        </p:nvSpPr>
        <p:spPr>
          <a:xfrm>
            <a:off x="4197554" y="1173545"/>
            <a:ext cx="2966251" cy="461665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PRIVATE - PLATFORM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0DA152A2-72CF-4419-AAC4-8574A6C1B824}"/>
              </a:ext>
            </a:extLst>
          </p:cNvPr>
          <p:cNvSpPr/>
          <p:nvPr/>
        </p:nvSpPr>
        <p:spPr>
          <a:xfrm>
            <a:off x="4243297" y="2640060"/>
            <a:ext cx="3199072" cy="418895"/>
          </a:xfrm>
          <a:prstGeom prst="roundRect">
            <a:avLst>
              <a:gd name="adj" fmla="val 12483"/>
            </a:avLst>
          </a:prstGeom>
          <a:solidFill>
            <a:srgbClr val="F4F2FC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+mj-lt"/>
              </a:rPr>
              <a:t>CREATE NEW E-LABEL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C9E3D4B0-4CCB-435C-B0F2-0187D19AAACD}"/>
              </a:ext>
            </a:extLst>
          </p:cNvPr>
          <p:cNvSpPr/>
          <p:nvPr/>
        </p:nvSpPr>
        <p:spPr>
          <a:xfrm>
            <a:off x="4372400" y="3377533"/>
            <a:ext cx="1003298" cy="431509"/>
          </a:xfrm>
          <a:prstGeom prst="roundRect">
            <a:avLst>
              <a:gd name="adj" fmla="val 12483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+mj-lt"/>
              </a:rPr>
              <a:t>Wine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BB9F4E97-F0DB-4B4B-9BF4-DACC26249473}"/>
              </a:ext>
            </a:extLst>
          </p:cNvPr>
          <p:cNvSpPr/>
          <p:nvPr/>
        </p:nvSpPr>
        <p:spPr>
          <a:xfrm>
            <a:off x="4349236" y="4271869"/>
            <a:ext cx="2911135" cy="514031"/>
          </a:xfrm>
          <a:prstGeom prst="roundRect">
            <a:avLst>
              <a:gd name="adj" fmla="val 12483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+mj-lt"/>
              </a:rPr>
              <a:t>Aromatized wine product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AC7F35DE-C807-475A-8710-A8AC9288E05F}"/>
              </a:ext>
            </a:extLst>
          </p:cNvPr>
          <p:cNvSpPr/>
          <p:nvPr/>
        </p:nvSpPr>
        <p:spPr>
          <a:xfrm>
            <a:off x="4349236" y="5266829"/>
            <a:ext cx="1639782" cy="455626"/>
          </a:xfrm>
          <a:prstGeom prst="roundRect">
            <a:avLst>
              <a:gd name="adj" fmla="val 12483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latin typeface="+mj-lt"/>
              </a:rPr>
              <a:t>Spirit drinks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39FABE9F-EE04-4439-A994-9D6B3F549A9F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442362" y="2987845"/>
            <a:ext cx="1205577" cy="369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ABB2F6D1-F748-4D18-91DE-456D2CDA83DD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5891353" y="2293093"/>
            <a:ext cx="0" cy="328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8AE16E5-6072-4071-B10C-9AA60995428E}"/>
              </a:ext>
            </a:extLst>
          </p:cNvPr>
          <p:cNvCxnSpPr>
            <a:cxnSpLocks/>
            <a:stCxn id="101" idx="1"/>
            <a:endCxn id="24" idx="3"/>
          </p:cNvCxnSpPr>
          <p:nvPr/>
        </p:nvCxnSpPr>
        <p:spPr>
          <a:xfrm flipH="1">
            <a:off x="2895880" y="4492264"/>
            <a:ext cx="1351167" cy="1153247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B500CFA-EA34-43E9-8DC8-B0EF4601F70C}"/>
              </a:ext>
            </a:extLst>
          </p:cNvPr>
          <p:cNvSpPr/>
          <p:nvPr/>
        </p:nvSpPr>
        <p:spPr>
          <a:xfrm>
            <a:off x="336707" y="4996032"/>
            <a:ext cx="2559173" cy="1298957"/>
          </a:xfrm>
          <a:prstGeom prst="roundRect">
            <a:avLst>
              <a:gd name="adj" fmla="val 1248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E-labels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Public pages showing activated e-labels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285FD0A-7005-4FB3-A320-A4BCAFCBA193}"/>
              </a:ext>
            </a:extLst>
          </p:cNvPr>
          <p:cNvCxnSpPr>
            <a:cxnSpLocks/>
          </p:cNvCxnSpPr>
          <p:nvPr/>
        </p:nvCxnSpPr>
        <p:spPr>
          <a:xfrm>
            <a:off x="3655791" y="1162681"/>
            <a:ext cx="0" cy="5089654"/>
          </a:xfrm>
          <a:prstGeom prst="line">
            <a:avLst/>
          </a:prstGeom>
          <a:ln w="38100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xmlns="" id="{B56B18B0-52CF-4EB1-AB57-24AD8265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510-CC5C-4CBF-B18B-7FBFC66A09A9}" type="slidenum">
              <a:rPr lang="en-GB" smtClean="0"/>
              <a:t>24</a:t>
            </a:fld>
            <a:endParaRPr lang="en-GB" dirty="0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A02B74A-9042-4787-A81D-F59A01D5D386}"/>
              </a:ext>
            </a:extLst>
          </p:cNvPr>
          <p:cNvSpPr/>
          <p:nvPr/>
        </p:nvSpPr>
        <p:spPr>
          <a:xfrm>
            <a:off x="8647939" y="2546690"/>
            <a:ext cx="3039393" cy="882310"/>
          </a:xfrm>
          <a:prstGeom prst="roundRect">
            <a:avLst>
              <a:gd name="adj" fmla="val 12483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>
                <a:latin typeface="+mj-lt"/>
              </a:rPr>
              <a:t>Wine – AWP – Wizards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List of ingredients Wizard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Nutrition declaration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F5C099B-FB5F-481F-BE9D-B81DCF07D4A0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2" name="Picture 41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20C90C32-8101-4C6F-BE1F-8896D2E5B2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553" y="6252335"/>
            <a:ext cx="2133600" cy="521020"/>
          </a:xfrm>
          <a:prstGeom prst="rect">
            <a:avLst/>
          </a:prstGeom>
        </p:spPr>
      </p:pic>
      <p:pic>
        <p:nvPicPr>
          <p:cNvPr id="43" name="Image 7" descr="Logo CEEV_long_HD.png">
            <a:extLst>
              <a:ext uri="{FF2B5EF4-FFF2-40B4-BE49-F238E27FC236}">
                <a16:creationId xmlns:a16="http://schemas.microsoft.com/office/drawing/2014/main" xmlns="" id="{4B0107B8-3BDF-4D81-BD89-414D0EE6E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" y="272782"/>
            <a:ext cx="2483335" cy="769834"/>
          </a:xfrm>
          <a:prstGeom prst="rect">
            <a:avLst/>
          </a:prstGeom>
        </p:spPr>
      </p:pic>
      <p:sp>
        <p:nvSpPr>
          <p:cNvPr id="45" name="Rectangle à coins arrondis 8">
            <a:extLst>
              <a:ext uri="{FF2B5EF4-FFF2-40B4-BE49-F238E27FC236}">
                <a16:creationId xmlns:a16="http://schemas.microsoft.com/office/drawing/2014/main" xmlns="" id="{B6E97128-2F7F-40EF-B3A3-F6516688DC76}"/>
              </a:ext>
            </a:extLst>
          </p:cNvPr>
          <p:cNvSpPr/>
          <p:nvPr/>
        </p:nvSpPr>
        <p:spPr>
          <a:xfrm>
            <a:off x="7353744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My</a:t>
            </a:r>
            <a:r>
              <a:rPr lang="es-ES" sz="2800" dirty="0"/>
              <a:t> e-</a:t>
            </a:r>
            <a:r>
              <a:rPr lang="es-ES" sz="2800" dirty="0" err="1"/>
              <a:t>labels</a:t>
            </a:r>
            <a:endParaRPr lang="en-GB" sz="2800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EF7DD53C-9F40-4996-88B3-838E5C4BDC81}"/>
              </a:ext>
            </a:extLst>
          </p:cNvPr>
          <p:cNvCxnSpPr>
            <a:cxnSpLocks/>
          </p:cNvCxnSpPr>
          <p:nvPr/>
        </p:nvCxnSpPr>
        <p:spPr>
          <a:xfrm flipH="1">
            <a:off x="7442362" y="3227650"/>
            <a:ext cx="1205578" cy="357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0AA1304F-A51B-4870-A761-5C02B0036C35}"/>
              </a:ext>
            </a:extLst>
          </p:cNvPr>
          <p:cNvSpPr txBox="1"/>
          <p:nvPr/>
        </p:nvSpPr>
        <p:spPr>
          <a:xfrm>
            <a:off x="8330950" y="1194734"/>
            <a:ext cx="3478531" cy="461665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PRIVATE – MULTI-ACCESS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9C96E5E-5B29-471F-9199-544999033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353" y="4726157"/>
            <a:ext cx="1266566" cy="12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E799DA5D-139A-4BCD-A82D-6018E0EFDC52}"/>
              </a:ext>
            </a:extLst>
          </p:cNvPr>
          <p:cNvCxnSpPr>
            <a:cxnSpLocks/>
          </p:cNvCxnSpPr>
          <p:nvPr/>
        </p:nvCxnSpPr>
        <p:spPr>
          <a:xfrm flipV="1">
            <a:off x="9912900" y="3488743"/>
            <a:ext cx="0" cy="129715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xmlns="" id="{5854AC64-63B2-4D55-8F08-BAE593CF1EC5}"/>
              </a:ext>
            </a:extLst>
          </p:cNvPr>
          <p:cNvCxnSpPr>
            <a:cxnSpLocks/>
          </p:cNvCxnSpPr>
          <p:nvPr/>
        </p:nvCxnSpPr>
        <p:spPr>
          <a:xfrm flipH="1">
            <a:off x="10250216" y="3533016"/>
            <a:ext cx="1" cy="124941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xmlns="" id="{3979D41B-CB6D-4CEC-A78D-14B954A4B3F6}"/>
              </a:ext>
            </a:extLst>
          </p:cNvPr>
          <p:cNvCxnSpPr>
            <a:cxnSpLocks/>
            <a:endCxn id="101" idx="3"/>
          </p:cNvCxnSpPr>
          <p:nvPr/>
        </p:nvCxnSpPr>
        <p:spPr>
          <a:xfrm flipH="1" flipV="1">
            <a:off x="7442362" y="4492264"/>
            <a:ext cx="2125574" cy="82793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xmlns="" id="{5990BED6-0B08-4940-8B79-13F04321F04D}"/>
              </a:ext>
            </a:extLst>
          </p:cNvPr>
          <p:cNvCxnSpPr>
            <a:cxnSpLocks/>
          </p:cNvCxnSpPr>
          <p:nvPr/>
        </p:nvCxnSpPr>
        <p:spPr>
          <a:xfrm>
            <a:off x="7484758" y="4271869"/>
            <a:ext cx="2128077" cy="79701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68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9890E6C-2228-4A89-83EF-CF0080367823}"/>
              </a:ext>
            </a:extLst>
          </p:cNvPr>
          <p:cNvSpPr/>
          <p:nvPr/>
        </p:nvSpPr>
        <p:spPr>
          <a:xfrm>
            <a:off x="211946" y="1362158"/>
            <a:ext cx="11722277" cy="4638970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B119E7-8E79-4611-A608-FBDDB792AEB0}"/>
              </a:ext>
            </a:extLst>
          </p:cNvPr>
          <p:cNvSpPr txBox="1"/>
          <p:nvPr/>
        </p:nvSpPr>
        <p:spPr>
          <a:xfrm>
            <a:off x="4436572" y="1841490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70C0"/>
                </a:solidFill>
              </a:rPr>
              <a:t>e-label 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6610DB-9C58-45B0-BAE0-F957F705071E}"/>
              </a:ext>
            </a:extLst>
          </p:cNvPr>
          <p:cNvSpPr txBox="1"/>
          <p:nvPr/>
        </p:nvSpPr>
        <p:spPr>
          <a:xfrm>
            <a:off x="4510609" y="4338838"/>
            <a:ext cx="570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70C0"/>
                </a:solidFill>
              </a:rPr>
              <a:t>E-label 3</a:t>
            </a:r>
            <a:r>
              <a:rPr lang="en-GB" sz="2200" b="1" baseline="30000" dirty="0">
                <a:solidFill>
                  <a:srgbClr val="0070C0"/>
                </a:solidFill>
              </a:rPr>
              <a:t>rd</a:t>
            </a:r>
            <a:r>
              <a:rPr lang="en-GB" sz="2200" b="1" dirty="0">
                <a:solidFill>
                  <a:srgbClr val="0070C0"/>
                </a:solidFill>
              </a:rPr>
              <a:t> countries (future development)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3F6F344-5244-443C-BB26-097824F3C506}"/>
              </a:ext>
            </a:extLst>
          </p:cNvPr>
          <p:cNvCxnSpPr>
            <a:cxnSpLocks/>
            <a:stCxn id="27" idx="3"/>
            <a:endCxn id="10" idx="1"/>
          </p:cNvCxnSpPr>
          <p:nvPr/>
        </p:nvCxnSpPr>
        <p:spPr>
          <a:xfrm flipV="1">
            <a:off x="2482822" y="2056934"/>
            <a:ext cx="1953750" cy="516272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CDADAA5-9274-40C5-A325-040A27DAA60D}"/>
              </a:ext>
            </a:extLst>
          </p:cNvPr>
          <p:cNvCxnSpPr>
            <a:cxnSpLocks/>
            <a:stCxn id="27" idx="3"/>
            <a:endCxn id="30" idx="1"/>
          </p:cNvCxnSpPr>
          <p:nvPr/>
        </p:nvCxnSpPr>
        <p:spPr>
          <a:xfrm>
            <a:off x="2482822" y="2573206"/>
            <a:ext cx="2027787" cy="1981076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0F8BFE1-C960-4ED5-A6D4-562AADDE9EE2}"/>
              </a:ext>
            </a:extLst>
          </p:cNvPr>
          <p:cNvSpPr txBox="1"/>
          <p:nvPr/>
        </p:nvSpPr>
        <p:spPr>
          <a:xfrm>
            <a:off x="8345337" y="1461506"/>
            <a:ext cx="3335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Activation of e-labels</a:t>
            </a:r>
          </a:p>
        </p:txBody>
      </p:sp>
      <p:grpSp>
        <p:nvGrpSpPr>
          <p:cNvPr id="2056" name="Group 2055">
            <a:extLst>
              <a:ext uri="{FF2B5EF4-FFF2-40B4-BE49-F238E27FC236}">
                <a16:creationId xmlns:a16="http://schemas.microsoft.com/office/drawing/2014/main" xmlns="" id="{FCBA2EA1-C340-4CBE-A606-ED9B5FD19D4D}"/>
              </a:ext>
            </a:extLst>
          </p:cNvPr>
          <p:cNvGrpSpPr/>
          <p:nvPr/>
        </p:nvGrpSpPr>
        <p:grpSpPr>
          <a:xfrm>
            <a:off x="4699495" y="2254926"/>
            <a:ext cx="4792185" cy="639029"/>
            <a:chOff x="2773784" y="4790947"/>
            <a:chExt cx="4792185" cy="639029"/>
          </a:xfrm>
        </p:grpSpPr>
        <p:pic>
          <p:nvPicPr>
            <p:cNvPr id="2054" name="Picture 2053">
              <a:extLst>
                <a:ext uri="{FF2B5EF4-FFF2-40B4-BE49-F238E27FC236}">
                  <a16:creationId xmlns:a16="http://schemas.microsoft.com/office/drawing/2014/main" xmlns="" id="{606A5F47-BE9A-4ECD-BF25-D91D3F92C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3784" y="4790947"/>
              <a:ext cx="4792185" cy="354842"/>
            </a:xfrm>
            <a:prstGeom prst="rect">
              <a:avLst/>
            </a:prstGeom>
          </p:spPr>
        </p:pic>
        <p:pic>
          <p:nvPicPr>
            <p:cNvPr id="2055" name="Picture 2054">
              <a:extLst>
                <a:ext uri="{FF2B5EF4-FFF2-40B4-BE49-F238E27FC236}">
                  <a16:creationId xmlns:a16="http://schemas.microsoft.com/office/drawing/2014/main" xmlns="" id="{4D550677-A71E-4235-9C8B-ACAD51985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6663" y="5075134"/>
              <a:ext cx="4359306" cy="354842"/>
            </a:xfrm>
            <a:prstGeom prst="rect">
              <a:avLst/>
            </a:prstGeom>
          </p:spPr>
        </p:pic>
      </p:grpSp>
      <p:sp>
        <p:nvSpPr>
          <p:cNvPr id="2060" name="TextBox 2059">
            <a:extLst>
              <a:ext uri="{FF2B5EF4-FFF2-40B4-BE49-F238E27FC236}">
                <a16:creationId xmlns:a16="http://schemas.microsoft.com/office/drawing/2014/main" xmlns="" id="{CF77923D-934F-411F-806A-57A882715A46}"/>
              </a:ext>
            </a:extLst>
          </p:cNvPr>
          <p:cNvSpPr txBox="1"/>
          <p:nvPr/>
        </p:nvSpPr>
        <p:spPr>
          <a:xfrm>
            <a:off x="4318662" y="2911136"/>
            <a:ext cx="748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Automatic translation of certain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Company validates the language versions to be ``activated´´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Consumer accesses the language version linked to their IP (</a:t>
            </a:r>
            <a:r>
              <a:rPr lang="en-GB" dirty="0" err="1"/>
              <a:t>geolocalization</a:t>
            </a:r>
            <a:r>
              <a:rPr lang="en-GB" dirty="0"/>
              <a:t>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4FD1CE8-709D-4DC4-B576-C760727B79EE}"/>
              </a:ext>
            </a:extLst>
          </p:cNvPr>
          <p:cNvSpPr txBox="1"/>
          <p:nvPr/>
        </p:nvSpPr>
        <p:spPr>
          <a:xfrm>
            <a:off x="4336786" y="4708599"/>
            <a:ext cx="5886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Company enters relevant information for non-EU market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Automatic translation of certain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Company activates the e-label for the non-EU country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Consumer accesses the language version linked to their IP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0AF7D4A-92D0-4F34-A96F-CBE070B353FB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22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2A9CD0EA-D7BA-459D-852A-D34DC0BC15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25" name="Image 7" descr="Logo CEEV_long_HD.png">
            <a:extLst>
              <a:ext uri="{FF2B5EF4-FFF2-40B4-BE49-F238E27FC236}">
                <a16:creationId xmlns:a16="http://schemas.microsoft.com/office/drawing/2014/main" xmlns="" id="{FC15B67D-40C4-4D81-94FF-7D6144659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xmlns="" id="{FF133127-51DE-4849-A624-CD62D1042501}"/>
              </a:ext>
            </a:extLst>
          </p:cNvPr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e-</a:t>
            </a:r>
            <a:r>
              <a:rPr lang="es-ES" sz="2800" dirty="0" err="1"/>
              <a:t>labels</a:t>
            </a:r>
            <a:r>
              <a:rPr lang="es-ES" sz="2800" dirty="0"/>
              <a:t> </a:t>
            </a:r>
            <a:r>
              <a:rPr lang="es-ES" sz="2800" dirty="0" err="1"/>
              <a:t>content</a:t>
            </a:r>
            <a:endParaRPr lang="en-GB" sz="2800" dirty="0"/>
          </a:p>
        </p:txBody>
      </p:sp>
      <p:pic>
        <p:nvPicPr>
          <p:cNvPr id="27" name="Picture 2" descr="Image result for platformicon">
            <a:extLst>
              <a:ext uri="{FF2B5EF4-FFF2-40B4-BE49-F238E27FC236}">
                <a16:creationId xmlns:a16="http://schemas.microsoft.com/office/drawing/2014/main" xmlns="" id="{16C52BBE-296D-4677-B609-158C7CE83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64"/>
          <a:stretch/>
        </p:blipFill>
        <p:spPr bwMode="auto">
          <a:xfrm>
            <a:off x="339697" y="1470568"/>
            <a:ext cx="2143125" cy="220527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xmlns="" id="{76BB3A6A-DDA0-46C0-A210-EA3D0473A5A7}"/>
              </a:ext>
            </a:extLst>
          </p:cNvPr>
          <p:cNvSpPr txBox="1"/>
          <p:nvPr/>
        </p:nvSpPr>
        <p:spPr>
          <a:xfrm>
            <a:off x="211947" y="3723936"/>
            <a:ext cx="26301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CEEV-</a:t>
            </a:r>
            <a:r>
              <a:rPr lang="en-GB" sz="2000" b="1" dirty="0" err="1">
                <a:solidFill>
                  <a:srgbClr val="FF0000"/>
                </a:solidFill>
              </a:rPr>
              <a:t>sE</a:t>
            </a:r>
            <a:r>
              <a:rPr lang="en-GB" sz="2000" b="1" dirty="0">
                <a:solidFill>
                  <a:srgbClr val="FF0000"/>
                </a:solidFill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78210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9890E6C-2228-4A89-83EF-CF0080367823}"/>
              </a:ext>
            </a:extLst>
          </p:cNvPr>
          <p:cNvSpPr/>
          <p:nvPr/>
        </p:nvSpPr>
        <p:spPr>
          <a:xfrm>
            <a:off x="147591" y="1284918"/>
            <a:ext cx="11854428" cy="4822294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402730" y="6364301"/>
            <a:ext cx="2133600" cy="365125"/>
          </a:xfrm>
        </p:spPr>
        <p:txBody>
          <a:bodyPr/>
          <a:lstStyle/>
          <a:p>
            <a:fld id="{18427C96-4B69-9840-B944-2B0F9615981C}" type="slidenum">
              <a:rPr lang="en-GB" smtClean="0">
                <a:solidFill>
                  <a:srgbClr val="FFFFFF"/>
                </a:solidFill>
              </a:rPr>
              <a:t>26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platformicon">
            <a:extLst>
              <a:ext uri="{FF2B5EF4-FFF2-40B4-BE49-F238E27FC236}">
                <a16:creationId xmlns:a16="http://schemas.microsoft.com/office/drawing/2014/main" xmlns="" id="{B0563FDE-F29F-46C0-83A0-68316AFE6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64"/>
          <a:stretch/>
        </p:blipFill>
        <p:spPr bwMode="auto">
          <a:xfrm>
            <a:off x="339697" y="1470568"/>
            <a:ext cx="2143125" cy="220527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xmlns="" id="{DAFE3963-C5FC-4769-88E3-4A8732F7BDBA}"/>
              </a:ext>
            </a:extLst>
          </p:cNvPr>
          <p:cNvSpPr txBox="1"/>
          <p:nvPr/>
        </p:nvSpPr>
        <p:spPr>
          <a:xfrm>
            <a:off x="211947" y="3723936"/>
            <a:ext cx="26301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CEEV-</a:t>
            </a:r>
            <a:r>
              <a:rPr lang="en-GB" sz="2000" b="1" dirty="0" err="1">
                <a:solidFill>
                  <a:srgbClr val="FF0000"/>
                </a:solidFill>
              </a:rPr>
              <a:t>sE</a:t>
            </a:r>
            <a:r>
              <a:rPr lang="en-GB" sz="2000" b="1" dirty="0">
                <a:solidFill>
                  <a:srgbClr val="FF0000"/>
                </a:solidFill>
              </a:rPr>
              <a:t> Platform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E00AC08-DF23-4BF1-ADAB-F6D3E02B1524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033DD5AB-7641-4BB3-BAA8-5A9FB4299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22" name="Image 7" descr="Logo CEEV_long_HD.png">
            <a:extLst>
              <a:ext uri="{FF2B5EF4-FFF2-40B4-BE49-F238E27FC236}">
                <a16:creationId xmlns:a16="http://schemas.microsoft.com/office/drawing/2014/main" xmlns="" id="{AA1500E1-F2B4-4EF1-8A6E-577B0D59D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xmlns="" id="{DC2FCAA0-1EB5-473B-AF87-1B654F856476}"/>
              </a:ext>
            </a:extLst>
          </p:cNvPr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e-</a:t>
            </a:r>
            <a:r>
              <a:rPr lang="es-ES" sz="2800" dirty="0" err="1"/>
              <a:t>labels</a:t>
            </a:r>
            <a:r>
              <a:rPr lang="es-ES" sz="2800" dirty="0"/>
              <a:t> </a:t>
            </a:r>
            <a:r>
              <a:rPr lang="es-ES" sz="2800" dirty="0" err="1"/>
              <a:t>content</a:t>
            </a:r>
            <a:endParaRPr lang="en-GB" sz="28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DB8B801-9E5C-4E37-B9B4-0C42731CC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928" y="1889849"/>
            <a:ext cx="9090770" cy="30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53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9890E6C-2228-4A89-83EF-CF0080367823}"/>
              </a:ext>
            </a:extLst>
          </p:cNvPr>
          <p:cNvSpPr/>
          <p:nvPr/>
        </p:nvSpPr>
        <p:spPr>
          <a:xfrm>
            <a:off x="228440" y="1036711"/>
            <a:ext cx="11781239" cy="5235840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402730" y="6364301"/>
            <a:ext cx="2133600" cy="365125"/>
          </a:xfrm>
        </p:spPr>
        <p:txBody>
          <a:bodyPr/>
          <a:lstStyle/>
          <a:p>
            <a:fld id="{18427C96-4B69-9840-B944-2B0F9615981C}" type="slidenum">
              <a:rPr lang="en-GB" smtClean="0">
                <a:solidFill>
                  <a:srgbClr val="FFFFFF"/>
                </a:solidFill>
              </a:rPr>
              <a:t>27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3F6F344-5244-443C-BB26-097824F3C50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499315" y="2017186"/>
            <a:ext cx="2136091" cy="55602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CDADAA5-9274-40C5-A325-040A27DAA60D}"/>
              </a:ext>
            </a:extLst>
          </p:cNvPr>
          <p:cNvCxnSpPr>
            <a:cxnSpLocks/>
            <a:stCxn id="19" idx="3"/>
            <a:endCxn id="38" idx="1"/>
          </p:cNvCxnSpPr>
          <p:nvPr/>
        </p:nvCxnSpPr>
        <p:spPr>
          <a:xfrm>
            <a:off x="2482822" y="2573206"/>
            <a:ext cx="2152585" cy="3113046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F30C58-BCBE-4955-807A-BC7AC18818B6}"/>
              </a:ext>
            </a:extLst>
          </p:cNvPr>
          <p:cNvSpPr txBox="1"/>
          <p:nvPr/>
        </p:nvSpPr>
        <p:spPr>
          <a:xfrm>
            <a:off x="4635406" y="1293911"/>
            <a:ext cx="6385839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tx2"/>
                </a:solidFill>
              </a:rPr>
              <a:t>Compulsory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Product 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List of ingredients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Full nutritional declaration - </a:t>
            </a:r>
            <a:r>
              <a:rPr lang="en-GB" dirty="0"/>
              <a:t>(at least for wines and AWP)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F14FFFB-4109-4CE6-AAA3-25D5AEB096B1}"/>
              </a:ext>
            </a:extLst>
          </p:cNvPr>
          <p:cNvSpPr txBox="1"/>
          <p:nvPr/>
        </p:nvSpPr>
        <p:spPr>
          <a:xfrm>
            <a:off x="4635406" y="2742622"/>
            <a:ext cx="6385839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tx2"/>
                </a:solidFill>
              </a:rPr>
              <a:t>Recommended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Mandatory particulars already on the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Responsible consumption messages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290D3FA-BC1E-4E60-B7A2-6DFD79A2B1FA}"/>
              </a:ext>
            </a:extLst>
          </p:cNvPr>
          <p:cNvSpPr txBox="1"/>
          <p:nvPr/>
        </p:nvSpPr>
        <p:spPr>
          <a:xfrm>
            <a:off x="4635406" y="3856092"/>
            <a:ext cx="6385839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tx2"/>
                </a:solidFill>
              </a:rPr>
              <a:t>Authorized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Voluntary particulars according to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Certifications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External link to company website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BCAC772-BE19-4523-879D-39D64B31831C}"/>
              </a:ext>
            </a:extLst>
          </p:cNvPr>
          <p:cNvSpPr txBox="1"/>
          <p:nvPr/>
        </p:nvSpPr>
        <p:spPr>
          <a:xfrm>
            <a:off x="4635407" y="5301531"/>
            <a:ext cx="638583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chemeClr val="tx2"/>
                </a:solidFill>
              </a:rPr>
              <a:t>Forbidden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Marketing information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3C2CDB0C-1A5B-435D-8828-B1A4D2D9681C}"/>
              </a:ext>
            </a:extLst>
          </p:cNvPr>
          <p:cNvCxnSpPr>
            <a:cxnSpLocks/>
            <a:stCxn id="19" idx="3"/>
            <a:endCxn id="35" idx="1"/>
          </p:cNvCxnSpPr>
          <p:nvPr/>
        </p:nvCxnSpPr>
        <p:spPr>
          <a:xfrm>
            <a:off x="2482822" y="2573206"/>
            <a:ext cx="2152584" cy="723414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E9E05D8E-E854-4BC0-913B-8B768A3F6CDB}"/>
              </a:ext>
            </a:extLst>
          </p:cNvPr>
          <p:cNvCxnSpPr>
            <a:cxnSpLocks/>
            <a:stCxn id="19" idx="3"/>
            <a:endCxn id="37" idx="1"/>
          </p:cNvCxnSpPr>
          <p:nvPr/>
        </p:nvCxnSpPr>
        <p:spPr>
          <a:xfrm>
            <a:off x="2482822" y="2573206"/>
            <a:ext cx="2152584" cy="2006161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E00AC08-DF23-4BF1-ADAB-F6D3E02B1524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033DD5AB-7641-4BB3-BAA8-5A9FB4299E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22" name="Image 7" descr="Logo CEEV_long_HD.png">
            <a:extLst>
              <a:ext uri="{FF2B5EF4-FFF2-40B4-BE49-F238E27FC236}">
                <a16:creationId xmlns:a16="http://schemas.microsoft.com/office/drawing/2014/main" xmlns="" id="{AA1500E1-F2B4-4EF1-8A6E-577B0D59D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xmlns="" id="{DC2FCAA0-1EB5-473B-AF87-1B654F856476}"/>
              </a:ext>
            </a:extLst>
          </p:cNvPr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e-</a:t>
            </a:r>
            <a:r>
              <a:rPr lang="es-ES" sz="2800" dirty="0" err="1"/>
              <a:t>labels</a:t>
            </a:r>
            <a:r>
              <a:rPr lang="es-ES" sz="2800" dirty="0"/>
              <a:t> </a:t>
            </a:r>
            <a:r>
              <a:rPr lang="es-ES" sz="2800" dirty="0" err="1"/>
              <a:t>content</a:t>
            </a:r>
            <a:endParaRPr lang="en-GB" sz="2800" dirty="0"/>
          </a:p>
        </p:txBody>
      </p:sp>
      <p:pic>
        <p:nvPicPr>
          <p:cNvPr id="19" name="Picture 2" descr="Image result for platformicon">
            <a:extLst>
              <a:ext uri="{FF2B5EF4-FFF2-40B4-BE49-F238E27FC236}">
                <a16:creationId xmlns:a16="http://schemas.microsoft.com/office/drawing/2014/main" xmlns="" id="{7BF917C5-0A59-4230-92B3-71EEEEC95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64"/>
          <a:stretch/>
        </p:blipFill>
        <p:spPr bwMode="auto">
          <a:xfrm>
            <a:off x="339697" y="1470568"/>
            <a:ext cx="2143125" cy="220527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xmlns="" id="{338D09F8-6838-49FF-9634-D50A7E60E20F}"/>
              </a:ext>
            </a:extLst>
          </p:cNvPr>
          <p:cNvSpPr txBox="1"/>
          <p:nvPr/>
        </p:nvSpPr>
        <p:spPr>
          <a:xfrm>
            <a:off x="211947" y="3723936"/>
            <a:ext cx="26301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CEEV-</a:t>
            </a:r>
            <a:r>
              <a:rPr lang="en-GB" sz="2000" b="1" dirty="0" err="1">
                <a:solidFill>
                  <a:srgbClr val="FF0000"/>
                </a:solidFill>
              </a:rPr>
              <a:t>sE</a:t>
            </a:r>
            <a:r>
              <a:rPr lang="en-GB" sz="2000" b="1" dirty="0">
                <a:solidFill>
                  <a:srgbClr val="FF0000"/>
                </a:solidFill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1632401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D8528E1-A6A6-4670-AE34-B3C0C709A0E0}"/>
              </a:ext>
            </a:extLst>
          </p:cNvPr>
          <p:cNvSpPr/>
          <p:nvPr/>
        </p:nvSpPr>
        <p:spPr>
          <a:xfrm>
            <a:off x="221018" y="1362158"/>
            <a:ext cx="11526577" cy="4638970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D01893-9017-45EB-ADA0-CFE2DB4CD5B2}"/>
              </a:ext>
            </a:extLst>
          </p:cNvPr>
          <p:cNvSpPr txBox="1"/>
          <p:nvPr/>
        </p:nvSpPr>
        <p:spPr>
          <a:xfrm>
            <a:off x="4366368" y="1804828"/>
            <a:ext cx="591923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INGREDIENTS: </a:t>
            </a:r>
            <a:r>
              <a:rPr lang="en-US" dirty="0">
                <a:highlight>
                  <a:srgbClr val="00FFFF"/>
                </a:highlight>
              </a:rPr>
              <a:t>Grape</a:t>
            </a:r>
            <a:r>
              <a:rPr lang="en-US" dirty="0"/>
              <a:t>, preservative (</a:t>
            </a:r>
            <a:r>
              <a:rPr lang="en-US" b="1" dirty="0" err="1">
                <a:highlight>
                  <a:srgbClr val="00FFFF"/>
                </a:highlight>
              </a:rPr>
              <a:t>sulphites</a:t>
            </a:r>
            <a:r>
              <a:rPr lang="en-US" dirty="0"/>
              <a:t>), </a:t>
            </a:r>
            <a:r>
              <a:rPr lang="en-US" dirty="0" err="1"/>
              <a:t>stabilising</a:t>
            </a:r>
            <a:r>
              <a:rPr lang="en-US" dirty="0"/>
              <a:t> agent (</a:t>
            </a:r>
            <a:r>
              <a:rPr lang="en-US" dirty="0">
                <a:highlight>
                  <a:srgbClr val="00FFFF"/>
                </a:highlight>
              </a:rPr>
              <a:t>Gum Arabic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0B8497-93E9-406B-A698-5A86A2FB87C2}"/>
              </a:ext>
            </a:extLst>
          </p:cNvPr>
          <p:cNvSpPr txBox="1"/>
          <p:nvPr/>
        </p:nvSpPr>
        <p:spPr>
          <a:xfrm>
            <a:off x="5004600" y="2946884"/>
            <a:ext cx="52810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INGREDIENTI: </a:t>
            </a:r>
            <a:r>
              <a:rPr lang="en-US" dirty="0" err="1"/>
              <a:t>Uva</a:t>
            </a:r>
            <a:r>
              <a:rPr lang="en-US" dirty="0"/>
              <a:t>, </a:t>
            </a:r>
            <a:r>
              <a:rPr lang="en-US" dirty="0" err="1"/>
              <a:t>conservanti</a:t>
            </a:r>
            <a:r>
              <a:rPr lang="en-US" dirty="0"/>
              <a:t> (</a:t>
            </a:r>
            <a:r>
              <a:rPr lang="en-US" b="1" dirty="0" err="1"/>
              <a:t>solfiti</a:t>
            </a:r>
            <a:r>
              <a:rPr lang="en-US" dirty="0"/>
              <a:t>), </a:t>
            </a:r>
            <a:r>
              <a:rPr lang="en-US" dirty="0" err="1"/>
              <a:t>stabilizzanti</a:t>
            </a:r>
            <a:r>
              <a:rPr lang="en-US" dirty="0"/>
              <a:t> (</a:t>
            </a:r>
            <a:r>
              <a:rPr lang="en-US" dirty="0" err="1"/>
              <a:t>Gomma</a:t>
            </a:r>
            <a:r>
              <a:rPr lang="en-US" dirty="0"/>
              <a:t> Arabica)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A7B7F3-C50E-4FDF-BDC9-04A5CF801F8D}"/>
              </a:ext>
            </a:extLst>
          </p:cNvPr>
          <p:cNvSpPr txBox="1"/>
          <p:nvPr/>
        </p:nvSpPr>
        <p:spPr>
          <a:xfrm>
            <a:off x="5004600" y="4092175"/>
            <a:ext cx="52810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INGREDIENTS: </a:t>
            </a:r>
            <a:r>
              <a:rPr lang="en-US" dirty="0"/>
              <a:t>Raisin, preservative (</a:t>
            </a:r>
            <a:r>
              <a:rPr lang="en-US" b="1" dirty="0" err="1"/>
              <a:t>sulphites</a:t>
            </a:r>
            <a:r>
              <a:rPr lang="en-US" dirty="0"/>
              <a:t>), </a:t>
            </a:r>
            <a:r>
              <a:rPr lang="en-US" dirty="0" err="1"/>
              <a:t>stabilisant</a:t>
            </a:r>
            <a:r>
              <a:rPr lang="en-US" dirty="0"/>
              <a:t> (</a:t>
            </a:r>
            <a:r>
              <a:rPr lang="en-US" dirty="0" err="1"/>
              <a:t>Gomme</a:t>
            </a:r>
            <a:r>
              <a:rPr lang="en-US" dirty="0"/>
              <a:t> </a:t>
            </a:r>
            <a:r>
              <a:rPr lang="en-US" dirty="0" err="1"/>
              <a:t>Arabique</a:t>
            </a:r>
            <a:r>
              <a:rPr lang="en-US" dirty="0"/>
              <a:t>)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C47BCC5-8CF2-4EC7-929A-7A4046ECA7D1}"/>
              </a:ext>
            </a:extLst>
          </p:cNvPr>
          <p:cNvCxnSpPr>
            <a:cxnSpLocks/>
          </p:cNvCxnSpPr>
          <p:nvPr/>
        </p:nvCxnSpPr>
        <p:spPr>
          <a:xfrm>
            <a:off x="4601882" y="2461777"/>
            <a:ext cx="22322" cy="2437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97F44E2-4631-43AA-A584-449D38EDB5D1}"/>
              </a:ext>
            </a:extLst>
          </p:cNvPr>
          <p:cNvCxnSpPr/>
          <p:nvPr/>
        </p:nvCxnSpPr>
        <p:spPr>
          <a:xfrm>
            <a:off x="4601882" y="3270048"/>
            <a:ext cx="402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3787402-FBD7-4C94-8F56-5ECB6FA89BCF}"/>
              </a:ext>
            </a:extLst>
          </p:cNvPr>
          <p:cNvCxnSpPr/>
          <p:nvPr/>
        </p:nvCxnSpPr>
        <p:spPr>
          <a:xfrm>
            <a:off x="4624204" y="4445849"/>
            <a:ext cx="402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865087-260B-4C9F-AB5C-4111D4B02CA3}"/>
              </a:ext>
            </a:extLst>
          </p:cNvPr>
          <p:cNvSpPr txBox="1"/>
          <p:nvPr/>
        </p:nvSpPr>
        <p:spPr>
          <a:xfrm>
            <a:off x="4286567" y="1458579"/>
            <a:ext cx="4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83CAFB-4BE0-4A35-859A-22ECC19F1B39}"/>
              </a:ext>
            </a:extLst>
          </p:cNvPr>
          <p:cNvSpPr txBox="1"/>
          <p:nvPr/>
        </p:nvSpPr>
        <p:spPr>
          <a:xfrm>
            <a:off x="4576029" y="2944229"/>
            <a:ext cx="4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6022AA-1850-4D22-A8DB-5E5C45D0577A}"/>
              </a:ext>
            </a:extLst>
          </p:cNvPr>
          <p:cNvSpPr txBox="1"/>
          <p:nvPr/>
        </p:nvSpPr>
        <p:spPr>
          <a:xfrm>
            <a:off x="4610185" y="4092174"/>
            <a:ext cx="4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0A7F5EF-B1D4-424A-B8A1-21582432D606}"/>
              </a:ext>
            </a:extLst>
          </p:cNvPr>
          <p:cNvCxnSpPr>
            <a:cxnSpLocks/>
          </p:cNvCxnSpPr>
          <p:nvPr/>
        </p:nvCxnSpPr>
        <p:spPr>
          <a:xfrm>
            <a:off x="4622296" y="4899064"/>
            <a:ext cx="14020" cy="115051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A4EC0EA4-0BF6-438C-BF76-F9E0A15241DC}"/>
              </a:ext>
            </a:extLst>
          </p:cNvPr>
          <p:cNvCxnSpPr/>
          <p:nvPr/>
        </p:nvCxnSpPr>
        <p:spPr>
          <a:xfrm>
            <a:off x="4662515" y="5458178"/>
            <a:ext cx="402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5C5BF14-B1C3-4D1B-99A4-B8867F2E818B}"/>
              </a:ext>
            </a:extLst>
          </p:cNvPr>
          <p:cNvSpPr txBox="1"/>
          <p:nvPr/>
        </p:nvSpPr>
        <p:spPr>
          <a:xfrm>
            <a:off x="4624205" y="5092180"/>
            <a:ext cx="4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F4CA933-804D-48B4-B8D1-40BA9A14E0D0}"/>
              </a:ext>
            </a:extLst>
          </p:cNvPr>
          <p:cNvSpPr txBox="1"/>
          <p:nvPr/>
        </p:nvSpPr>
        <p:spPr>
          <a:xfrm>
            <a:off x="5052041" y="5151153"/>
            <a:ext cx="52810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" name="CuadroTexto 1"/>
          <p:cNvSpPr txBox="1"/>
          <p:nvPr/>
        </p:nvSpPr>
        <p:spPr>
          <a:xfrm>
            <a:off x="5121514" y="5164533"/>
            <a:ext cx="516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ZUTATEN: </a:t>
            </a:r>
            <a:r>
              <a:rPr lang="es-ES" dirty="0" err="1"/>
              <a:t>Traube</a:t>
            </a:r>
            <a:r>
              <a:rPr lang="es-ES" dirty="0"/>
              <a:t>, </a:t>
            </a:r>
            <a:r>
              <a:rPr lang="es-ES" dirty="0" err="1"/>
              <a:t>Konservierungsstoffe</a:t>
            </a:r>
            <a:r>
              <a:rPr lang="es-ES" dirty="0"/>
              <a:t> (</a:t>
            </a:r>
            <a:r>
              <a:rPr lang="es-ES" b="1" dirty="0" err="1"/>
              <a:t>Sulfite</a:t>
            </a:r>
            <a:r>
              <a:rPr lang="es-ES" dirty="0"/>
              <a:t>), </a:t>
            </a:r>
            <a:r>
              <a:rPr lang="es-ES" dirty="0" err="1"/>
              <a:t>Stabilisator</a:t>
            </a:r>
            <a:r>
              <a:rPr lang="es-ES" dirty="0"/>
              <a:t> (</a:t>
            </a:r>
            <a:r>
              <a:rPr lang="es-ES" dirty="0" err="1"/>
              <a:t>Gummi</a:t>
            </a:r>
            <a:r>
              <a:rPr lang="es-ES" dirty="0"/>
              <a:t> </a:t>
            </a:r>
            <a:r>
              <a:rPr lang="es-ES" dirty="0" err="1"/>
              <a:t>arabicum</a:t>
            </a:r>
            <a:r>
              <a:rPr lang="es-ES" dirty="0"/>
              <a:t>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0D66851-1767-4082-9A4F-2B1017DB721A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" name="Picture 29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DD82F8BB-F711-4317-96C0-0EBC749F0F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31" name="Image 7" descr="Logo CEEV_long_HD.png">
            <a:extLst>
              <a:ext uri="{FF2B5EF4-FFF2-40B4-BE49-F238E27FC236}">
                <a16:creationId xmlns:a16="http://schemas.microsoft.com/office/drawing/2014/main" xmlns="" id="{20158471-88E0-45BC-AD1B-57B68340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37" name="Rectangle à coins arrondis 8">
            <a:extLst>
              <a:ext uri="{FF2B5EF4-FFF2-40B4-BE49-F238E27FC236}">
                <a16:creationId xmlns:a16="http://schemas.microsoft.com/office/drawing/2014/main" xmlns="" id="{1489A66D-85B5-4F1D-96C4-CF63016D0093}"/>
              </a:ext>
            </a:extLst>
          </p:cNvPr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e-labels content for a Wine</a:t>
            </a:r>
            <a:endParaRPr lang="en-GB" sz="28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01FAB67-E2AA-4E8E-89F9-ED75AAD74C52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482822" y="2120966"/>
            <a:ext cx="1883546" cy="45224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Image result for platformicon">
            <a:extLst>
              <a:ext uri="{FF2B5EF4-FFF2-40B4-BE49-F238E27FC236}">
                <a16:creationId xmlns:a16="http://schemas.microsoft.com/office/drawing/2014/main" xmlns="" id="{39FDBF9E-1710-4E20-A1A9-F05ACD7F8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64"/>
          <a:stretch/>
        </p:blipFill>
        <p:spPr bwMode="auto">
          <a:xfrm>
            <a:off x="339697" y="1470568"/>
            <a:ext cx="2143125" cy="220527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2">
            <a:extLst>
              <a:ext uri="{FF2B5EF4-FFF2-40B4-BE49-F238E27FC236}">
                <a16:creationId xmlns:a16="http://schemas.microsoft.com/office/drawing/2014/main" xmlns="" id="{CD0F1A6A-EE1E-4E2A-A106-0F987F319560}"/>
              </a:ext>
            </a:extLst>
          </p:cNvPr>
          <p:cNvSpPr txBox="1"/>
          <p:nvPr/>
        </p:nvSpPr>
        <p:spPr>
          <a:xfrm>
            <a:off x="211947" y="3723936"/>
            <a:ext cx="26301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CEEV-</a:t>
            </a:r>
            <a:r>
              <a:rPr lang="en-GB" sz="2000" b="1" dirty="0" err="1">
                <a:solidFill>
                  <a:srgbClr val="FF0000"/>
                </a:solidFill>
              </a:rPr>
              <a:t>sE</a:t>
            </a:r>
            <a:r>
              <a:rPr lang="en-GB" sz="2000" b="1" dirty="0">
                <a:solidFill>
                  <a:srgbClr val="FF0000"/>
                </a:solidFill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4294355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D8528E1-A6A6-4670-AE34-B3C0C709A0E0}"/>
              </a:ext>
            </a:extLst>
          </p:cNvPr>
          <p:cNvSpPr/>
          <p:nvPr/>
        </p:nvSpPr>
        <p:spPr>
          <a:xfrm>
            <a:off x="221018" y="1351272"/>
            <a:ext cx="11526577" cy="4638970"/>
          </a:xfrm>
          <a:prstGeom prst="rect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D01893-9017-45EB-ADA0-CFE2DB4CD5B2}"/>
              </a:ext>
            </a:extLst>
          </p:cNvPr>
          <p:cNvSpPr txBox="1"/>
          <p:nvPr/>
        </p:nvSpPr>
        <p:spPr>
          <a:xfrm>
            <a:off x="4366368" y="1804828"/>
            <a:ext cx="591923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INGREDIENTS: </a:t>
            </a:r>
            <a:r>
              <a:rPr lang="en-US" dirty="0"/>
              <a:t>water, alcohol, sugar, natural flavors, emulsifier: E445, </a:t>
            </a:r>
            <a:r>
              <a:rPr lang="en-US" dirty="0" err="1"/>
              <a:t>colours</a:t>
            </a:r>
            <a:r>
              <a:rPr lang="en-US" dirty="0"/>
              <a:t>: E102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0B8497-93E9-406B-A698-5A86A2FB87C2}"/>
              </a:ext>
            </a:extLst>
          </p:cNvPr>
          <p:cNvSpPr txBox="1"/>
          <p:nvPr/>
        </p:nvSpPr>
        <p:spPr>
          <a:xfrm>
            <a:off x="5004600" y="2946884"/>
            <a:ext cx="52810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INGREDIENTI: </a:t>
            </a:r>
            <a:r>
              <a:rPr lang="es-ES" dirty="0"/>
              <a:t>acqua, alcol, zucchero, aromi naturali, emulsionante: E445, colorante: E102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A7B7F3-C50E-4FDF-BDC9-04A5CF801F8D}"/>
              </a:ext>
            </a:extLst>
          </p:cNvPr>
          <p:cNvSpPr txBox="1"/>
          <p:nvPr/>
        </p:nvSpPr>
        <p:spPr>
          <a:xfrm>
            <a:off x="5004600" y="4092175"/>
            <a:ext cx="52810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INGREDIENTS: </a:t>
            </a:r>
            <a:r>
              <a:rPr lang="fr-FR" dirty="0"/>
              <a:t>eau, alcool, sucre, arômes naturels, émulsifiants: E445, colorants: E102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C47BCC5-8CF2-4EC7-929A-7A4046ECA7D1}"/>
              </a:ext>
            </a:extLst>
          </p:cNvPr>
          <p:cNvCxnSpPr>
            <a:cxnSpLocks/>
          </p:cNvCxnSpPr>
          <p:nvPr/>
        </p:nvCxnSpPr>
        <p:spPr>
          <a:xfrm>
            <a:off x="4601882" y="2461777"/>
            <a:ext cx="22322" cy="2437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97F44E2-4631-43AA-A584-449D38EDB5D1}"/>
              </a:ext>
            </a:extLst>
          </p:cNvPr>
          <p:cNvCxnSpPr/>
          <p:nvPr/>
        </p:nvCxnSpPr>
        <p:spPr>
          <a:xfrm>
            <a:off x="4601882" y="3270048"/>
            <a:ext cx="402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3787402-FBD7-4C94-8F56-5ECB6FA89BCF}"/>
              </a:ext>
            </a:extLst>
          </p:cNvPr>
          <p:cNvCxnSpPr/>
          <p:nvPr/>
        </p:nvCxnSpPr>
        <p:spPr>
          <a:xfrm>
            <a:off x="4624204" y="4445849"/>
            <a:ext cx="402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865087-260B-4C9F-AB5C-4111D4B02CA3}"/>
              </a:ext>
            </a:extLst>
          </p:cNvPr>
          <p:cNvSpPr txBox="1"/>
          <p:nvPr/>
        </p:nvSpPr>
        <p:spPr>
          <a:xfrm>
            <a:off x="4286567" y="1458579"/>
            <a:ext cx="4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83CAFB-4BE0-4A35-859A-22ECC19F1B39}"/>
              </a:ext>
            </a:extLst>
          </p:cNvPr>
          <p:cNvSpPr txBox="1"/>
          <p:nvPr/>
        </p:nvSpPr>
        <p:spPr>
          <a:xfrm>
            <a:off x="4576029" y="2944229"/>
            <a:ext cx="4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6022AA-1850-4D22-A8DB-5E5C45D0577A}"/>
              </a:ext>
            </a:extLst>
          </p:cNvPr>
          <p:cNvSpPr txBox="1"/>
          <p:nvPr/>
        </p:nvSpPr>
        <p:spPr>
          <a:xfrm>
            <a:off x="4610185" y="4092174"/>
            <a:ext cx="4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0A7F5EF-B1D4-424A-B8A1-21582432D606}"/>
              </a:ext>
            </a:extLst>
          </p:cNvPr>
          <p:cNvCxnSpPr>
            <a:cxnSpLocks/>
          </p:cNvCxnSpPr>
          <p:nvPr/>
        </p:nvCxnSpPr>
        <p:spPr>
          <a:xfrm>
            <a:off x="4622296" y="4899064"/>
            <a:ext cx="14020" cy="115051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A4EC0EA4-0BF6-438C-BF76-F9E0A15241DC}"/>
              </a:ext>
            </a:extLst>
          </p:cNvPr>
          <p:cNvCxnSpPr/>
          <p:nvPr/>
        </p:nvCxnSpPr>
        <p:spPr>
          <a:xfrm>
            <a:off x="4662515" y="5458178"/>
            <a:ext cx="402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5C5BF14-B1C3-4D1B-99A4-B8867F2E818B}"/>
              </a:ext>
            </a:extLst>
          </p:cNvPr>
          <p:cNvSpPr txBox="1"/>
          <p:nvPr/>
        </p:nvSpPr>
        <p:spPr>
          <a:xfrm>
            <a:off x="4624205" y="5092180"/>
            <a:ext cx="45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F4CA933-804D-48B4-B8D1-40BA9A14E0D0}"/>
              </a:ext>
            </a:extLst>
          </p:cNvPr>
          <p:cNvSpPr txBox="1"/>
          <p:nvPr/>
        </p:nvSpPr>
        <p:spPr>
          <a:xfrm>
            <a:off x="5052041" y="5151153"/>
            <a:ext cx="52810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" name="CuadroTexto 1"/>
          <p:cNvSpPr txBox="1"/>
          <p:nvPr/>
        </p:nvSpPr>
        <p:spPr>
          <a:xfrm>
            <a:off x="5121514" y="5164533"/>
            <a:ext cx="516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ZUTATEN: </a:t>
            </a:r>
            <a:r>
              <a:rPr lang="de-DE" dirty="0"/>
              <a:t>Wasser, Alkohol, Zucker, natürliche Aromen, Emulgator: E445, Farbstoffe: E102</a:t>
            </a:r>
            <a:endParaRPr lang="es-E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0D66851-1767-4082-9A4F-2B1017DB721A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" name="Picture 29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DD82F8BB-F711-4317-96C0-0EBC749F0F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31" name="Image 7" descr="Logo CEEV_long_HD.png">
            <a:extLst>
              <a:ext uri="{FF2B5EF4-FFF2-40B4-BE49-F238E27FC236}">
                <a16:creationId xmlns:a16="http://schemas.microsoft.com/office/drawing/2014/main" xmlns="" id="{20158471-88E0-45BC-AD1B-57B68340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  <p:sp>
        <p:nvSpPr>
          <p:cNvPr id="37" name="Rectangle à coins arrondis 8">
            <a:extLst>
              <a:ext uri="{FF2B5EF4-FFF2-40B4-BE49-F238E27FC236}">
                <a16:creationId xmlns:a16="http://schemas.microsoft.com/office/drawing/2014/main" xmlns="" id="{1489A66D-85B5-4F1D-96C4-CF63016D0093}"/>
              </a:ext>
            </a:extLst>
          </p:cNvPr>
          <p:cNvSpPr/>
          <p:nvPr/>
        </p:nvSpPr>
        <p:spPr>
          <a:xfrm>
            <a:off x="7362815" y="299773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e-labels content for a Liqueur </a:t>
            </a:r>
            <a:endParaRPr lang="en-GB" sz="28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01FAB67-E2AA-4E8E-89F9-ED75AAD74C52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482822" y="2120966"/>
            <a:ext cx="1883546" cy="45224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Image result for platformicon">
            <a:extLst>
              <a:ext uri="{FF2B5EF4-FFF2-40B4-BE49-F238E27FC236}">
                <a16:creationId xmlns:a16="http://schemas.microsoft.com/office/drawing/2014/main" xmlns="" id="{39FDBF9E-1710-4E20-A1A9-F05ACD7F8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64"/>
          <a:stretch/>
        </p:blipFill>
        <p:spPr bwMode="auto">
          <a:xfrm>
            <a:off x="339697" y="1470568"/>
            <a:ext cx="2143125" cy="220527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2">
            <a:extLst>
              <a:ext uri="{FF2B5EF4-FFF2-40B4-BE49-F238E27FC236}">
                <a16:creationId xmlns:a16="http://schemas.microsoft.com/office/drawing/2014/main" xmlns="" id="{CD0F1A6A-EE1E-4E2A-A106-0F987F319560}"/>
              </a:ext>
            </a:extLst>
          </p:cNvPr>
          <p:cNvSpPr txBox="1"/>
          <p:nvPr/>
        </p:nvSpPr>
        <p:spPr>
          <a:xfrm>
            <a:off x="211947" y="3723936"/>
            <a:ext cx="26301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CEEV-</a:t>
            </a:r>
            <a:r>
              <a:rPr lang="en-GB" sz="2000" b="1" dirty="0" err="1">
                <a:solidFill>
                  <a:srgbClr val="FF0000"/>
                </a:solidFill>
              </a:rPr>
              <a:t>sE</a:t>
            </a:r>
            <a:r>
              <a:rPr lang="en-GB" sz="2000" b="1" dirty="0">
                <a:solidFill>
                  <a:srgbClr val="FF0000"/>
                </a:solidFill>
              </a:rPr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323154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914401"/>
            <a:ext cx="12087224" cy="1969634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solidFill>
                  <a:schemeClr val="bg1"/>
                </a:solidFill>
              </a:rPr>
              <a:t> Dichiarazione nutrizionale</a:t>
            </a:r>
            <a:br>
              <a:rPr lang="it-IT" sz="5400" b="1" dirty="0">
                <a:solidFill>
                  <a:schemeClr val="bg1"/>
                </a:solidFill>
              </a:rPr>
            </a:br>
            <a:r>
              <a:rPr lang="it-IT" sz="5400" b="1" dirty="0">
                <a:solidFill>
                  <a:schemeClr val="bg1"/>
                </a:solidFill>
              </a:rPr>
              <a:t>e lista degli ingredienti</a:t>
            </a:r>
            <a:r>
              <a:rPr lang="en-US" sz="5400" b="1" dirty="0">
                <a:solidFill>
                  <a:schemeClr val="bg1"/>
                </a:solidFill>
              </a:rPr>
              <a:t>: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Webinar </a:t>
            </a:r>
            <a:r>
              <a:rPr lang="en-US" sz="5400" b="1" dirty="0" err="1">
                <a:solidFill>
                  <a:schemeClr val="bg1"/>
                </a:solidFill>
              </a:rPr>
              <a:t>sulla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i="1" dirty="0">
                <a:solidFill>
                  <a:schemeClr val="bg1"/>
                </a:solidFill>
              </a:rPr>
              <a:t>E- label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33685" y="3280165"/>
            <a:ext cx="8124630" cy="40542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23 MARZO 2021</a:t>
            </a:r>
          </a:p>
        </p:txBody>
      </p:sp>
    </p:spTree>
    <p:extLst>
      <p:ext uri="{BB962C8B-B14F-4D97-AF65-F5344CB8AC3E}">
        <p14:creationId xmlns:p14="http://schemas.microsoft.com/office/powerpoint/2010/main" val="2900290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8">
            <a:extLst>
              <a:ext uri="{FF2B5EF4-FFF2-40B4-BE49-F238E27FC236}">
                <a16:creationId xmlns:a16="http://schemas.microsoft.com/office/drawing/2014/main" xmlns="" id="{94C5BD80-275F-4C7E-AA5A-A824E45EFAC5}"/>
              </a:ext>
            </a:extLst>
          </p:cNvPr>
          <p:cNvSpPr/>
          <p:nvPr/>
        </p:nvSpPr>
        <p:spPr>
          <a:xfrm>
            <a:off x="7362815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Creation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an</a:t>
            </a:r>
            <a:r>
              <a:rPr lang="es-ES" sz="2800" dirty="0"/>
              <a:t> e-</a:t>
            </a:r>
            <a:r>
              <a:rPr lang="es-ES" sz="2800" dirty="0" err="1"/>
              <a:t>label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FE3DC8-3AF8-4BAC-8652-642590D8D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63" y="1042617"/>
            <a:ext cx="10028250" cy="51979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7BB12A0-B261-4962-9B26-E2E050DF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7378" y="6448953"/>
            <a:ext cx="2057400" cy="365125"/>
          </a:xfrm>
        </p:spPr>
        <p:txBody>
          <a:bodyPr/>
          <a:lstStyle/>
          <a:p>
            <a:fld id="{36C75510-CC5C-4CBF-B18B-7FBFC66A09A9}" type="slidenum">
              <a:rPr lang="en-GB" sz="13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fld>
            <a:endParaRPr lang="en-GB" sz="1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2443C1E-4AC5-4088-809D-FB3B4805D8A9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17384F27-7AD4-4331-B4E3-EFA4D005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  <p:pic>
        <p:nvPicPr>
          <p:cNvPr id="12" name="Image 7" descr="Logo CEEV_long_HD.png">
            <a:extLst>
              <a:ext uri="{FF2B5EF4-FFF2-40B4-BE49-F238E27FC236}">
                <a16:creationId xmlns:a16="http://schemas.microsoft.com/office/drawing/2014/main" xmlns="" id="{9456AB33-3A71-416E-BF9E-D93282AB2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8" y="272782"/>
            <a:ext cx="2483335" cy="7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8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7F37A9-00D3-46A7-920C-B6DC1B29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51" y="1200783"/>
            <a:ext cx="7594182" cy="5153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CB0F56-1F96-4EDC-87A6-20B8DD6A7150}"/>
              </a:ext>
            </a:extLst>
          </p:cNvPr>
          <p:cNvSpPr txBox="1"/>
          <p:nvPr/>
        </p:nvSpPr>
        <p:spPr>
          <a:xfrm>
            <a:off x="9018252" y="2037240"/>
            <a:ext cx="2451109" cy="1297911"/>
          </a:xfrm>
          <a:prstGeom prst="roundRect">
            <a:avLst>
              <a:gd name="adj" fmla="val 9002"/>
            </a:avLst>
          </a:prstGeom>
          <a:noFill/>
          <a:ln>
            <a:solidFill>
              <a:srgbClr val="FF9933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>
                <a:solidFill>
                  <a:srgbClr val="333333"/>
                </a:solidFill>
                <a:latin typeface="+mj-lt"/>
              </a:rPr>
              <a:t>The presence of a QR code indicates that at least </a:t>
            </a:r>
            <a:r>
              <a:rPr lang="en-GB" u="sng" dirty="0">
                <a:solidFill>
                  <a:srgbClr val="333333"/>
                </a:solidFill>
                <a:latin typeface="+mj-lt"/>
              </a:rPr>
              <a:t>1 version</a:t>
            </a:r>
            <a:r>
              <a:rPr lang="en-GB" dirty="0">
                <a:solidFill>
                  <a:srgbClr val="333333"/>
                </a:solidFill>
                <a:latin typeface="+mj-lt"/>
              </a:rPr>
              <a:t> of the e-label is active.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6643CD-B366-4C6F-9DC0-DFAAD596C2F3}"/>
              </a:ext>
            </a:extLst>
          </p:cNvPr>
          <p:cNvSpPr txBox="1"/>
          <p:nvPr/>
        </p:nvSpPr>
        <p:spPr>
          <a:xfrm>
            <a:off x="9018254" y="3972693"/>
            <a:ext cx="2451107" cy="1297909"/>
          </a:xfrm>
          <a:prstGeom prst="roundRect">
            <a:avLst>
              <a:gd name="adj" fmla="val 6461"/>
            </a:avLst>
          </a:prstGeom>
          <a:noFill/>
          <a:ln>
            <a:solidFill>
              <a:srgbClr val="FF9933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>
                <a:solidFill>
                  <a:srgbClr val="333333"/>
                </a:solidFill>
                <a:latin typeface="+mj-lt"/>
              </a:rPr>
              <a:t>Other linguistic and/or market versions of an active e-label can be added at any time.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863B65C-2232-4038-8138-1D0066F5BC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180" y="1831620"/>
            <a:ext cx="288000" cy="28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C32A4F9-A24C-4DCB-967C-0F86578B1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180" y="3819294"/>
            <a:ext cx="288000" cy="28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E282D02-27CB-43A4-9EAE-75D6CDE2DFA3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A9CBE6CD-F3BF-4704-818B-4A84238C87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553" y="6252335"/>
            <a:ext cx="2133600" cy="521020"/>
          </a:xfrm>
          <a:prstGeom prst="rect">
            <a:avLst/>
          </a:prstGeom>
        </p:spPr>
      </p:pic>
      <p:pic>
        <p:nvPicPr>
          <p:cNvPr id="20" name="Image 7" descr="Logo CEEV_long_HD.png">
            <a:extLst>
              <a:ext uri="{FF2B5EF4-FFF2-40B4-BE49-F238E27FC236}">
                <a16:creationId xmlns:a16="http://schemas.microsoft.com/office/drawing/2014/main" xmlns="" id="{0333CCB6-BDDA-4E2F-A1DD-331708047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" y="272782"/>
            <a:ext cx="2483335" cy="769834"/>
          </a:xfrm>
          <a:prstGeom prst="rect">
            <a:avLst/>
          </a:prstGeom>
        </p:spPr>
      </p:pic>
      <p:sp>
        <p:nvSpPr>
          <p:cNvPr id="21" name="Rectangle à coins arrondis 8">
            <a:extLst>
              <a:ext uri="{FF2B5EF4-FFF2-40B4-BE49-F238E27FC236}">
                <a16:creationId xmlns:a16="http://schemas.microsoft.com/office/drawing/2014/main" xmlns="" id="{3CB24667-F2E2-4A71-8689-1E65AFDBAD46}"/>
              </a:ext>
            </a:extLst>
          </p:cNvPr>
          <p:cNvSpPr/>
          <p:nvPr/>
        </p:nvSpPr>
        <p:spPr>
          <a:xfrm>
            <a:off x="7353744" y="159766"/>
            <a:ext cx="4518183" cy="769834"/>
          </a:xfrm>
          <a:prstGeom prst="roundRect">
            <a:avLst/>
          </a:prstGeom>
          <a:solidFill>
            <a:srgbClr val="9916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My</a:t>
            </a:r>
            <a:r>
              <a:rPr lang="es-ES" sz="2800" dirty="0"/>
              <a:t> e-</a:t>
            </a:r>
            <a:r>
              <a:rPr lang="es-ES" sz="2800" dirty="0" err="1"/>
              <a:t>labels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2671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ver - Suggestion pictu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495" y="117961"/>
            <a:ext cx="3811729" cy="2232189"/>
          </a:xfrm>
          <a:prstGeom prst="rect">
            <a:avLst/>
          </a:prstGeom>
        </p:spPr>
      </p:pic>
      <p:pic>
        <p:nvPicPr>
          <p:cNvPr id="5" name="Image 4" descr="Vigne Codorniu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435" y="2484618"/>
            <a:ext cx="3795020" cy="19239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 descr="Bottles 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495" y="4522977"/>
            <a:ext cx="3811729" cy="1609169"/>
          </a:xfrm>
          <a:prstGeom prst="rect">
            <a:avLst/>
          </a:prstGeom>
        </p:spPr>
      </p:pic>
      <p:pic>
        <p:nvPicPr>
          <p:cNvPr id="7" name="Image 6" descr="Logo CEEV_long_H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3" y="279613"/>
            <a:ext cx="4564283" cy="1414928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1681129" y="6394505"/>
            <a:ext cx="2133600" cy="365125"/>
          </a:xfrm>
        </p:spPr>
        <p:txBody>
          <a:bodyPr/>
          <a:lstStyle/>
          <a:p>
            <a:fld id="{5B30A61C-6D77-4145-9FA0-76D041E1BDD3}" type="datetime1">
              <a:rPr lang="fr-BE" smtClean="0">
                <a:solidFill>
                  <a:srgbClr val="FFFFFF"/>
                </a:solidFill>
              </a:rPr>
              <a:t>22/03/2021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5471460" y="6395279"/>
            <a:ext cx="2133600" cy="365125"/>
          </a:xfrm>
        </p:spPr>
        <p:txBody>
          <a:bodyPr/>
          <a:lstStyle/>
          <a:p>
            <a:fld id="{18427C96-4B69-9840-B944-2B0F9615981C}" type="slidenum">
              <a:rPr lang="en-GB" smtClean="0">
                <a:solidFill>
                  <a:srgbClr val="FFFFFF"/>
                </a:solidFill>
              </a:rPr>
              <a:t>32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845298" y="2320538"/>
            <a:ext cx="4407647" cy="1923930"/>
          </a:xfrm>
          <a:prstGeom prst="roundRect">
            <a:avLst/>
          </a:prstGeom>
          <a:solidFill>
            <a:srgbClr val="991624"/>
          </a:solidFill>
          <a:ln>
            <a:solidFill>
              <a:srgbClr val="991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Thank</a:t>
            </a:r>
            <a:r>
              <a:rPr lang="es-ES" sz="2800" dirty="0"/>
              <a:t> </a:t>
            </a:r>
            <a:r>
              <a:rPr lang="es-ES" sz="2800" dirty="0" err="1"/>
              <a:t>you</a:t>
            </a:r>
            <a:r>
              <a:rPr lang="es-ES" sz="2800" dirty="0"/>
              <a:t> for </a:t>
            </a:r>
            <a:r>
              <a:rPr lang="es-ES" sz="2800" dirty="0" err="1"/>
              <a:t>your</a:t>
            </a:r>
            <a:r>
              <a:rPr lang="es-ES" sz="2800" dirty="0"/>
              <a:t> </a:t>
            </a:r>
            <a:r>
              <a:rPr lang="es-ES" sz="2800" dirty="0" err="1"/>
              <a:t>attention</a:t>
            </a:r>
            <a:endParaRPr lang="en-GB" sz="2800" dirty="0"/>
          </a:p>
        </p:txBody>
      </p:sp>
      <p:pic>
        <p:nvPicPr>
          <p:cNvPr id="13" name="Image 12" descr="do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297" y="3943932"/>
            <a:ext cx="1824576" cy="18245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471883" y="4567727"/>
            <a:ext cx="31660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2600">
                <a:solidFill>
                  <a:srgbClr val="991624"/>
                </a:solidFill>
              </a:rPr>
              <a:t>  </a:t>
            </a:r>
            <a:r>
              <a:rPr lang="en-GB" sz="2600">
                <a:solidFill>
                  <a:srgbClr val="991624"/>
                </a:solidFill>
                <a:hlinkClick r:id="rId7"/>
              </a:rPr>
              <a:t>isanchez@ceev.eu</a:t>
            </a:r>
            <a:r>
              <a:rPr lang="en-GB" sz="2600">
                <a:solidFill>
                  <a:srgbClr val="991624"/>
                </a:solidFill>
              </a:rPr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2600">
                <a:solidFill>
                  <a:srgbClr val="991624"/>
                </a:solidFill>
              </a:rPr>
              <a:t>  </a:t>
            </a:r>
            <a:r>
              <a:rPr lang="en-GB" sz="2600">
                <a:solidFill>
                  <a:srgbClr val="991624"/>
                </a:solidFill>
                <a:hlinkClick r:id="rId8"/>
              </a:rPr>
              <a:t>www.ceev.eu</a:t>
            </a:r>
            <a:r>
              <a:rPr lang="en-GB" sz="2600">
                <a:solidFill>
                  <a:srgbClr val="991624"/>
                </a:solidFill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B55570E-0CE4-4EDD-BE6A-55565F7E8237}"/>
              </a:ext>
            </a:extLst>
          </p:cNvPr>
          <p:cNvCxnSpPr>
            <a:cxnSpLocks/>
          </p:cNvCxnSpPr>
          <p:nvPr/>
        </p:nvCxnSpPr>
        <p:spPr>
          <a:xfrm>
            <a:off x="211947" y="6512845"/>
            <a:ext cx="9458893" cy="0"/>
          </a:xfrm>
          <a:prstGeom prst="line">
            <a:avLst/>
          </a:prstGeom>
          <a:ln>
            <a:solidFill>
              <a:srgbClr val="9916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xmlns="" id="{D0AB7587-A3EA-4E41-8A7A-0CE9F3E2A7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624" y="6252335"/>
            <a:ext cx="2133600" cy="5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2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74914" y="1143000"/>
            <a:ext cx="10842172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74914" y="1143001"/>
            <a:ext cx="10842171" cy="14913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PAOLO CIBIEN</a:t>
            </a: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674914" y="2841170"/>
            <a:ext cx="10842171" cy="587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426EB7"/>
                </a:solidFill>
                <a:latin typeface="+mj-lt"/>
              </a:rPr>
              <a:t>Industry Engagement GS 1 ITALY</a:t>
            </a:r>
          </a:p>
        </p:txBody>
      </p:sp>
    </p:spTree>
    <p:extLst>
      <p:ext uri="{BB962C8B-B14F-4D97-AF65-F5344CB8AC3E}">
        <p14:creationId xmlns:p14="http://schemas.microsoft.com/office/powerpoint/2010/main" val="3343754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79" y="2740763"/>
            <a:ext cx="11013440" cy="27488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592" y="874292"/>
            <a:ext cx="2839480" cy="8349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4334" y="1287909"/>
            <a:ext cx="1905879" cy="10334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66689" y="4401982"/>
            <a:ext cx="8625840" cy="4233"/>
          </a:xfrm>
          <a:custGeom>
            <a:avLst/>
            <a:gdLst/>
            <a:ahLst/>
            <a:cxnLst/>
            <a:rect l="l" t="t" r="r" b="b"/>
            <a:pathLst>
              <a:path w="6469380" h="3175">
                <a:moveTo>
                  <a:pt x="0" y="0"/>
                </a:moveTo>
                <a:lnTo>
                  <a:pt x="6469241" y="258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54549" y="3166534"/>
            <a:ext cx="7636087" cy="113453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ts val="2547"/>
              </a:lnSpc>
              <a:spcBef>
                <a:spcPts val="133"/>
              </a:spcBef>
            </a:pPr>
            <a:r>
              <a:rPr sz="2133" spc="93" dirty="0">
                <a:solidFill>
                  <a:srgbClr val="FFFFFF"/>
                </a:solidFill>
                <a:latin typeface="Verdana"/>
                <a:cs typeface="Verdana"/>
              </a:rPr>
              <a:t>Quelli</a:t>
            </a:r>
            <a:r>
              <a:rPr sz="2133" spc="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73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2133" spc="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93" dirty="0">
                <a:solidFill>
                  <a:srgbClr val="FFFFFF"/>
                </a:solidFill>
                <a:latin typeface="Verdana"/>
                <a:cs typeface="Verdana"/>
              </a:rPr>
              <a:t>codice</a:t>
            </a:r>
            <a:r>
              <a:rPr sz="2133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33" spc="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100" dirty="0">
                <a:solidFill>
                  <a:srgbClr val="FFFFFF"/>
                </a:solidFill>
                <a:latin typeface="Verdana"/>
                <a:cs typeface="Verdana"/>
              </a:rPr>
              <a:t>barre:</a:t>
            </a:r>
            <a:endParaRPr sz="2133">
              <a:latin typeface="Verdana"/>
              <a:cs typeface="Verdana"/>
            </a:endParaRPr>
          </a:p>
          <a:p>
            <a:pPr marL="16933">
              <a:lnSpc>
                <a:spcPts val="2547"/>
              </a:lnSpc>
            </a:pPr>
            <a:r>
              <a:rPr sz="2133" spc="53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2133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100" dirty="0">
                <a:solidFill>
                  <a:srgbClr val="FFFFFF"/>
                </a:solidFill>
                <a:latin typeface="Verdana"/>
                <a:cs typeface="Verdana"/>
              </a:rPr>
              <a:t>linguaggio</a:t>
            </a:r>
            <a:r>
              <a:rPr sz="2133" spc="2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100" dirty="0">
                <a:solidFill>
                  <a:srgbClr val="FFFFFF"/>
                </a:solidFill>
                <a:latin typeface="Verdana"/>
                <a:cs typeface="Verdana"/>
              </a:rPr>
              <a:t>globale</a:t>
            </a:r>
            <a:r>
              <a:rPr sz="2133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73" dirty="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sz="2133" spc="2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53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133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107" dirty="0">
                <a:solidFill>
                  <a:srgbClr val="FFFFFF"/>
                </a:solidFill>
                <a:latin typeface="Verdana"/>
                <a:cs typeface="Verdana"/>
              </a:rPr>
              <a:t>trasformazione</a:t>
            </a:r>
            <a:r>
              <a:rPr sz="2133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33" spc="113" dirty="0">
                <a:solidFill>
                  <a:srgbClr val="FFFFFF"/>
                </a:solidFill>
                <a:latin typeface="Verdana"/>
                <a:cs typeface="Verdana"/>
              </a:rPr>
              <a:t>digitale</a:t>
            </a:r>
            <a:endParaRPr sz="2133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1813"/>
              </a:spcBef>
            </a:pPr>
            <a:r>
              <a:rPr sz="1467" spc="53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1467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67" spc="93" dirty="0">
                <a:solidFill>
                  <a:srgbClr val="FFFFFF"/>
                </a:solidFill>
                <a:latin typeface="Verdana"/>
                <a:cs typeface="Verdana"/>
              </a:rPr>
              <a:t>ruolo</a:t>
            </a:r>
            <a:r>
              <a:rPr sz="1467" spc="2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67" spc="6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467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67" spc="73" dirty="0">
                <a:solidFill>
                  <a:srgbClr val="FFFFFF"/>
                </a:solidFill>
                <a:latin typeface="Verdana"/>
                <a:cs typeface="Verdana"/>
              </a:rPr>
              <a:t>GS1</a:t>
            </a:r>
            <a:r>
              <a:rPr sz="1467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67" spc="93" dirty="0">
                <a:solidFill>
                  <a:srgbClr val="FFFFFF"/>
                </a:solidFill>
                <a:latin typeface="Verdana"/>
                <a:cs typeface="Verdana"/>
              </a:rPr>
              <a:t>Italy</a:t>
            </a:r>
            <a:r>
              <a:rPr sz="1467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67" spc="73" dirty="0">
                <a:solidFill>
                  <a:srgbClr val="FFFFFF"/>
                </a:solidFill>
                <a:latin typeface="Verdana"/>
                <a:cs typeface="Verdana"/>
              </a:rPr>
              <a:t>nel</a:t>
            </a:r>
            <a:r>
              <a:rPr sz="1467" spc="2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67" spc="100" dirty="0">
                <a:solidFill>
                  <a:srgbClr val="FFFFFF"/>
                </a:solidFill>
                <a:latin typeface="Verdana"/>
                <a:cs typeface="Verdana"/>
              </a:rPr>
              <a:t>panorama</a:t>
            </a:r>
            <a:r>
              <a:rPr sz="1467" spc="2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67" spc="113" dirty="0">
                <a:solidFill>
                  <a:srgbClr val="FFFFFF"/>
                </a:solidFill>
                <a:latin typeface="Verdana"/>
                <a:cs typeface="Verdana"/>
              </a:rPr>
              <a:t>italiano</a:t>
            </a:r>
            <a:endParaRPr sz="1467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389" y="4613995"/>
            <a:ext cx="1422400" cy="374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02200"/>
              </a:lnSpc>
              <a:spcBef>
                <a:spcPts val="100"/>
              </a:spcBef>
            </a:pPr>
            <a:r>
              <a:rPr sz="1200" spc="-7" dirty="0">
                <a:solidFill>
                  <a:srgbClr val="FFFFFF"/>
                </a:solidFill>
                <a:latin typeface="Verdana"/>
                <a:cs typeface="Verdana"/>
              </a:rPr>
              <a:t>Webinar</a:t>
            </a:r>
            <a:r>
              <a:rPr sz="1200" spc="-8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Federvini </a:t>
            </a:r>
            <a:r>
              <a:rPr sz="1200" spc="-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r>
              <a:rPr sz="1200" spc="-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" dirty="0">
                <a:solidFill>
                  <a:srgbClr val="FFFFFF"/>
                </a:solidFill>
                <a:latin typeface="Verdana"/>
                <a:cs typeface="Verdana"/>
              </a:rPr>
              <a:t>Marzo</a:t>
            </a:r>
            <a:r>
              <a:rPr sz="1200" spc="-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126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705" y="421977"/>
            <a:ext cx="33782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GS1</a:t>
            </a:r>
            <a:r>
              <a:rPr spc="-4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una</a:t>
            </a:r>
            <a:r>
              <a:rPr spc="-40" dirty="0"/>
              <a:t> </a:t>
            </a:r>
            <a:r>
              <a:rPr dirty="0"/>
              <a:t>slide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3384" y="1534159"/>
            <a:ext cx="8076353" cy="60482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077" marR="6773" indent="-380990">
              <a:lnSpc>
                <a:spcPct val="107100"/>
              </a:lnSpc>
              <a:spcBef>
                <a:spcPts val="133"/>
              </a:spcBef>
              <a:buClr>
                <a:srgbClr val="F26334"/>
              </a:buClr>
              <a:buFont typeface="Arial"/>
              <a:buChar char="•"/>
              <a:tabLst>
                <a:tab pos="397077" algn="l"/>
                <a:tab pos="397923" algn="l"/>
              </a:tabLst>
            </a:pP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Siamo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conosciuti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per il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codice </a:t>
            </a: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a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barre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, definito dalla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BBC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come </a:t>
            </a:r>
            <a:r>
              <a:rPr sz="1867" spc="-64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una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delle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“50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cose che hanno reso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globale </a:t>
            </a:r>
            <a:r>
              <a:rPr sz="1867" spc="-20" dirty="0">
                <a:solidFill>
                  <a:srgbClr val="002C6C"/>
                </a:solidFill>
                <a:latin typeface="Verdana"/>
                <a:cs typeface="Verdana"/>
              </a:rPr>
              <a:t>l'economia”.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383" y="2379471"/>
            <a:ext cx="8280400" cy="1611207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077" marR="6773" indent="-380990">
              <a:lnSpc>
                <a:spcPct val="110400"/>
              </a:lnSpc>
              <a:spcBef>
                <a:spcPts val="187"/>
              </a:spcBef>
              <a:buClr>
                <a:srgbClr val="F26334"/>
              </a:buClr>
              <a:buFont typeface="Arial"/>
              <a:buChar char="•"/>
              <a:tabLst>
                <a:tab pos="397077" algn="l"/>
                <a:tab pos="397923" algn="l"/>
              </a:tabLst>
            </a:pP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Gli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standard </a:t>
            </a: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, i più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usati al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mondo per la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comunicazione 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tra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imprese, migliorano l'efficienza,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la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sicurezza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e la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tracciabilità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delle </a:t>
            </a:r>
            <a:r>
              <a:rPr sz="1867" spc="-64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supply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chain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attraverso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i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canali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fisici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e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digitali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in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25 settori.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Un </a:t>
            </a:r>
            <a:r>
              <a:rPr sz="1867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linguaggio </a:t>
            </a: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comune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che supporta sistemi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e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processi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in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tutto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il </a:t>
            </a:r>
            <a:r>
              <a:rPr sz="1867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mondo.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383" y="4192015"/>
            <a:ext cx="8568267" cy="1302173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077" marR="6773" indent="-380990">
              <a:lnSpc>
                <a:spcPct val="111000"/>
              </a:lnSpc>
              <a:spcBef>
                <a:spcPts val="173"/>
              </a:spcBef>
              <a:buClr>
                <a:srgbClr val="F26334"/>
              </a:buClr>
              <a:buFont typeface="Arial"/>
              <a:buChar char="•"/>
              <a:tabLst>
                <a:tab pos="397077" algn="l"/>
                <a:tab pos="397923" algn="l"/>
              </a:tabLst>
            </a:pP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867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Italy</a:t>
            </a:r>
            <a:r>
              <a:rPr sz="1867" b="1" spc="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riunisce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35.000 imprese,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è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punto</a:t>
            </a: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di riferimento</a:t>
            </a: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storico </a:t>
            </a:r>
            <a:r>
              <a:rPr sz="1867" spc="-63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per il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largo consumo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italiano,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e per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altri settori 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chiave: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Sanitario/Healthcare;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Bancario;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pubblica</a:t>
            </a:r>
            <a:r>
              <a:rPr sz="1867" spc="64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amministrazione;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Logistica.</a:t>
            </a:r>
            <a:endParaRPr sz="1867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2330" y="1389199"/>
            <a:ext cx="2714988" cy="456242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848884" y="1698074"/>
            <a:ext cx="1342813" cy="112775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ts val="2833"/>
              </a:lnSpc>
              <a:spcBef>
                <a:spcPts val="133"/>
              </a:spcBef>
            </a:pPr>
            <a:r>
              <a:rPr sz="2400" b="1" spc="-7" dirty="0">
                <a:solidFill>
                  <a:srgbClr val="FF8200"/>
                </a:solidFill>
                <a:latin typeface="Verdana"/>
                <a:cs typeface="Verdana"/>
              </a:rPr>
              <a:t>115</a:t>
            </a:r>
            <a:endParaRPr sz="2400">
              <a:latin typeface="Verdana"/>
              <a:cs typeface="Verdana"/>
            </a:endParaRPr>
          </a:p>
          <a:p>
            <a:pPr marL="16933">
              <a:lnSpc>
                <a:spcPts val="2833"/>
              </a:lnSpc>
            </a:pPr>
            <a:r>
              <a:rPr sz="2400" b="1" spc="-7" dirty="0">
                <a:solidFill>
                  <a:srgbClr val="FFFFFF"/>
                </a:solidFill>
                <a:latin typeface="Verdana"/>
                <a:cs typeface="Verdana"/>
              </a:rPr>
              <a:t>GS1</a:t>
            </a:r>
            <a:r>
              <a:rPr sz="2400" b="1" spc="-1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nel</a:t>
            </a:r>
            <a:endParaRPr sz="2400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6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mondo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48884" y="3258651"/>
            <a:ext cx="1361440" cy="75353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ts val="2787"/>
              </a:lnSpc>
              <a:spcBef>
                <a:spcPts val="300"/>
              </a:spcBef>
            </a:pPr>
            <a:r>
              <a:rPr sz="2400" b="1" dirty="0">
                <a:solidFill>
                  <a:srgbClr val="FF8200"/>
                </a:solidFill>
                <a:latin typeface="Verdana"/>
                <a:cs typeface="Verdana"/>
              </a:rPr>
              <a:t>2 </a:t>
            </a:r>
            <a:r>
              <a:rPr sz="2400" b="1" spc="-7" dirty="0">
                <a:solidFill>
                  <a:srgbClr val="FF8200"/>
                </a:solidFill>
                <a:latin typeface="Verdana"/>
                <a:cs typeface="Verdana"/>
              </a:rPr>
              <a:t>mio </a:t>
            </a:r>
            <a:r>
              <a:rPr sz="2400" b="1" dirty="0">
                <a:solidFill>
                  <a:srgbClr val="FF8200"/>
                </a:solidFill>
                <a:latin typeface="Verdana"/>
                <a:cs typeface="Verdana"/>
              </a:rPr>
              <a:t> </a:t>
            </a:r>
            <a:r>
              <a:rPr sz="2400" b="1" spc="-7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400" b="1" spc="-7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b="1" spc="7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48884" y="4449403"/>
            <a:ext cx="1141307" cy="1127759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 algn="just">
              <a:lnSpc>
                <a:spcPct val="99400"/>
              </a:lnSpc>
              <a:spcBef>
                <a:spcPts val="147"/>
              </a:spcBef>
            </a:pPr>
            <a:r>
              <a:rPr sz="2400" b="1" dirty="0">
                <a:solidFill>
                  <a:srgbClr val="FF8200"/>
                </a:solidFill>
                <a:latin typeface="Verdana"/>
                <a:cs typeface="Verdana"/>
              </a:rPr>
              <a:t>6 </a:t>
            </a:r>
            <a:r>
              <a:rPr sz="2400" b="1" spc="-7" dirty="0">
                <a:solidFill>
                  <a:srgbClr val="FF8200"/>
                </a:solidFill>
                <a:latin typeface="Verdana"/>
                <a:cs typeface="Verdana"/>
              </a:rPr>
              <a:t>mld </a:t>
            </a:r>
            <a:r>
              <a:rPr sz="2400" b="1" dirty="0">
                <a:solidFill>
                  <a:srgbClr val="FF8200"/>
                </a:solidFill>
                <a:latin typeface="Verdana"/>
                <a:cs typeface="Verdana"/>
              </a:rPr>
              <a:t> </a:t>
            </a:r>
            <a:r>
              <a:rPr sz="2400" b="1" spc="-7" dirty="0">
                <a:solidFill>
                  <a:srgbClr val="FFFFFF"/>
                </a:solidFill>
                <a:latin typeface="Verdana"/>
                <a:cs typeface="Verdana"/>
              </a:rPr>
              <a:t>bip al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g</a:t>
            </a:r>
            <a:r>
              <a:rPr sz="2400" b="1" spc="-7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b="1" spc="7" dirty="0">
                <a:solidFill>
                  <a:srgbClr val="FFFFFF"/>
                </a:solidFill>
                <a:latin typeface="Verdana"/>
                <a:cs typeface="Verdana"/>
              </a:rPr>
              <a:t>rn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4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3430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263" y="1230297"/>
            <a:ext cx="11562080" cy="5479627"/>
            <a:chOff x="27947" y="922723"/>
            <a:chExt cx="8671560" cy="410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315" y="1107049"/>
              <a:ext cx="1154789" cy="8238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47" y="2343150"/>
              <a:ext cx="1360866" cy="7920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670" y="3486150"/>
              <a:ext cx="1110316" cy="7920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7703" y="1057083"/>
              <a:ext cx="6149577" cy="30293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11760" y="4155925"/>
              <a:ext cx="5113020" cy="0"/>
            </a:xfrm>
            <a:custGeom>
              <a:avLst/>
              <a:gdLst/>
              <a:ahLst/>
              <a:cxnLst/>
              <a:rect l="l" t="t" r="r" b="b"/>
              <a:pathLst>
                <a:path w="5113020">
                  <a:moveTo>
                    <a:pt x="0" y="0"/>
                  </a:moveTo>
                  <a:lnTo>
                    <a:pt x="5112568" y="1"/>
                  </a:lnTo>
                </a:path>
              </a:pathLst>
            </a:custGeom>
            <a:ln w="9525">
              <a:solidFill>
                <a:srgbClr val="888B8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sp>
          <p:nvSpPr>
            <p:cNvPr id="8" name="object 8"/>
            <p:cNvSpPr/>
            <p:nvPr/>
          </p:nvSpPr>
          <p:spPr>
            <a:xfrm>
              <a:off x="2411760" y="4155926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165720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2C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sp>
          <p:nvSpPr>
            <p:cNvPr id="9" name="object 9"/>
            <p:cNvSpPr/>
            <p:nvPr/>
          </p:nvSpPr>
          <p:spPr>
            <a:xfrm>
              <a:off x="7531088" y="4155926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165720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2C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507223" y="4155926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165720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2C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3358" y="4155926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165720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2C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459492" y="4155926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165720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2C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435625" y="4154993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165720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2C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9706" y="421977"/>
            <a:ext cx="345609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I</a:t>
            </a:r>
            <a:r>
              <a:rPr spc="-33" dirty="0"/>
              <a:t> </a:t>
            </a:r>
            <a:r>
              <a:rPr dirty="0"/>
              <a:t>nostri</a:t>
            </a:r>
            <a:r>
              <a:rPr spc="-33" dirty="0"/>
              <a:t> </a:t>
            </a:r>
            <a:r>
              <a:rPr spc="-7" dirty="0"/>
              <a:t>standard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33604" y="5766815"/>
            <a:ext cx="57404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Pro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d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u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ct d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a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ta</a:t>
            </a:r>
            <a:endParaRPr sz="667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2790" y="5766815"/>
            <a:ext cx="606212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Lo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c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a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ti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o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n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d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a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ta</a:t>
            </a:r>
            <a:endParaRPr sz="667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48740" y="5766815"/>
            <a:ext cx="1095587" cy="222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089" marR="6773" indent="-138003">
              <a:lnSpc>
                <a:spcPct val="100000"/>
              </a:lnSpc>
              <a:spcBef>
                <a:spcPts val="133"/>
              </a:spcBef>
            </a:pP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Purchase order/despatch </a:t>
            </a:r>
            <a:r>
              <a:rPr sz="667" spc="-22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advise</a:t>
            </a:r>
            <a:r>
              <a:rPr sz="667" spc="-13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and invoice</a:t>
            </a:r>
            <a:endParaRPr sz="667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0887" y="5766815"/>
            <a:ext cx="660400" cy="222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476" marR="6773" indent="-141390">
              <a:lnSpc>
                <a:spcPct val="100000"/>
              </a:lnSpc>
              <a:spcBef>
                <a:spcPts val="133"/>
              </a:spcBef>
            </a:pP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Item s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h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ipme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n</a:t>
            </a:r>
            <a:r>
              <a:rPr sz="667" dirty="0">
                <a:solidFill>
                  <a:srgbClr val="454545"/>
                </a:solidFill>
                <a:latin typeface="Verdana"/>
                <a:cs typeface="Verdana"/>
              </a:rPr>
              <a:t>t  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tracking</a:t>
            </a:r>
            <a:endParaRPr sz="667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77281" y="5766815"/>
            <a:ext cx="613833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Product</a:t>
            </a:r>
            <a:r>
              <a:rPr sz="667" spc="-53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recall</a:t>
            </a:r>
            <a:endParaRPr sz="667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93827" y="5766815"/>
            <a:ext cx="54610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667" spc="-7" dirty="0">
                <a:solidFill>
                  <a:srgbClr val="454545"/>
                </a:solidFill>
                <a:latin typeface="Verdana"/>
                <a:cs typeface="Verdana"/>
              </a:rPr>
              <a:t>Track&amp;trace</a:t>
            </a:r>
            <a:endParaRPr sz="667">
              <a:latin typeface="Verdana"/>
              <a:cs typeface="Verdana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xmlns="" id="{3D955D45-8DE1-41FA-AD3D-5180B984EB4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2245720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3333" spc="-7" dirty="0"/>
              <a:t>Informare </a:t>
            </a:r>
            <a:r>
              <a:rPr sz="3333" dirty="0"/>
              <a:t>i </a:t>
            </a:r>
            <a:r>
              <a:rPr sz="3333" spc="-7" dirty="0"/>
              <a:t>consumatori </a:t>
            </a:r>
            <a:r>
              <a:rPr sz="3333" dirty="0"/>
              <a:t>online </a:t>
            </a:r>
            <a:r>
              <a:rPr sz="3333" spc="-7" dirty="0"/>
              <a:t>su </a:t>
            </a:r>
            <a:r>
              <a:rPr sz="3333" dirty="0"/>
              <a:t>ingredienti e </a:t>
            </a:r>
            <a:r>
              <a:rPr sz="3333" spc="-1153" dirty="0"/>
              <a:t> </a:t>
            </a:r>
            <a:r>
              <a:rPr sz="3333" spc="-20" dirty="0"/>
              <a:t>valori</a:t>
            </a:r>
            <a:r>
              <a:rPr sz="3333" spc="-7" dirty="0"/>
              <a:t> nutrizionali:</a:t>
            </a:r>
            <a:r>
              <a:rPr sz="3333" dirty="0"/>
              <a:t> il </a:t>
            </a:r>
            <a:r>
              <a:rPr sz="3333" spc="-7" dirty="0"/>
              <a:t>supporto </a:t>
            </a:r>
            <a:r>
              <a:rPr sz="3333" dirty="0"/>
              <a:t>di </a:t>
            </a:r>
            <a:r>
              <a:rPr sz="3333" spc="-7" dirty="0"/>
              <a:t>GS1 </a:t>
            </a:r>
            <a:r>
              <a:rPr sz="3333" dirty="0"/>
              <a:t>in</a:t>
            </a:r>
            <a:r>
              <a:rPr sz="3333" spc="7" dirty="0"/>
              <a:t> </a:t>
            </a:r>
            <a:r>
              <a:rPr sz="3333" spc="-7" dirty="0"/>
              <a:t>Europe</a:t>
            </a:r>
            <a:endParaRPr sz="3333"/>
          </a:p>
        </p:txBody>
      </p:sp>
      <p:sp>
        <p:nvSpPr>
          <p:cNvPr id="3" name="object 3"/>
          <p:cNvSpPr txBox="1"/>
          <p:nvPr/>
        </p:nvSpPr>
        <p:spPr>
          <a:xfrm>
            <a:off x="800673" y="1433915"/>
            <a:ext cx="10626512" cy="1094740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08300"/>
              </a:lnSpc>
              <a:spcBef>
                <a:spcPts val="167"/>
              </a:spcBef>
            </a:pP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l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ruolo</a:t>
            </a:r>
            <a:r>
              <a:rPr sz="1600" b="1" spc="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600" b="1" spc="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non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è</a:t>
            </a:r>
            <a:r>
              <a:rPr sz="1600" b="1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stato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discutere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il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COSA,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QUANDO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PERCHE’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le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decisioni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sull'etichettatura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delle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informazioni dovrebbero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essere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prese,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ma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semplicemente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il</a:t>
            </a:r>
            <a:r>
              <a:rPr sz="1600" b="1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COME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.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Europe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il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gruppo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lavoro </a:t>
            </a:r>
            <a:r>
              <a:rPr sz="1600" spc="-54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che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è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stato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creato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ha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l’obiettivo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di 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trovare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il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miglior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accordo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tra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i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partecipanti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del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settore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su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come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raggiungere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gli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obiettivi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che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l'industria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/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associazioni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hanno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scelto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modo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indipendente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GS1.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7458" y="2653213"/>
            <a:ext cx="7807300" cy="23119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83499" y="4965170"/>
            <a:ext cx="8737600" cy="627907"/>
          </a:xfrm>
          <a:prstGeom prst="rect">
            <a:avLst/>
          </a:prstGeom>
          <a:solidFill>
            <a:srgbClr val="F26334"/>
          </a:solidFill>
        </p:spPr>
        <p:txBody>
          <a:bodyPr vert="horz" wrap="square" lIns="0" tIns="3979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8593" marR="541853" indent="-1696678">
              <a:lnSpc>
                <a:spcPct val="107100"/>
              </a:lnSpc>
              <a:spcBef>
                <a:spcPts val="313"/>
              </a:spcBef>
            </a:pPr>
            <a:r>
              <a:rPr sz="1867" spc="-7" dirty="0">
                <a:solidFill>
                  <a:srgbClr val="FFFFFF"/>
                </a:solidFill>
                <a:latin typeface="Verdana"/>
                <a:cs typeface="Verdana"/>
              </a:rPr>
              <a:t>Dialogo </a:t>
            </a:r>
            <a:r>
              <a:rPr sz="1867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867" spc="-7" dirty="0">
                <a:solidFill>
                  <a:srgbClr val="FFFFFF"/>
                </a:solidFill>
                <a:latin typeface="Verdana"/>
                <a:cs typeface="Verdana"/>
              </a:rPr>
              <a:t>confronto con </a:t>
            </a:r>
            <a:r>
              <a:rPr sz="1867" b="1" dirty="0">
                <a:solidFill>
                  <a:srgbClr val="FFFFFF"/>
                </a:solidFill>
                <a:latin typeface="Verdana"/>
                <a:cs typeface="Verdana"/>
              </a:rPr>
              <a:t>CEEV</a:t>
            </a:r>
            <a:r>
              <a:rPr lang="it-IT" sz="1867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lang="it-IT" sz="1867" b="1" dirty="0" err="1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867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FFFFFF"/>
                </a:solidFill>
                <a:latin typeface="Verdana"/>
                <a:cs typeface="Verdana"/>
              </a:rPr>
              <a:t>per </a:t>
            </a:r>
            <a:r>
              <a:rPr sz="1867" spc="-7" dirty="0">
                <a:solidFill>
                  <a:srgbClr val="FFFFFF"/>
                </a:solidFill>
                <a:latin typeface="Verdana"/>
                <a:cs typeface="Verdana"/>
              </a:rPr>
              <a:t>garantire interoperabilità </a:t>
            </a:r>
            <a:r>
              <a:rPr sz="1867" spc="-13" dirty="0">
                <a:solidFill>
                  <a:srgbClr val="FFFFFF"/>
                </a:solidFill>
                <a:latin typeface="Verdana"/>
                <a:cs typeface="Verdana"/>
              </a:rPr>
              <a:t>tra </a:t>
            </a:r>
            <a:r>
              <a:rPr sz="1867" spc="-6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FFFFFF"/>
                </a:solidFill>
                <a:latin typeface="Verdana"/>
                <a:cs typeface="Verdana"/>
              </a:rPr>
              <a:t>piattaforma</a:t>
            </a:r>
            <a:r>
              <a:rPr sz="1867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FFFFFF"/>
                </a:solidFill>
                <a:latin typeface="Verdana"/>
                <a:cs typeface="Verdana"/>
              </a:rPr>
              <a:t>e-label</a:t>
            </a:r>
            <a:r>
              <a:rPr sz="1867" dirty="0">
                <a:solidFill>
                  <a:srgbClr val="FFFFFF"/>
                </a:solidFill>
                <a:latin typeface="Verdana"/>
                <a:cs typeface="Verdana"/>
              </a:rPr>
              <a:t> e</a:t>
            </a:r>
            <a:r>
              <a:rPr sz="1867" spc="-7" dirty="0">
                <a:solidFill>
                  <a:srgbClr val="FFFFFF"/>
                </a:solidFill>
                <a:latin typeface="Verdana"/>
                <a:cs typeface="Verdana"/>
              </a:rPr>
              <a:t> standard gs1</a:t>
            </a:r>
            <a:endParaRPr sz="1867" dirty="0">
              <a:latin typeface="Verdana"/>
              <a:cs typeface="Verdana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004C17AD-6300-4A31-BAD6-C7D151B0A9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1346007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79" y="2740763"/>
            <a:ext cx="11009376" cy="27488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592" y="874292"/>
            <a:ext cx="2839480" cy="8349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4334" y="1287909"/>
            <a:ext cx="1905879" cy="10334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66690" y="4401982"/>
            <a:ext cx="10636673" cy="5927"/>
          </a:xfrm>
          <a:custGeom>
            <a:avLst/>
            <a:gdLst/>
            <a:ahLst/>
            <a:cxnLst/>
            <a:rect l="l" t="t" r="r" b="b"/>
            <a:pathLst>
              <a:path w="7977505" h="4445">
                <a:moveTo>
                  <a:pt x="0" y="0"/>
                </a:moveTo>
                <a:lnTo>
                  <a:pt x="7977462" y="387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54548" y="2848186"/>
            <a:ext cx="10205720" cy="75353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ts val="2833"/>
              </a:lnSpc>
              <a:spcBef>
                <a:spcPts val="133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servizi</a:t>
            </a:r>
            <a:r>
              <a:rPr sz="2400" spc="2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2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3" dirty="0">
                <a:solidFill>
                  <a:srgbClr val="FFFFFF"/>
                </a:solidFill>
                <a:latin typeface="Verdana"/>
                <a:cs typeface="Verdana"/>
              </a:rPr>
              <a:t>GS1</a:t>
            </a:r>
            <a:r>
              <a:rPr sz="2400" spc="2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3" dirty="0">
                <a:solidFill>
                  <a:srgbClr val="FFFFFF"/>
                </a:solidFill>
                <a:latin typeface="Verdana"/>
                <a:cs typeface="Verdana"/>
              </a:rPr>
              <a:t>italy</a:t>
            </a:r>
            <a:r>
              <a:rPr sz="2400" spc="2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sz="2400" spc="2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3" dirty="0">
                <a:solidFill>
                  <a:srgbClr val="FFFFFF"/>
                </a:solidFill>
                <a:latin typeface="Verdana"/>
                <a:cs typeface="Verdana"/>
              </a:rPr>
              <a:t>agevolare</a:t>
            </a:r>
            <a:r>
              <a:rPr sz="2400" spc="2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accelerare</a:t>
            </a:r>
            <a:r>
              <a:rPr sz="24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endParaRPr sz="2400">
              <a:latin typeface="Verdana"/>
              <a:cs typeface="Verdana"/>
            </a:endParaRPr>
          </a:p>
          <a:p>
            <a:pPr marL="16933">
              <a:lnSpc>
                <a:spcPts val="2833"/>
              </a:lnSpc>
            </a:pPr>
            <a:r>
              <a:rPr sz="2400" spc="107" dirty="0">
                <a:solidFill>
                  <a:srgbClr val="FFFFFF"/>
                </a:solidFill>
                <a:latin typeface="Verdana"/>
                <a:cs typeface="Verdana"/>
              </a:rPr>
              <a:t>digitalizzazione</a:t>
            </a:r>
            <a:r>
              <a:rPr sz="2400" spc="2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7" dirty="0">
                <a:solidFill>
                  <a:srgbClr val="FFFFFF"/>
                </a:solidFill>
                <a:latin typeface="Verdana"/>
                <a:cs typeface="Verdana"/>
              </a:rPr>
              <a:t>condivisione</a:t>
            </a:r>
            <a:r>
              <a:rPr sz="2400" spc="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3" dirty="0">
                <a:solidFill>
                  <a:srgbClr val="FFFFFF"/>
                </a:solidFill>
                <a:latin typeface="Verdana"/>
                <a:cs typeface="Verdana"/>
              </a:rPr>
              <a:t>delle</a:t>
            </a:r>
            <a:r>
              <a:rPr sz="2400" spc="2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informazioni</a:t>
            </a:r>
            <a:r>
              <a:rPr sz="2400" spc="2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spc="2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13" dirty="0">
                <a:solidFill>
                  <a:srgbClr val="FFFFFF"/>
                </a:solidFill>
                <a:latin typeface="Verdana"/>
                <a:cs typeface="Verdana"/>
              </a:rPr>
              <a:t>prodotto</a:t>
            </a:r>
            <a:endParaRPr sz="24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4535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79" y="6026911"/>
            <a:ext cx="11013440" cy="4958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5050" y="1230574"/>
            <a:ext cx="11000740" cy="86359"/>
          </a:xfrm>
          <a:custGeom>
            <a:avLst/>
            <a:gdLst/>
            <a:ahLst/>
            <a:cxnLst/>
            <a:rect l="l" t="t" r="r" b="b"/>
            <a:pathLst>
              <a:path w="8250555" h="64769">
                <a:moveTo>
                  <a:pt x="8250037" y="0"/>
                </a:moveTo>
                <a:lnTo>
                  <a:pt x="0" y="0"/>
                </a:lnTo>
                <a:lnTo>
                  <a:pt x="0" y="64494"/>
                </a:lnTo>
                <a:lnTo>
                  <a:pt x="8250037" y="64494"/>
                </a:lnTo>
                <a:lnTo>
                  <a:pt x="8250037" y="0"/>
                </a:lnTo>
                <a:close/>
              </a:path>
            </a:pathLst>
          </a:custGeom>
          <a:solidFill>
            <a:srgbClr val="888B8D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51" y="6193535"/>
            <a:ext cx="1755648" cy="5161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706" y="421977"/>
            <a:ext cx="69096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Allineo</a:t>
            </a:r>
            <a:r>
              <a:rPr spc="7" dirty="0"/>
              <a:t> </a:t>
            </a:r>
            <a:r>
              <a:rPr dirty="0"/>
              <a:t>–</a:t>
            </a:r>
            <a:r>
              <a:rPr spc="7" dirty="0"/>
              <a:t> </a:t>
            </a:r>
            <a:r>
              <a:rPr dirty="0"/>
              <a:t>Il</a:t>
            </a:r>
            <a:r>
              <a:rPr spc="20" dirty="0"/>
              <a:t> </a:t>
            </a:r>
            <a:r>
              <a:rPr spc="-7" dirty="0"/>
              <a:t>servizio</a:t>
            </a:r>
            <a:r>
              <a:rPr spc="13" dirty="0"/>
              <a:t> </a:t>
            </a:r>
            <a:r>
              <a:rPr spc="-7" dirty="0"/>
              <a:t>GDSN</a:t>
            </a:r>
            <a:r>
              <a:rPr spc="13" dirty="0"/>
              <a:t> </a:t>
            </a:r>
            <a:r>
              <a:rPr spc="-7" dirty="0"/>
              <a:t>italiano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9699" y="1722459"/>
            <a:ext cx="3816773" cy="3789680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82123">
              <a:lnSpc>
                <a:spcPct val="109200"/>
              </a:lnSpc>
              <a:spcBef>
                <a:spcPts val="147"/>
              </a:spcBef>
            </a:pP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Allineo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è un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servizio che si basa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sulla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soluzione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Global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Data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Synchronisation Network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(GDSN)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, l</a:t>
            </a:r>
            <a:r>
              <a:rPr sz="1600" spc="-7" dirty="0">
                <a:solidFill>
                  <a:srgbClr val="454545"/>
                </a:solidFill>
                <a:latin typeface="Verdana"/>
                <a:cs typeface="Verdana"/>
              </a:rPr>
              <a:t>o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standard globale GS1 </a:t>
            </a:r>
            <a:r>
              <a:rPr sz="1600" b="1" spc="-53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nato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 per aumentare l’efficienza</a:t>
            </a:r>
            <a:endParaRPr sz="1600">
              <a:latin typeface="Verdana"/>
              <a:cs typeface="Verdana"/>
            </a:endParaRPr>
          </a:p>
          <a:p>
            <a:pPr marL="16933" marR="7620">
              <a:lnSpc>
                <a:spcPct val="110000"/>
              </a:lnSpc>
              <a:spcBef>
                <a:spcPts val="33"/>
              </a:spcBef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degli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scambi commerciali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tra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aziende </a:t>
            </a:r>
            <a:r>
              <a:rPr sz="1600" spc="-545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a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livello internazionale.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867">
              <a:latin typeface="Verdana"/>
              <a:cs typeface="Verdana"/>
            </a:endParaRPr>
          </a:p>
          <a:p>
            <a:pPr marL="16933" marR="6773">
              <a:lnSpc>
                <a:spcPct val="103299"/>
              </a:lnSpc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Il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servizio garantisce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l’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allineamento </a:t>
            </a:r>
            <a:r>
              <a:rPr sz="1600" b="1" spc="-5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tempestivo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sincronizzato</a:t>
            </a:r>
            <a:endParaRPr sz="1600">
              <a:latin typeface="Verdana"/>
              <a:cs typeface="Verdana"/>
            </a:endParaRPr>
          </a:p>
          <a:p>
            <a:pPr marL="16933" marR="132077">
              <a:lnSpc>
                <a:spcPct val="111100"/>
              </a:lnSpc>
              <a:spcBef>
                <a:spcPts val="13"/>
              </a:spcBef>
            </a:pP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delle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informazioni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dei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prodotti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 tra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 produttori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 e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distributori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,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permettendo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diminuire gli errori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nei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processi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scambio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tra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 aziende.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7263" y="2653792"/>
            <a:ext cx="5275072" cy="1548384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2BA16FBA-7376-4C29-80F6-9245BFDDF9E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4585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1175657"/>
            <a:ext cx="7886700" cy="891041"/>
          </a:xfrm>
        </p:spPr>
        <p:txBody>
          <a:bodyPr>
            <a:noAutofit/>
          </a:bodyPr>
          <a:lstStyle/>
          <a:p>
            <a:pPr algn="ctr"/>
            <a:r>
              <a:rPr lang="it-IT" sz="5400" dirty="0">
                <a:solidFill>
                  <a:schemeClr val="accent3">
                    <a:lumMod val="50000"/>
                  </a:schemeClr>
                </a:solidFill>
              </a:rPr>
              <a:t>MODERA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2152650" y="1990658"/>
            <a:ext cx="7886700" cy="28766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it-IT" sz="4000" dirty="0"/>
          </a:p>
          <a:p>
            <a:pPr marL="0" indent="0" algn="ctr">
              <a:buNone/>
            </a:pPr>
            <a:r>
              <a:rPr lang="it-IT" sz="4000" dirty="0"/>
              <a:t>FRANCESCA MIGLIARUCCI</a:t>
            </a:r>
          </a:p>
          <a:p>
            <a:pPr marL="0" indent="0" algn="ctr">
              <a:buNone/>
            </a:pPr>
            <a:r>
              <a:rPr lang="it-IT" dirty="0"/>
              <a:t>AREA INTERNAZIONALE E AREA COMUNICAZIONE </a:t>
            </a:r>
          </a:p>
          <a:p>
            <a:pPr marL="0" indent="0" algn="ctr">
              <a:buNone/>
            </a:pPr>
            <a:r>
              <a:rPr lang="it-IT" dirty="0"/>
              <a:t>FEDERVINI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613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79" y="6026911"/>
            <a:ext cx="11013440" cy="4958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5050" y="1230574"/>
            <a:ext cx="11000740" cy="86359"/>
          </a:xfrm>
          <a:custGeom>
            <a:avLst/>
            <a:gdLst/>
            <a:ahLst/>
            <a:cxnLst/>
            <a:rect l="l" t="t" r="r" b="b"/>
            <a:pathLst>
              <a:path w="8250555" h="64769">
                <a:moveTo>
                  <a:pt x="8250037" y="0"/>
                </a:moveTo>
                <a:lnTo>
                  <a:pt x="0" y="0"/>
                </a:lnTo>
                <a:lnTo>
                  <a:pt x="0" y="64494"/>
                </a:lnTo>
                <a:lnTo>
                  <a:pt x="8250037" y="64494"/>
                </a:lnTo>
                <a:lnTo>
                  <a:pt x="8250037" y="0"/>
                </a:lnTo>
                <a:close/>
              </a:path>
            </a:pathLst>
          </a:custGeom>
          <a:solidFill>
            <a:srgbClr val="888B8D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51" y="6193535"/>
            <a:ext cx="1755648" cy="51612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3344" y="2149855"/>
            <a:ext cx="11001587" cy="1715347"/>
            <a:chOff x="445008" y="1612391"/>
            <a:chExt cx="8251190" cy="12865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008" y="1612391"/>
              <a:ext cx="8250935" cy="1286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5303" y="2429255"/>
              <a:ext cx="70103" cy="822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2429255"/>
              <a:ext cx="70103" cy="8229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79699" y="4668859"/>
            <a:ext cx="10746740" cy="8586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18300"/>
              </a:lnSpc>
              <a:spcBef>
                <a:spcPts val="133"/>
              </a:spcBef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Le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anagrafiche</a:t>
            </a:r>
            <a:r>
              <a:rPr sz="1600" b="1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vengono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sincronizzate</a:t>
            </a:r>
            <a:r>
              <a:rPr sz="1600" b="1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utilizzando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una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rete</a:t>
            </a:r>
            <a:r>
              <a:rPr sz="1600" b="1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600" b="1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datapool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,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come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quello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Italy, </a:t>
            </a:r>
            <a:r>
              <a:rPr sz="1600" spc="-54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garantendo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che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ogni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nuovo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dato o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aggiornamento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introdotto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da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un</a:t>
            </a:r>
            <a:r>
              <a:rPr sz="1600" spc="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produttore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possa</a:t>
            </a:r>
            <a:r>
              <a:rPr sz="1600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raggiungere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immediatamente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i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 propri interlocutori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commerciali.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9705" y="421977"/>
            <a:ext cx="48090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Come</a:t>
            </a:r>
            <a:r>
              <a:rPr spc="-47" dirty="0"/>
              <a:t> </a:t>
            </a:r>
            <a:r>
              <a:rPr dirty="0"/>
              <a:t>funziona</a:t>
            </a:r>
            <a:r>
              <a:rPr spc="-47" dirty="0"/>
              <a:t> </a:t>
            </a:r>
            <a:r>
              <a:rPr dirty="0"/>
              <a:t>Allineo?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9558" y="3990847"/>
            <a:ext cx="145457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467" b="1" spc="-7" dirty="0">
                <a:solidFill>
                  <a:srgbClr val="FF0000"/>
                </a:solidFill>
                <a:latin typeface="Verdana"/>
                <a:cs typeface="Verdana"/>
              </a:rPr>
              <a:t>PRODUZIONE</a:t>
            </a:r>
            <a:endParaRPr sz="1467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06483" y="3990847"/>
            <a:ext cx="176614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467" b="1" spc="-7" dirty="0">
                <a:solidFill>
                  <a:srgbClr val="FF0000"/>
                </a:solidFill>
                <a:latin typeface="Verdana"/>
                <a:cs typeface="Verdana"/>
              </a:rPr>
              <a:t>DISTRIBUZIONE</a:t>
            </a:r>
            <a:endParaRPr sz="1467">
              <a:latin typeface="Verdana"/>
              <a:cs typeface="Verdana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xmlns="" id="{9B813EA5-BAB9-4808-8102-6A126A9B276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655119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79" y="6026911"/>
            <a:ext cx="11013440" cy="4958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5050" y="1230574"/>
            <a:ext cx="11000740" cy="86359"/>
          </a:xfrm>
          <a:custGeom>
            <a:avLst/>
            <a:gdLst/>
            <a:ahLst/>
            <a:cxnLst/>
            <a:rect l="l" t="t" r="r" b="b"/>
            <a:pathLst>
              <a:path w="8250555" h="64769">
                <a:moveTo>
                  <a:pt x="8250037" y="0"/>
                </a:moveTo>
                <a:lnTo>
                  <a:pt x="0" y="0"/>
                </a:lnTo>
                <a:lnTo>
                  <a:pt x="0" y="64494"/>
                </a:lnTo>
                <a:lnTo>
                  <a:pt x="8250037" y="64494"/>
                </a:lnTo>
                <a:lnTo>
                  <a:pt x="8250037" y="0"/>
                </a:lnTo>
                <a:close/>
              </a:path>
            </a:pathLst>
          </a:custGeom>
          <a:solidFill>
            <a:srgbClr val="888B8D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51" y="6193535"/>
            <a:ext cx="1755648" cy="5161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706" y="421977"/>
            <a:ext cx="91228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Quali</a:t>
            </a:r>
            <a:r>
              <a:rPr spc="7" dirty="0"/>
              <a:t> </a:t>
            </a:r>
            <a:r>
              <a:rPr dirty="0"/>
              <a:t>informazioni</a:t>
            </a:r>
            <a:r>
              <a:rPr spc="7" dirty="0"/>
              <a:t> </a:t>
            </a:r>
            <a:r>
              <a:rPr spc="-7" dirty="0"/>
              <a:t>si</a:t>
            </a:r>
            <a:r>
              <a:rPr spc="7" dirty="0"/>
              <a:t> </a:t>
            </a:r>
            <a:r>
              <a:rPr spc="-7" dirty="0"/>
              <a:t>scambiano</a:t>
            </a:r>
            <a:r>
              <a:rPr spc="7" dirty="0"/>
              <a:t> </a:t>
            </a:r>
            <a:r>
              <a:rPr dirty="0"/>
              <a:t>con</a:t>
            </a:r>
            <a:r>
              <a:rPr spc="13" dirty="0"/>
              <a:t> </a:t>
            </a:r>
            <a:r>
              <a:rPr dirty="0"/>
              <a:t>Allineo?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05707" y="4331547"/>
            <a:ext cx="3248660" cy="13385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281" indent="-202348">
              <a:lnSpc>
                <a:spcPct val="100000"/>
              </a:lnSpc>
              <a:spcBef>
                <a:spcPts val="740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Dimensioni</a:t>
            </a:r>
            <a:r>
              <a:rPr sz="1600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pesi.</a:t>
            </a:r>
            <a:endParaRPr sz="1600">
              <a:latin typeface="Verdana"/>
              <a:cs typeface="Verdana"/>
            </a:endParaRPr>
          </a:p>
          <a:p>
            <a:pPr marL="219281" indent="-202348">
              <a:lnSpc>
                <a:spcPct val="100000"/>
              </a:lnSpc>
              <a:spcBef>
                <a:spcPts val="607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Numero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strati/colli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per pallet.</a:t>
            </a:r>
            <a:endParaRPr sz="1600">
              <a:latin typeface="Verdana"/>
              <a:cs typeface="Verdana"/>
            </a:endParaRPr>
          </a:p>
          <a:p>
            <a:pPr marL="219281" indent="-202348">
              <a:lnSpc>
                <a:spcPct val="100000"/>
              </a:lnSpc>
              <a:spcBef>
                <a:spcPts val="607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Numero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imballi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per strati.</a:t>
            </a:r>
            <a:endParaRPr sz="1600">
              <a:latin typeface="Verdana"/>
              <a:cs typeface="Verdana"/>
            </a:endParaRPr>
          </a:p>
          <a:p>
            <a:pPr marL="219281" indent="-202348">
              <a:lnSpc>
                <a:spcPct val="100000"/>
              </a:lnSpc>
              <a:spcBef>
                <a:spcPts val="773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Tipologia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600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pallet.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6767" y="1729231"/>
            <a:ext cx="1017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b="1" spc="-7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1867" b="1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867" b="1" spc="-7" dirty="0">
                <a:solidFill>
                  <a:srgbClr val="FF0000"/>
                </a:solidFill>
                <a:latin typeface="Verdana"/>
                <a:cs typeface="Verdana"/>
              </a:rPr>
              <a:t>LL</a:t>
            </a:r>
            <a:r>
              <a:rPr sz="1867" b="1" spc="7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67" b="1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525" y="1721104"/>
            <a:ext cx="30369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b="1" spc="-7" dirty="0">
                <a:solidFill>
                  <a:srgbClr val="FF0000"/>
                </a:solidFill>
                <a:latin typeface="Verdana"/>
                <a:cs typeface="Verdana"/>
              </a:rPr>
              <a:t>UNITÀ</a:t>
            </a:r>
            <a:r>
              <a:rPr sz="1867" b="1" spc="-67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FF0000"/>
                </a:solidFill>
                <a:latin typeface="Verdana"/>
                <a:cs typeface="Verdana"/>
              </a:rPr>
              <a:t>CONSUMATORE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8807" y="4339673"/>
            <a:ext cx="2585719" cy="133434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281" indent="-202348">
              <a:lnSpc>
                <a:spcPct val="100000"/>
              </a:lnSpc>
              <a:spcBef>
                <a:spcPts val="740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Tipologia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600" spc="-3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packaging.</a:t>
            </a:r>
            <a:endParaRPr sz="1600">
              <a:latin typeface="Verdana"/>
              <a:cs typeface="Verdana"/>
            </a:endParaRPr>
          </a:p>
          <a:p>
            <a:pPr marL="218435" marR="331885" indent="-202348">
              <a:lnSpc>
                <a:spcPct val="131700"/>
              </a:lnSpc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Classificazione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merceolo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g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ic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a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(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G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P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)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219281" indent="-202348">
              <a:lnSpc>
                <a:spcPct val="100000"/>
              </a:lnSpc>
              <a:spcBef>
                <a:spcPts val="733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Misure.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1975" y="1721104"/>
            <a:ext cx="909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b="1" spc="-7" dirty="0">
                <a:solidFill>
                  <a:srgbClr val="FF0000"/>
                </a:solidFill>
                <a:latin typeface="Verdana"/>
                <a:cs typeface="Verdana"/>
              </a:rPr>
              <a:t>COLL</a:t>
            </a:r>
            <a:r>
              <a:rPr sz="1867" b="1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endParaRPr sz="1867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18015" y="2279903"/>
            <a:ext cx="1771903" cy="169875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323839" y="2503423"/>
            <a:ext cx="1349587" cy="1166707"/>
            <a:chOff x="3992879" y="1877567"/>
            <a:chExt cx="1012190" cy="8750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183" y="1877567"/>
              <a:ext cx="865632" cy="87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2879" y="2270759"/>
              <a:ext cx="109727" cy="12191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80574" y="4339674"/>
            <a:ext cx="3866727" cy="134281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281" indent="-202348">
              <a:lnSpc>
                <a:spcPct val="100000"/>
              </a:lnSpc>
              <a:spcBef>
                <a:spcPts val="773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Descrizioni.</a:t>
            </a:r>
            <a:endParaRPr sz="1600">
              <a:latin typeface="Verdana"/>
              <a:cs typeface="Verdana"/>
            </a:endParaRPr>
          </a:p>
          <a:p>
            <a:pPr marL="219281" indent="-202348">
              <a:lnSpc>
                <a:spcPct val="100000"/>
              </a:lnSpc>
              <a:spcBef>
                <a:spcPts val="640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Marchi,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certificazioni.</a:t>
            </a:r>
            <a:endParaRPr sz="1600">
              <a:latin typeface="Verdana"/>
              <a:cs typeface="Verdana"/>
            </a:endParaRPr>
          </a:p>
          <a:p>
            <a:pPr marL="219281" indent="-202348">
              <a:lnSpc>
                <a:spcPct val="100000"/>
              </a:lnSpc>
              <a:spcBef>
                <a:spcPts val="607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Informazioni</a:t>
            </a:r>
            <a:r>
              <a:rPr sz="1600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etichetta.</a:t>
            </a:r>
            <a:endParaRPr sz="1600">
              <a:latin typeface="Verdana"/>
              <a:cs typeface="Verdana"/>
            </a:endParaRPr>
          </a:p>
          <a:p>
            <a:pPr marL="219281" indent="-202348">
              <a:lnSpc>
                <a:spcPct val="100000"/>
              </a:lnSpc>
              <a:spcBef>
                <a:spcPts val="733"/>
              </a:spcBef>
              <a:buChar char="●"/>
              <a:tabLst>
                <a:tab pos="219281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Vita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prodotto, conservazione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e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uso.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0992" y="2564384"/>
            <a:ext cx="422656" cy="9794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53056" y="3072385"/>
            <a:ext cx="2905760" cy="7315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70623" y="3027681"/>
            <a:ext cx="2117344" cy="162559"/>
          </a:xfrm>
          <a:prstGeom prst="rect">
            <a:avLst/>
          </a:prstGeom>
        </p:spPr>
      </p:pic>
      <p:sp>
        <p:nvSpPr>
          <p:cNvPr id="21" name="object 11">
            <a:extLst>
              <a:ext uri="{FF2B5EF4-FFF2-40B4-BE49-F238E27FC236}">
                <a16:creationId xmlns:a16="http://schemas.microsoft.com/office/drawing/2014/main" xmlns="" id="{B111F68A-9288-4E3E-B382-2A7A0EF92FD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4083216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706" y="421977"/>
            <a:ext cx="601726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Un </a:t>
            </a:r>
            <a:r>
              <a:rPr spc="-7" dirty="0"/>
              <a:t>esempio</a:t>
            </a:r>
            <a:r>
              <a:rPr spc="7" dirty="0"/>
              <a:t> </a:t>
            </a:r>
            <a:r>
              <a:rPr dirty="0"/>
              <a:t>di </a:t>
            </a:r>
            <a:r>
              <a:rPr spc="-7" dirty="0"/>
              <a:t>scheda Allineo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67276A00-AC71-4023-A6BC-A6B0AA7AD9F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EB334EE-2C8A-452A-AD76-171D236FFB52}"/>
              </a:ext>
            </a:extLst>
          </p:cNvPr>
          <p:cNvSpPr/>
          <p:nvPr/>
        </p:nvSpPr>
        <p:spPr>
          <a:xfrm>
            <a:off x="10484124" y="4142792"/>
            <a:ext cx="587828" cy="727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006D0A4-39FD-47C3-B581-5B03D111D509}"/>
              </a:ext>
            </a:extLst>
          </p:cNvPr>
          <p:cNvSpPr/>
          <p:nvPr/>
        </p:nvSpPr>
        <p:spPr>
          <a:xfrm>
            <a:off x="2817846" y="3610948"/>
            <a:ext cx="830424" cy="12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B3E3607-96F5-4AD5-8D7C-6E3B2BCC9EC4}"/>
              </a:ext>
            </a:extLst>
          </p:cNvPr>
          <p:cNvSpPr/>
          <p:nvPr/>
        </p:nvSpPr>
        <p:spPr>
          <a:xfrm>
            <a:off x="8154954" y="1996751"/>
            <a:ext cx="1866123" cy="8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AE8E40ED-C705-4C43-A99B-E633F5FE5652}"/>
              </a:ext>
            </a:extLst>
          </p:cNvPr>
          <p:cNvSpPr/>
          <p:nvPr/>
        </p:nvSpPr>
        <p:spPr>
          <a:xfrm>
            <a:off x="8222032" y="1894116"/>
            <a:ext cx="1267201" cy="8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9C5DE50C-1D8A-493B-A8AD-26B146F3FDA6}"/>
              </a:ext>
            </a:extLst>
          </p:cNvPr>
          <p:cNvSpPr/>
          <p:nvPr/>
        </p:nvSpPr>
        <p:spPr>
          <a:xfrm>
            <a:off x="8222033" y="1576873"/>
            <a:ext cx="1071258" cy="8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5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79" y="6026911"/>
            <a:ext cx="11013440" cy="4958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5050" y="1230574"/>
            <a:ext cx="11000740" cy="86359"/>
          </a:xfrm>
          <a:custGeom>
            <a:avLst/>
            <a:gdLst/>
            <a:ahLst/>
            <a:cxnLst/>
            <a:rect l="l" t="t" r="r" b="b"/>
            <a:pathLst>
              <a:path w="8250555" h="64769">
                <a:moveTo>
                  <a:pt x="8250037" y="0"/>
                </a:moveTo>
                <a:lnTo>
                  <a:pt x="0" y="0"/>
                </a:lnTo>
                <a:lnTo>
                  <a:pt x="0" y="64494"/>
                </a:lnTo>
                <a:lnTo>
                  <a:pt x="8250037" y="64494"/>
                </a:lnTo>
                <a:lnTo>
                  <a:pt x="8250037" y="0"/>
                </a:lnTo>
                <a:close/>
              </a:path>
            </a:pathLst>
          </a:custGeom>
          <a:solidFill>
            <a:srgbClr val="888B8D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51" y="6193535"/>
            <a:ext cx="1755648" cy="5161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705" y="421977"/>
            <a:ext cx="538818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Quali</a:t>
            </a:r>
            <a:r>
              <a:rPr spc="-13" dirty="0"/>
              <a:t> </a:t>
            </a:r>
            <a:r>
              <a:rPr spc="-7" dirty="0"/>
              <a:t>benefici </a:t>
            </a:r>
            <a:r>
              <a:rPr dirty="0"/>
              <a:t>con</a:t>
            </a:r>
            <a:r>
              <a:rPr spc="-13" dirty="0"/>
              <a:t> </a:t>
            </a:r>
            <a:r>
              <a:rPr dirty="0"/>
              <a:t>Allineo?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0033" y="1706204"/>
            <a:ext cx="18829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Con</a:t>
            </a:r>
            <a:r>
              <a:rPr sz="1600" spc="-4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Allineo</a:t>
            </a:r>
            <a:r>
              <a:rPr sz="1600" b="1" spc="-3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puoi: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6768" y="5048164"/>
            <a:ext cx="29963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333" i="1" dirty="0">
                <a:solidFill>
                  <a:srgbClr val="FF0000"/>
                </a:solidFill>
                <a:latin typeface="Verdana"/>
                <a:cs typeface="Verdana"/>
              </a:rPr>
              <a:t>*</a:t>
            </a:r>
            <a:r>
              <a:rPr sz="1333" i="1" dirty="0">
                <a:solidFill>
                  <a:srgbClr val="002C6C"/>
                </a:solidFill>
                <a:latin typeface="Verdana"/>
                <a:cs typeface="Verdana"/>
              </a:rPr>
              <a:t>(fonte:</a:t>
            </a:r>
            <a:r>
              <a:rPr sz="1333" i="1" spc="-1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333" i="1" dirty="0">
                <a:solidFill>
                  <a:srgbClr val="002C6C"/>
                </a:solidFill>
                <a:latin typeface="Verdana"/>
                <a:cs typeface="Verdana"/>
              </a:rPr>
              <a:t>PriceWaterhouseCoopers)</a:t>
            </a:r>
            <a:endParaRPr sz="1333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7965" y="2287355"/>
            <a:ext cx="1903307" cy="61129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480"/>
              </a:spcBef>
            </a:pP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Distribuire </a:t>
            </a: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6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dati</a:t>
            </a:r>
            <a:endParaRPr sz="1600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353"/>
              </a:spcBef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tempo</a:t>
            </a:r>
            <a:r>
              <a:rPr sz="1600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reale.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7965" y="3035131"/>
            <a:ext cx="3134360" cy="61129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480"/>
              </a:spcBef>
            </a:pP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Eliminare</a:t>
            </a:r>
            <a:r>
              <a:rPr sz="1600" b="1" spc="-1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tutte</a:t>
            </a:r>
            <a:r>
              <a:rPr sz="1600" b="1" spc="-1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le</a:t>
            </a:r>
            <a:r>
              <a:rPr sz="1600" b="1" spc="-1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anomalie</a:t>
            </a:r>
            <a:endParaRPr sz="1600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353"/>
              </a:spcBef>
            </a:pP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gli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errori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nelle anagrafiche.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6767" y="2287355"/>
            <a:ext cx="3694853" cy="5681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18300"/>
              </a:lnSpc>
              <a:spcBef>
                <a:spcPts val="133"/>
              </a:spcBef>
            </a:pP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Velocizzare </a:t>
            </a: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il time to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market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dei </a:t>
            </a:r>
            <a:r>
              <a:rPr sz="1600" spc="-545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prodotti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(tra</a:t>
            </a:r>
            <a:r>
              <a:rPr sz="1600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il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30%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 il 60%).</a:t>
            </a:r>
            <a:r>
              <a:rPr sz="1600" spc="-7" dirty="0">
                <a:solidFill>
                  <a:srgbClr val="FF0000"/>
                </a:solidFill>
                <a:latin typeface="Verdana"/>
                <a:cs typeface="Verdana"/>
              </a:rPr>
              <a:t>*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6768" y="3035131"/>
            <a:ext cx="2381673" cy="61129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480"/>
              </a:spcBef>
            </a:pP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Tagliare</a:t>
            </a: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 i</a:t>
            </a:r>
            <a:r>
              <a:rPr sz="1600" b="1" spc="-1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costi</a:t>
            </a:r>
            <a:endParaRPr sz="1600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353"/>
              </a:spcBef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dovuti</a:t>
            </a:r>
            <a:r>
              <a:rPr sz="1600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alle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inefficienze.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6767" y="3847931"/>
            <a:ext cx="2669540" cy="8586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18300"/>
              </a:lnSpc>
              <a:spcBef>
                <a:spcPts val="133"/>
              </a:spcBef>
            </a:pP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Ottimizzare </a:t>
            </a: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la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logistica </a:t>
            </a:r>
            <a:r>
              <a:rPr sz="1600" b="1" spc="-53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evitando rotture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stock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(tra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il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2%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 il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5%).</a:t>
            </a:r>
            <a:r>
              <a:rPr sz="1600" spc="-7" dirty="0">
                <a:solidFill>
                  <a:srgbClr val="FF0000"/>
                </a:solidFill>
                <a:latin typeface="Verdana"/>
                <a:cs typeface="Verdana"/>
              </a:rPr>
              <a:t>*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7966" y="3843865"/>
            <a:ext cx="3273213" cy="602827"/>
          </a:xfrm>
          <a:prstGeom prst="rect">
            <a:avLst/>
          </a:prstGeom>
        </p:spPr>
        <p:txBody>
          <a:bodyPr vert="horz" wrap="square" lIns="0" tIns="5757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453"/>
              </a:spcBef>
            </a:pP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Garantire </a:t>
            </a: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il</a:t>
            </a:r>
            <a:r>
              <a:rPr sz="1600" b="1" spc="1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controllo</a:t>
            </a:r>
            <a:r>
              <a:rPr sz="1600" b="1" spc="-1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qualità</a:t>
            </a:r>
            <a:endParaRPr sz="1600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a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cura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Italy.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7965" y="4721690"/>
            <a:ext cx="2453640" cy="61129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480"/>
              </a:spcBef>
            </a:pP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Minimizzare</a:t>
            </a:r>
            <a:r>
              <a:rPr sz="1600" b="1" spc="-27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Verdana"/>
                <a:cs typeface="Verdana"/>
              </a:rPr>
              <a:t>il</a:t>
            </a:r>
            <a:r>
              <a:rPr sz="16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FF0000"/>
                </a:solidFill>
                <a:latin typeface="Verdana"/>
                <a:cs typeface="Verdana"/>
              </a:rPr>
              <a:t>rischio</a:t>
            </a:r>
            <a:endParaRPr sz="1600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353"/>
              </a:spcBef>
            </a:pP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600" spc="-3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contenziosi.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0112" y="2389631"/>
            <a:ext cx="442976" cy="4511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3263" y="3129280"/>
            <a:ext cx="296671" cy="45923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31" y="3978657"/>
            <a:ext cx="487680" cy="39014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7455" y="3133343"/>
            <a:ext cx="353568" cy="4754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7135" y="2389631"/>
            <a:ext cx="398272" cy="4145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345" y="4807711"/>
            <a:ext cx="528319" cy="45923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46368" y="3942081"/>
            <a:ext cx="442976" cy="442975"/>
          </a:xfrm>
          <a:prstGeom prst="rect">
            <a:avLst/>
          </a:prstGeom>
        </p:spPr>
      </p:pic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3A8FC05-E5D9-43A9-A821-163085AFDC9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370476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79" y="6026911"/>
            <a:ext cx="11013440" cy="4958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5050" y="1230574"/>
            <a:ext cx="11000740" cy="86359"/>
          </a:xfrm>
          <a:custGeom>
            <a:avLst/>
            <a:gdLst/>
            <a:ahLst/>
            <a:cxnLst/>
            <a:rect l="l" t="t" r="r" b="b"/>
            <a:pathLst>
              <a:path w="8250555" h="64769">
                <a:moveTo>
                  <a:pt x="8250037" y="0"/>
                </a:moveTo>
                <a:lnTo>
                  <a:pt x="0" y="0"/>
                </a:lnTo>
                <a:lnTo>
                  <a:pt x="0" y="64494"/>
                </a:lnTo>
                <a:lnTo>
                  <a:pt x="8250037" y="64494"/>
                </a:lnTo>
                <a:lnTo>
                  <a:pt x="8250037" y="0"/>
                </a:lnTo>
                <a:close/>
              </a:path>
            </a:pathLst>
          </a:custGeom>
          <a:solidFill>
            <a:srgbClr val="888B8D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51" y="6193535"/>
            <a:ext cx="1755648" cy="5161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2655" y="1731263"/>
            <a:ext cx="6075679" cy="395833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97030" y="2216099"/>
            <a:ext cx="1624753" cy="430107"/>
          </a:xfrm>
          <a:custGeom>
            <a:avLst/>
            <a:gdLst/>
            <a:ahLst/>
            <a:cxnLst/>
            <a:rect l="l" t="t" r="r" b="b"/>
            <a:pathLst>
              <a:path w="1218564" h="322580">
                <a:moveTo>
                  <a:pt x="0" y="322367"/>
                </a:moveTo>
                <a:lnTo>
                  <a:pt x="1218300" y="322367"/>
                </a:lnTo>
                <a:lnTo>
                  <a:pt x="1218300" y="0"/>
                </a:lnTo>
                <a:lnTo>
                  <a:pt x="0" y="0"/>
                </a:lnTo>
                <a:lnTo>
                  <a:pt x="0" y="322367"/>
                </a:lnTo>
                <a:close/>
              </a:path>
            </a:pathLst>
          </a:custGeom>
          <a:solidFill>
            <a:srgbClr val="008DBD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05" y="421977"/>
            <a:ext cx="61095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/>
              <a:t>Lo</a:t>
            </a:r>
            <a:r>
              <a:rPr spc="-13" dirty="0"/>
              <a:t> </a:t>
            </a:r>
            <a:r>
              <a:rPr dirty="0"/>
              <a:t>standard</a:t>
            </a:r>
            <a:r>
              <a:rPr spc="-7" dirty="0"/>
              <a:t> GDSN nel </a:t>
            </a:r>
            <a:r>
              <a:rPr dirty="0"/>
              <a:t>mondo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2934" y="5427471"/>
            <a:ext cx="2534919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067" spc="-7" dirty="0">
                <a:solidFill>
                  <a:srgbClr val="002C6C"/>
                </a:solidFill>
                <a:latin typeface="Verdana"/>
                <a:cs typeface="Verdana"/>
              </a:rPr>
              <a:t>*GTIN </a:t>
            </a:r>
            <a:r>
              <a:rPr sz="1067" dirty="0">
                <a:solidFill>
                  <a:srgbClr val="002C6C"/>
                </a:solidFill>
                <a:latin typeface="Verdana"/>
                <a:cs typeface="Verdana"/>
              </a:rPr>
              <a:t>Il Global</a:t>
            </a:r>
            <a:r>
              <a:rPr sz="1067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067" spc="-7" dirty="0">
                <a:solidFill>
                  <a:srgbClr val="002C6C"/>
                </a:solidFill>
                <a:latin typeface="Verdana"/>
                <a:cs typeface="Verdana"/>
              </a:rPr>
              <a:t>Trade</a:t>
            </a:r>
            <a:r>
              <a:rPr sz="10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067" spc="-7" dirty="0">
                <a:solidFill>
                  <a:srgbClr val="002C6C"/>
                </a:solidFill>
                <a:latin typeface="Verdana"/>
                <a:cs typeface="Verdana"/>
              </a:rPr>
              <a:t>Item</a:t>
            </a:r>
            <a:r>
              <a:rPr sz="10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067" spc="-7" dirty="0">
                <a:solidFill>
                  <a:srgbClr val="002C6C"/>
                </a:solidFill>
                <a:latin typeface="Verdana"/>
                <a:cs typeface="Verdana"/>
              </a:rPr>
              <a:t>Number.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2917" y="3250645"/>
            <a:ext cx="2625513" cy="1635760"/>
          </a:xfrm>
          <a:prstGeom prst="rect">
            <a:avLst/>
          </a:prstGeom>
        </p:spPr>
        <p:txBody>
          <a:bodyPr vert="horz" wrap="square" lIns="0" tIns="15324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207"/>
              </a:spcBef>
            </a:pPr>
            <a:r>
              <a:rPr sz="2667" b="1" dirty="0">
                <a:solidFill>
                  <a:srgbClr val="FF0000"/>
                </a:solidFill>
                <a:latin typeface="Verdana"/>
                <a:cs typeface="Verdana"/>
              </a:rPr>
              <a:t>34</a:t>
            </a:r>
            <a:r>
              <a:rPr sz="2667" b="1" spc="-27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67" b="1" spc="-7" dirty="0">
                <a:solidFill>
                  <a:srgbClr val="002C6C"/>
                </a:solidFill>
                <a:latin typeface="Verdana"/>
                <a:cs typeface="Verdana"/>
              </a:rPr>
              <a:t>mln</a:t>
            </a:r>
            <a:endParaRPr sz="2667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593"/>
              </a:spcBef>
            </a:pPr>
            <a:r>
              <a:rPr sz="1467" spc="-7" dirty="0">
                <a:solidFill>
                  <a:srgbClr val="77787B"/>
                </a:solidFill>
                <a:latin typeface="Verdana"/>
                <a:cs typeface="Verdana"/>
              </a:rPr>
              <a:t>GTIN*</a:t>
            </a:r>
            <a:r>
              <a:rPr sz="1467" spc="-13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467" spc="-7" dirty="0">
                <a:solidFill>
                  <a:srgbClr val="77787B"/>
                </a:solidFill>
                <a:latin typeface="Verdana"/>
                <a:cs typeface="Verdana"/>
              </a:rPr>
              <a:t>pubblicati</a:t>
            </a:r>
            <a:r>
              <a:rPr sz="1467" spc="-2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467" spc="-7" dirty="0">
                <a:solidFill>
                  <a:srgbClr val="77787B"/>
                </a:solidFill>
                <a:latin typeface="Verdana"/>
                <a:cs typeface="Verdana"/>
              </a:rPr>
              <a:t>via</a:t>
            </a:r>
            <a:r>
              <a:rPr sz="1467" spc="-13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467" spc="-7" dirty="0">
                <a:solidFill>
                  <a:srgbClr val="77787B"/>
                </a:solidFill>
                <a:latin typeface="Verdana"/>
                <a:cs typeface="Verdana"/>
              </a:rPr>
              <a:t>GDSN.</a:t>
            </a:r>
            <a:endParaRPr sz="1467">
              <a:latin typeface="Verdana"/>
              <a:cs typeface="Verdana"/>
            </a:endParaRPr>
          </a:p>
          <a:p>
            <a:pPr marL="16933">
              <a:lnSpc>
                <a:spcPts val="3147"/>
              </a:lnSpc>
              <a:spcBef>
                <a:spcPts val="1133"/>
              </a:spcBef>
            </a:pPr>
            <a:r>
              <a:rPr sz="2667" b="1" dirty="0">
                <a:solidFill>
                  <a:srgbClr val="FF0000"/>
                </a:solidFill>
                <a:latin typeface="Verdana"/>
                <a:cs typeface="Verdana"/>
              </a:rPr>
              <a:t>60</a:t>
            </a:r>
            <a:r>
              <a:rPr sz="2667" b="1" spc="-27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67" b="1" spc="-7" dirty="0">
                <a:solidFill>
                  <a:srgbClr val="002C6C"/>
                </a:solidFill>
                <a:latin typeface="Verdana"/>
                <a:cs typeface="Verdana"/>
              </a:rPr>
              <a:t>mila</a:t>
            </a:r>
            <a:endParaRPr sz="2667">
              <a:latin typeface="Verdana"/>
              <a:cs typeface="Verdana"/>
            </a:endParaRPr>
          </a:p>
          <a:p>
            <a:pPr marL="16933">
              <a:lnSpc>
                <a:spcPts val="1707"/>
              </a:lnSpc>
            </a:pPr>
            <a:r>
              <a:rPr sz="1467" spc="-7" dirty="0">
                <a:solidFill>
                  <a:srgbClr val="77787B"/>
                </a:solidFill>
                <a:latin typeface="Verdana"/>
                <a:cs typeface="Verdana"/>
              </a:rPr>
              <a:t>utenti</a:t>
            </a:r>
            <a:r>
              <a:rPr sz="1467" spc="-33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467" spc="-7" dirty="0">
                <a:solidFill>
                  <a:srgbClr val="77787B"/>
                </a:solidFill>
                <a:latin typeface="Verdana"/>
                <a:cs typeface="Verdana"/>
              </a:rPr>
              <a:t>attivi.</a:t>
            </a:r>
            <a:endParaRPr sz="1467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2934" y="5748528"/>
            <a:ext cx="198712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067" spc="-7" dirty="0">
                <a:solidFill>
                  <a:srgbClr val="002C6C"/>
                </a:solidFill>
                <a:latin typeface="Verdana"/>
                <a:cs typeface="Verdana"/>
              </a:rPr>
              <a:t>Fonte:</a:t>
            </a:r>
            <a:r>
              <a:rPr sz="10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067" dirty="0">
                <a:solidFill>
                  <a:srgbClr val="002C6C"/>
                </a:solidFill>
                <a:latin typeface="Verdana"/>
                <a:cs typeface="Verdana"/>
              </a:rPr>
              <a:t>GS1,</a:t>
            </a:r>
            <a:r>
              <a:rPr sz="1067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067" spc="-7" dirty="0">
                <a:solidFill>
                  <a:srgbClr val="002C6C"/>
                </a:solidFill>
                <a:latin typeface="Verdana"/>
                <a:cs typeface="Verdana"/>
              </a:rPr>
              <a:t>novembre</a:t>
            </a:r>
            <a:r>
              <a:rPr sz="10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067" dirty="0">
                <a:solidFill>
                  <a:srgbClr val="002C6C"/>
                </a:solidFill>
                <a:latin typeface="Verdana"/>
                <a:cs typeface="Verdana"/>
              </a:rPr>
              <a:t>2020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030" y="2316274"/>
            <a:ext cx="1624753" cy="226623"/>
          </a:xfrm>
          <a:prstGeom prst="rect">
            <a:avLst/>
          </a:prstGeom>
          <a:solidFill>
            <a:srgbClr val="008DBD"/>
          </a:solidFill>
        </p:spPr>
        <p:txBody>
          <a:bodyPr vert="horz" wrap="square" lIns="0" tIns="84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383">
              <a:lnSpc>
                <a:spcPct val="100000"/>
              </a:lnSpc>
              <a:spcBef>
                <a:spcPts val="7"/>
              </a:spcBef>
            </a:pPr>
            <a:r>
              <a:rPr sz="1467" spc="-7" dirty="0">
                <a:solidFill>
                  <a:srgbClr val="FFFFFF"/>
                </a:solidFill>
                <a:latin typeface="Verdana"/>
                <a:cs typeface="Verdana"/>
              </a:rPr>
              <a:t>USA</a:t>
            </a:r>
            <a:endParaRPr sz="1467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2111" y="2357119"/>
            <a:ext cx="499872" cy="16255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393697" y="2344927"/>
            <a:ext cx="690879" cy="182880"/>
            <a:chOff x="1795272" y="1758695"/>
            <a:chExt cx="518159" cy="1371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5272" y="1758695"/>
              <a:ext cx="353568" cy="1280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1031" y="1767839"/>
              <a:ext cx="152400" cy="12801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97030" y="5281967"/>
            <a:ext cx="1624753" cy="353943"/>
          </a:xfrm>
          <a:prstGeom prst="rect">
            <a:avLst/>
          </a:prstGeom>
          <a:solidFill>
            <a:srgbClr val="C4B000"/>
          </a:solidFill>
        </p:spPr>
        <p:txBody>
          <a:bodyPr vert="horz" wrap="square" lIns="0" tIns="10668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843">
              <a:lnSpc>
                <a:spcPct val="100000"/>
              </a:lnSpc>
              <a:spcBef>
                <a:spcPts val="840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SVEZIA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4015" y="5457951"/>
            <a:ext cx="308864" cy="16662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97030" y="3082218"/>
            <a:ext cx="1624753" cy="354798"/>
          </a:xfrm>
          <a:prstGeom prst="rect">
            <a:avLst/>
          </a:prstGeom>
          <a:solidFill>
            <a:srgbClr val="F26334"/>
          </a:solidFill>
        </p:spPr>
        <p:txBody>
          <a:bodyPr vert="horz" wrap="square" lIns="0" tIns="10752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604">
              <a:lnSpc>
                <a:spcPct val="100000"/>
              </a:lnSpc>
              <a:spcBef>
                <a:spcPts val="847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GERMANIA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1503" y="3210560"/>
            <a:ext cx="154432" cy="19100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1280" y="3230881"/>
            <a:ext cx="422656" cy="15036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97030" y="2641901"/>
            <a:ext cx="1624753" cy="331715"/>
          </a:xfrm>
          <a:prstGeom prst="rect">
            <a:avLst/>
          </a:prstGeom>
          <a:solidFill>
            <a:srgbClr val="22BCB9"/>
          </a:solidFill>
        </p:spPr>
        <p:txBody>
          <a:bodyPr vert="horz" wrap="square" lIns="0" tIns="8466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604">
              <a:lnSpc>
                <a:spcPct val="100000"/>
              </a:lnSpc>
              <a:spcBef>
                <a:spcPts val="667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FRANCIA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61919" y="2763519"/>
            <a:ext cx="186943" cy="1991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01823" y="2796031"/>
            <a:ext cx="186943" cy="13004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97030" y="1773300"/>
            <a:ext cx="1624753" cy="359073"/>
          </a:xfrm>
          <a:prstGeom prst="rect">
            <a:avLst/>
          </a:prstGeom>
          <a:solidFill>
            <a:srgbClr val="F26334">
              <a:alpha val="32159"/>
            </a:srgbClr>
          </a:solidFill>
        </p:spPr>
        <p:txBody>
          <a:bodyPr vert="horz" wrap="square" lIns="0" tIns="11176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>
              <a:lnSpc>
                <a:spcPct val="100000"/>
              </a:lnSpc>
              <a:spcBef>
                <a:spcPts val="880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ITALIA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20289" y="1800351"/>
            <a:ext cx="300735" cy="12598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81984" y="1771903"/>
            <a:ext cx="215392" cy="17068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05889" y="2011680"/>
            <a:ext cx="398271" cy="113792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401823" y="1771903"/>
            <a:ext cx="1706880" cy="406400"/>
            <a:chOff x="1801367" y="1328927"/>
            <a:chExt cx="1280160" cy="304800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01367" y="1341119"/>
              <a:ext cx="289560" cy="1036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30551" y="1328927"/>
              <a:ext cx="313944" cy="1127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67127" y="1487423"/>
              <a:ext cx="225551" cy="1463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59735" y="1508759"/>
              <a:ext cx="621791" cy="8229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97030" y="3525366"/>
            <a:ext cx="1624753" cy="313761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6688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757">
              <a:lnSpc>
                <a:spcPct val="100000"/>
              </a:lnSpc>
              <a:spcBef>
                <a:spcPts val="527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DANIMARCA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7030" y="4389833"/>
            <a:ext cx="1624753" cy="347958"/>
          </a:xfrm>
          <a:prstGeom prst="rect">
            <a:avLst/>
          </a:prstGeom>
          <a:solidFill>
            <a:srgbClr val="00B74F"/>
          </a:solidFill>
        </p:spPr>
        <p:txBody>
          <a:bodyPr vert="horz" wrap="square" lIns="0" tIns="10075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764">
              <a:lnSpc>
                <a:spcPct val="100000"/>
              </a:lnSpc>
              <a:spcBef>
                <a:spcPts val="793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OLANDA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7030" y="4839499"/>
            <a:ext cx="1624753" cy="345393"/>
          </a:xfrm>
          <a:prstGeom prst="rect">
            <a:avLst/>
          </a:prstGeom>
          <a:solidFill>
            <a:srgbClr val="7AC143"/>
          </a:solidFill>
        </p:spPr>
        <p:txBody>
          <a:bodyPr vert="horz" wrap="square" lIns="0" tIns="9821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843">
              <a:lnSpc>
                <a:spcPct val="100000"/>
              </a:lnSpc>
              <a:spcBef>
                <a:spcPts val="773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SPAGNA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77439" y="4949951"/>
            <a:ext cx="487680" cy="21945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80099" y="1489455"/>
            <a:ext cx="110574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067" dirty="0">
                <a:solidFill>
                  <a:srgbClr val="002C6C"/>
                </a:solidFill>
                <a:latin typeface="Verdana"/>
                <a:cs typeface="Verdana"/>
              </a:rPr>
              <a:t>Alcuni</a:t>
            </a:r>
            <a:r>
              <a:rPr sz="1067" spc="-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067" b="1" dirty="0">
                <a:solidFill>
                  <a:srgbClr val="002C6C"/>
                </a:solidFill>
                <a:latin typeface="Verdana"/>
                <a:cs typeface="Verdana"/>
              </a:rPr>
              <a:t>esempi</a:t>
            </a:r>
            <a:r>
              <a:rPr sz="1067" dirty="0">
                <a:solidFill>
                  <a:srgbClr val="002C6C"/>
                </a:solidFill>
                <a:latin typeface="Verdana"/>
                <a:cs typeface="Verdana"/>
              </a:rPr>
              <a:t>: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7030" y="3946051"/>
            <a:ext cx="1624753" cy="356508"/>
          </a:xfrm>
          <a:prstGeom prst="rect">
            <a:avLst/>
          </a:prstGeom>
          <a:solidFill>
            <a:srgbClr val="FBB034"/>
          </a:solidFill>
        </p:spPr>
        <p:txBody>
          <a:bodyPr vert="horz" wrap="square" lIns="0" tIns="10922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757">
              <a:lnSpc>
                <a:spcPct val="100000"/>
              </a:lnSpc>
              <a:spcBef>
                <a:spcPts val="860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AUSTRIA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01823" y="3661664"/>
            <a:ext cx="800608" cy="15443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01823" y="4096511"/>
            <a:ext cx="532384" cy="19100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027681" y="4100577"/>
            <a:ext cx="398271" cy="11379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15361" y="4100577"/>
            <a:ext cx="568959" cy="10972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69665" y="4116831"/>
            <a:ext cx="556767" cy="7721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418081" y="4498847"/>
            <a:ext cx="247903" cy="260096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2231051" y="4383483"/>
            <a:ext cx="2691552" cy="497840"/>
            <a:chOff x="1673288" y="3287612"/>
            <a:chExt cx="2018664" cy="373380"/>
          </a:xfrm>
        </p:grpSpPr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09216" y="3307079"/>
              <a:ext cx="353568" cy="35356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73288" y="3292374"/>
              <a:ext cx="2018664" cy="0"/>
            </a:xfrm>
            <a:custGeom>
              <a:avLst/>
              <a:gdLst/>
              <a:ahLst/>
              <a:cxnLst/>
              <a:rect l="l" t="t" r="r" b="b"/>
              <a:pathLst>
                <a:path w="2018664">
                  <a:moveTo>
                    <a:pt x="0" y="0"/>
                  </a:moveTo>
                  <a:lnTo>
                    <a:pt x="2018400" y="1"/>
                  </a:lnTo>
                </a:path>
              </a:pathLst>
            </a:custGeom>
            <a:ln w="9525">
              <a:solidFill>
                <a:srgbClr val="888B8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3288" y="3629624"/>
              <a:ext cx="2018664" cy="0"/>
            </a:xfrm>
            <a:custGeom>
              <a:avLst/>
              <a:gdLst/>
              <a:ahLst/>
              <a:cxnLst/>
              <a:rect l="l" t="t" r="r" b="b"/>
              <a:pathLst>
                <a:path w="2018664">
                  <a:moveTo>
                    <a:pt x="0" y="0"/>
                  </a:moveTo>
                  <a:lnTo>
                    <a:pt x="2018400" y="1"/>
                  </a:lnTo>
                </a:path>
              </a:pathLst>
            </a:custGeom>
            <a:ln w="9525">
              <a:solidFill>
                <a:srgbClr val="888B8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</p:grpSp>
      <p:pic>
        <p:nvPicPr>
          <p:cNvPr id="49" name="object 4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425953" y="4527295"/>
            <a:ext cx="296671" cy="20726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064256" y="5006847"/>
            <a:ext cx="613664" cy="154431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2231051" y="2641899"/>
            <a:ext cx="2691552" cy="0"/>
          </a:xfrm>
          <a:custGeom>
            <a:avLst/>
            <a:gdLst/>
            <a:ahLst/>
            <a:cxnLst/>
            <a:rect l="l" t="t" r="r" b="b"/>
            <a:pathLst>
              <a:path w="2018664">
                <a:moveTo>
                  <a:pt x="0" y="0"/>
                </a:moveTo>
                <a:lnTo>
                  <a:pt x="2018400" y="1"/>
                </a:lnTo>
              </a:path>
            </a:pathLst>
          </a:custGeom>
          <a:ln w="9525">
            <a:solidFill>
              <a:srgbClr val="888B8D"/>
            </a:solidFill>
          </a:ln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grpSp>
        <p:nvGrpSpPr>
          <p:cNvPr id="52" name="object 52"/>
          <p:cNvGrpSpPr/>
          <p:nvPr/>
        </p:nvGrpSpPr>
        <p:grpSpPr>
          <a:xfrm>
            <a:off x="431370" y="1673133"/>
            <a:ext cx="4491567" cy="866987"/>
            <a:chOff x="323527" y="1254850"/>
            <a:chExt cx="3368675" cy="650240"/>
          </a:xfrm>
        </p:grpSpPr>
        <p:sp>
          <p:nvSpPr>
            <p:cNvPr id="53" name="object 53"/>
            <p:cNvSpPr/>
            <p:nvPr/>
          </p:nvSpPr>
          <p:spPr>
            <a:xfrm>
              <a:off x="1673288" y="1664050"/>
              <a:ext cx="2018664" cy="0"/>
            </a:xfrm>
            <a:custGeom>
              <a:avLst/>
              <a:gdLst/>
              <a:ahLst/>
              <a:cxnLst/>
              <a:rect l="l" t="t" r="r" b="b"/>
              <a:pathLst>
                <a:path w="2018664">
                  <a:moveTo>
                    <a:pt x="0" y="0"/>
                  </a:moveTo>
                  <a:lnTo>
                    <a:pt x="2018400" y="1"/>
                  </a:lnTo>
                </a:path>
              </a:pathLst>
            </a:custGeom>
            <a:ln w="9525">
              <a:solidFill>
                <a:srgbClr val="888B8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49879" y="1758695"/>
              <a:ext cx="417576" cy="1371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61944" y="1755647"/>
              <a:ext cx="249935" cy="14935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23527" y="1254850"/>
              <a:ext cx="3368675" cy="482600"/>
            </a:xfrm>
            <a:custGeom>
              <a:avLst/>
              <a:gdLst/>
              <a:ahLst/>
              <a:cxnLst/>
              <a:rect l="l" t="t" r="r" b="b"/>
              <a:pathLst>
                <a:path w="3368675" h="482600">
                  <a:moveTo>
                    <a:pt x="3368147" y="0"/>
                  </a:moveTo>
                  <a:lnTo>
                    <a:pt x="0" y="0"/>
                  </a:lnTo>
                  <a:lnTo>
                    <a:pt x="0" y="482354"/>
                  </a:lnTo>
                  <a:lnTo>
                    <a:pt x="3368147" y="482354"/>
                  </a:lnTo>
                  <a:lnTo>
                    <a:pt x="3368147" y="0"/>
                  </a:lnTo>
                  <a:close/>
                </a:path>
              </a:pathLst>
            </a:custGeom>
            <a:solidFill>
              <a:srgbClr val="F26334">
                <a:alpha val="32159"/>
              </a:srgbClr>
            </a:solidFill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</p:grpSp>
      <p:sp>
        <p:nvSpPr>
          <p:cNvPr id="57" name="object 57"/>
          <p:cNvSpPr/>
          <p:nvPr/>
        </p:nvSpPr>
        <p:spPr>
          <a:xfrm>
            <a:off x="2231051" y="3082216"/>
            <a:ext cx="2691552" cy="0"/>
          </a:xfrm>
          <a:custGeom>
            <a:avLst/>
            <a:gdLst/>
            <a:ahLst/>
            <a:cxnLst/>
            <a:rect l="l" t="t" r="r" b="b"/>
            <a:pathLst>
              <a:path w="2018664">
                <a:moveTo>
                  <a:pt x="0" y="0"/>
                </a:moveTo>
                <a:lnTo>
                  <a:pt x="2018400" y="1"/>
                </a:lnTo>
              </a:path>
            </a:pathLst>
          </a:custGeom>
          <a:ln w="9525">
            <a:solidFill>
              <a:srgbClr val="888B8D"/>
            </a:solidFill>
          </a:ln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58" name="object 58"/>
          <p:cNvSpPr/>
          <p:nvPr/>
        </p:nvSpPr>
        <p:spPr>
          <a:xfrm>
            <a:off x="2231051" y="3525365"/>
            <a:ext cx="2691552" cy="0"/>
          </a:xfrm>
          <a:custGeom>
            <a:avLst/>
            <a:gdLst/>
            <a:ahLst/>
            <a:cxnLst/>
            <a:rect l="l" t="t" r="r" b="b"/>
            <a:pathLst>
              <a:path w="2018664">
                <a:moveTo>
                  <a:pt x="0" y="0"/>
                </a:moveTo>
                <a:lnTo>
                  <a:pt x="2018400" y="1"/>
                </a:lnTo>
              </a:path>
            </a:pathLst>
          </a:custGeom>
          <a:ln w="9525">
            <a:solidFill>
              <a:srgbClr val="888B8D"/>
            </a:solidFill>
          </a:ln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59" name="object 59"/>
          <p:cNvSpPr/>
          <p:nvPr/>
        </p:nvSpPr>
        <p:spPr>
          <a:xfrm>
            <a:off x="2231051" y="3946051"/>
            <a:ext cx="2691552" cy="0"/>
          </a:xfrm>
          <a:custGeom>
            <a:avLst/>
            <a:gdLst/>
            <a:ahLst/>
            <a:cxnLst/>
            <a:rect l="l" t="t" r="r" b="b"/>
            <a:pathLst>
              <a:path w="2018664">
                <a:moveTo>
                  <a:pt x="0" y="0"/>
                </a:moveTo>
                <a:lnTo>
                  <a:pt x="2018400" y="1"/>
                </a:lnTo>
              </a:path>
            </a:pathLst>
          </a:custGeom>
          <a:ln w="9525">
            <a:solidFill>
              <a:srgbClr val="888B8D"/>
            </a:solidFill>
          </a:ln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60" name="object 60"/>
          <p:cNvSpPr/>
          <p:nvPr/>
        </p:nvSpPr>
        <p:spPr>
          <a:xfrm>
            <a:off x="2231032" y="5281965"/>
            <a:ext cx="2691552" cy="0"/>
          </a:xfrm>
          <a:custGeom>
            <a:avLst/>
            <a:gdLst/>
            <a:ahLst/>
            <a:cxnLst/>
            <a:rect l="l" t="t" r="r" b="b"/>
            <a:pathLst>
              <a:path w="2018664">
                <a:moveTo>
                  <a:pt x="0" y="0"/>
                </a:moveTo>
                <a:lnTo>
                  <a:pt x="2018400" y="1"/>
                </a:lnTo>
              </a:path>
            </a:pathLst>
          </a:custGeom>
          <a:ln w="9525">
            <a:solidFill>
              <a:srgbClr val="888B8D"/>
            </a:solidFill>
          </a:ln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63" name="object 11">
            <a:extLst>
              <a:ext uri="{FF2B5EF4-FFF2-40B4-BE49-F238E27FC236}">
                <a16:creationId xmlns:a16="http://schemas.microsoft.com/office/drawing/2014/main" xmlns="" id="{C1F40E4A-37E2-47F3-81AD-CE76DB3F478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1021968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279" y="6026911"/>
            <a:ext cx="11013440" cy="4958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5050" y="1230574"/>
            <a:ext cx="11000740" cy="86359"/>
          </a:xfrm>
          <a:custGeom>
            <a:avLst/>
            <a:gdLst/>
            <a:ahLst/>
            <a:cxnLst/>
            <a:rect l="l" t="t" r="r" b="b"/>
            <a:pathLst>
              <a:path w="8250555" h="64769">
                <a:moveTo>
                  <a:pt x="8250037" y="0"/>
                </a:moveTo>
                <a:lnTo>
                  <a:pt x="0" y="0"/>
                </a:lnTo>
                <a:lnTo>
                  <a:pt x="0" y="64494"/>
                </a:lnTo>
                <a:lnTo>
                  <a:pt x="8250037" y="64494"/>
                </a:lnTo>
                <a:lnTo>
                  <a:pt x="8250037" y="0"/>
                </a:lnTo>
                <a:close/>
              </a:path>
            </a:pathLst>
          </a:custGeom>
          <a:solidFill>
            <a:srgbClr val="888B8D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51" y="6193535"/>
            <a:ext cx="1755648" cy="5161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706" y="421977"/>
            <a:ext cx="30996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Allineo</a:t>
            </a:r>
            <a:r>
              <a:rPr spc="-27" dirty="0"/>
              <a:t> </a:t>
            </a:r>
            <a:r>
              <a:rPr dirty="0"/>
              <a:t>in</a:t>
            </a:r>
            <a:r>
              <a:rPr spc="-27" dirty="0"/>
              <a:t> </a:t>
            </a:r>
            <a:r>
              <a:rPr dirty="0"/>
              <a:t>Italia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6352" y="1410207"/>
            <a:ext cx="2133600" cy="1422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5471" y="1495551"/>
            <a:ext cx="1719071" cy="12151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28464" y="2872569"/>
            <a:ext cx="3072553" cy="745067"/>
          </a:xfrm>
          <a:prstGeom prst="rect">
            <a:avLst/>
          </a:prstGeom>
        </p:spPr>
        <p:txBody>
          <a:bodyPr vert="horz" wrap="square" lIns="0" tIns="77892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12"/>
              </a:spcBef>
            </a:pP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Oltre</a:t>
            </a:r>
            <a:r>
              <a:rPr sz="2400" b="1" spc="-47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700</a:t>
            </a:r>
            <a:r>
              <a:rPr sz="2400" b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aziende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hanno</a:t>
            </a:r>
            <a:r>
              <a:rPr sz="1600" b="1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scelto</a:t>
            </a:r>
            <a:r>
              <a:rPr sz="1600" b="1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Allineo.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7471" y="2781129"/>
            <a:ext cx="3390900" cy="836507"/>
          </a:xfrm>
          <a:prstGeom prst="rect">
            <a:avLst/>
          </a:prstGeom>
        </p:spPr>
        <p:txBody>
          <a:bodyPr vert="horz" wrap="square" lIns="0" tIns="13292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" algn="ctr">
              <a:lnSpc>
                <a:spcPct val="100000"/>
              </a:lnSpc>
              <a:spcBef>
                <a:spcPts val="1047"/>
              </a:spcBef>
            </a:pP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100</a:t>
            </a:r>
            <a:r>
              <a:rPr sz="2400" b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mila</a:t>
            </a:r>
            <a:r>
              <a:rPr sz="2400" b="1" spc="-3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GTIN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07"/>
              </a:spcBef>
            </a:pP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presenti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sul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mercato italiano.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303224" y="3900586"/>
          <a:ext cx="5472852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7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8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6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8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5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MMUN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LLI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V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Categorie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Prodotti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Imprese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Vini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2174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72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Liquori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270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2444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92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object 11">
            <a:extLst>
              <a:ext uri="{FF2B5EF4-FFF2-40B4-BE49-F238E27FC236}">
                <a16:creationId xmlns:a16="http://schemas.microsoft.com/office/drawing/2014/main" xmlns="" id="{7F948AA1-FD07-4AF0-BE6C-3CE444EDEE6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3699469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008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7" dirty="0"/>
              <a:t> </a:t>
            </a:r>
            <a:r>
              <a:rPr dirty="0"/>
              <a:t>risposta italiana</a:t>
            </a:r>
            <a:r>
              <a:rPr spc="-7" dirty="0"/>
              <a:t> al</a:t>
            </a:r>
            <a:r>
              <a:rPr spc="13" dirty="0"/>
              <a:t> </a:t>
            </a:r>
            <a:r>
              <a:rPr spc="-7" dirty="0"/>
              <a:t>regolamento</a:t>
            </a:r>
            <a:r>
              <a:rPr spc="13" dirty="0"/>
              <a:t> </a:t>
            </a:r>
            <a:r>
              <a:rPr spc="-7" dirty="0"/>
              <a:t>EU</a:t>
            </a:r>
            <a:r>
              <a:rPr spc="7" dirty="0"/>
              <a:t> </a:t>
            </a:r>
            <a:r>
              <a:rPr spc="-7" dirty="0"/>
              <a:t>1169</a:t>
            </a:r>
            <a:r>
              <a:rPr spc="7" dirty="0"/>
              <a:t> </a:t>
            </a:r>
            <a:r>
              <a:rPr spc="-7" dirty="0"/>
              <a:t>per</a:t>
            </a:r>
            <a:r>
              <a:rPr spc="7" dirty="0"/>
              <a:t> </a:t>
            </a:r>
            <a:r>
              <a:rPr dirty="0"/>
              <a:t>le </a:t>
            </a:r>
            <a:r>
              <a:rPr spc="-1107" dirty="0"/>
              <a:t> </a:t>
            </a:r>
            <a:r>
              <a:rPr dirty="0"/>
              <a:t>comunicazioni BtoBtoC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480" y="2005585"/>
            <a:ext cx="3859107" cy="3094567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167636">
              <a:lnSpc>
                <a:spcPct val="99000"/>
              </a:lnSpc>
              <a:spcBef>
                <a:spcPts val="152"/>
              </a:spcBef>
            </a:pP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Immagino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è la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soluzione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di </a:t>
            </a:r>
            <a:r>
              <a:rPr sz="1867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sistema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per la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condivisione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dei </a:t>
            </a:r>
            <a:r>
              <a:rPr sz="1867" spc="-64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contenuti</a:t>
            </a: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digitali</a:t>
            </a: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di </a:t>
            </a:r>
            <a:r>
              <a:rPr sz="1867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prodotto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.</a:t>
            </a:r>
            <a:endParaRPr sz="1867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3"/>
              </a:spcBef>
            </a:pPr>
            <a:endParaRPr sz="3267">
              <a:latin typeface="Verdana"/>
              <a:cs typeface="Verdana"/>
            </a:endParaRPr>
          </a:p>
          <a:p>
            <a:pPr marL="16933" marR="6773">
              <a:lnSpc>
                <a:spcPct val="99600"/>
              </a:lnSpc>
            </a:pP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Con Immagino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è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possibile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realizzare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contenuti digitali di </a:t>
            </a:r>
            <a:r>
              <a:rPr sz="1867" b="1" spc="-6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prodotto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, immagini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e </a:t>
            </a:r>
            <a:r>
              <a:rPr sz="1867" spc="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informazioni</a:t>
            </a:r>
            <a:r>
              <a:rPr sz="1867" spc="64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di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etichetta,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pronti</a:t>
            </a: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all'uso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.</a:t>
            </a:r>
            <a:endParaRPr sz="1867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9631" y="2718815"/>
            <a:ext cx="6461760" cy="1556511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xmlns="" id="{2A987A15-4C63-459E-89B5-FFEAD862B8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1684302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831" y="1381759"/>
            <a:ext cx="10054336" cy="45760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705" y="413172"/>
            <a:ext cx="5745480" cy="5418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333" dirty="0"/>
              <a:t>Come</a:t>
            </a:r>
            <a:r>
              <a:rPr sz="3333" spc="-80" dirty="0"/>
              <a:t> </a:t>
            </a:r>
            <a:r>
              <a:rPr sz="3333" dirty="0"/>
              <a:t>funziona</a:t>
            </a:r>
            <a:r>
              <a:rPr sz="3333" spc="-73" dirty="0"/>
              <a:t> </a:t>
            </a:r>
            <a:r>
              <a:rPr sz="3333" dirty="0"/>
              <a:t>Immagino?</a:t>
            </a:r>
            <a:endParaRPr sz="3333"/>
          </a:p>
        </p:txBody>
      </p:sp>
      <p:sp>
        <p:nvSpPr>
          <p:cNvPr id="4" name="object 4"/>
          <p:cNvSpPr txBox="1"/>
          <p:nvPr/>
        </p:nvSpPr>
        <p:spPr>
          <a:xfrm>
            <a:off x="1611763" y="3078481"/>
            <a:ext cx="1515533" cy="334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02499"/>
              </a:lnSpc>
              <a:spcBef>
                <a:spcPts val="100"/>
              </a:spcBef>
            </a:pP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1067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cliente</a:t>
            </a:r>
            <a:r>
              <a:rPr sz="1067" b="1" spc="-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spedisce</a:t>
            </a:r>
            <a:r>
              <a:rPr sz="1067" b="1" spc="-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sz="1067" b="1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prodotti.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3363" y="3078481"/>
            <a:ext cx="1018540" cy="334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02499"/>
              </a:lnSpc>
              <a:spcBef>
                <a:spcPts val="100"/>
              </a:spcBef>
            </a:pP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Check-in e </a:t>
            </a:r>
            <a:r>
              <a:rPr sz="1067" b="1" spc="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misura</a:t>
            </a: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ion</a:t>
            </a:r>
            <a:r>
              <a:rPr sz="1067" b="1" spc="7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4963" y="3078481"/>
            <a:ext cx="1074420" cy="334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02499"/>
              </a:lnSpc>
              <a:spcBef>
                <a:spcPts val="100"/>
              </a:spcBef>
            </a:pP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67" b="1" spc="7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ali</a:t>
            </a: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zz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ione  </a:t>
            </a: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scatti.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6565" y="3147568"/>
            <a:ext cx="13402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Pos</a:t>
            </a: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-prod</a:t>
            </a:r>
            <a:r>
              <a:rPr sz="1067" b="1" spc="7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r>
              <a:rPr sz="1067" b="1" spc="7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1763" y="5618480"/>
            <a:ext cx="8915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067" b="1" spc="-7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sz="1067" b="1" spc="-7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entry.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8869" y="5558197"/>
            <a:ext cx="1448647" cy="31072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ts val="1053"/>
              </a:lnSpc>
              <a:spcBef>
                <a:spcPts val="220"/>
              </a:spcBef>
            </a:pP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sz="933" b="1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quality</a:t>
            </a:r>
            <a:r>
              <a:rPr sz="933" b="1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33" b="1" spc="-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upload </a:t>
            </a:r>
            <a:r>
              <a:rPr sz="933" b="1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delle</a:t>
            </a:r>
            <a:r>
              <a:rPr sz="933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immagini.</a:t>
            </a:r>
            <a:endParaRPr sz="933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4963" y="5618480"/>
            <a:ext cx="1507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Verifica</a:t>
            </a:r>
            <a:r>
              <a:rPr sz="1067" b="1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067" b="1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67" b="1" dirty="0">
                <a:solidFill>
                  <a:srgbClr val="FFFFFF"/>
                </a:solidFill>
                <a:latin typeface="Verdana"/>
                <a:cs typeface="Verdana"/>
              </a:rPr>
              <a:t>cliente.</a:t>
            </a:r>
            <a:endParaRPr sz="1067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6565" y="5558197"/>
            <a:ext cx="1416473" cy="31072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ts val="1053"/>
              </a:lnSpc>
              <a:spcBef>
                <a:spcPts val="220"/>
              </a:spcBef>
            </a:pP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Immagini</a:t>
            </a:r>
            <a:r>
              <a:rPr sz="933" b="1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pronte</a:t>
            </a:r>
            <a:r>
              <a:rPr sz="933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per </a:t>
            </a:r>
            <a:r>
              <a:rPr sz="933" b="1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essere</a:t>
            </a:r>
            <a:r>
              <a:rPr sz="933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33" b="1" spc="-7" dirty="0">
                <a:solidFill>
                  <a:srgbClr val="FFFFFF"/>
                </a:solidFill>
                <a:latin typeface="Verdana"/>
                <a:cs typeface="Verdana"/>
              </a:rPr>
              <a:t>utilizzate.</a:t>
            </a:r>
            <a:endParaRPr sz="933">
              <a:latin typeface="Verdana"/>
              <a:cs typeface="Verdana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xmlns="" id="{F1C5E60E-2C1E-4F0F-928E-38F1AF8F724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33281126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706" y="413172"/>
            <a:ext cx="6858847" cy="5418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333" spc="-7" dirty="0"/>
              <a:t>Quali</a:t>
            </a:r>
            <a:r>
              <a:rPr sz="3333" spc="-33" dirty="0"/>
              <a:t> </a:t>
            </a:r>
            <a:r>
              <a:rPr sz="3333" spc="-7" dirty="0"/>
              <a:t>aziende</a:t>
            </a:r>
            <a:r>
              <a:rPr sz="3333" spc="-40" dirty="0"/>
              <a:t> </a:t>
            </a:r>
            <a:r>
              <a:rPr sz="3333" dirty="0"/>
              <a:t>usano</a:t>
            </a:r>
            <a:r>
              <a:rPr sz="3333" spc="-40" dirty="0"/>
              <a:t> </a:t>
            </a:r>
            <a:r>
              <a:rPr sz="3333" dirty="0"/>
              <a:t>Immagino?</a:t>
            </a:r>
            <a:endParaRPr sz="3333"/>
          </a:p>
        </p:txBody>
      </p:sp>
      <p:sp>
        <p:nvSpPr>
          <p:cNvPr id="3" name="object 3"/>
          <p:cNvSpPr txBox="1"/>
          <p:nvPr/>
        </p:nvSpPr>
        <p:spPr>
          <a:xfrm>
            <a:off x="579699" y="1821348"/>
            <a:ext cx="6914727" cy="3589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133" spc="-7" dirty="0">
                <a:solidFill>
                  <a:srgbClr val="002C6C"/>
                </a:solidFill>
                <a:latin typeface="Verdana"/>
                <a:cs typeface="Verdana"/>
              </a:rPr>
              <a:t>Le</a:t>
            </a:r>
            <a:r>
              <a:rPr sz="2133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2133" spc="-7" dirty="0">
                <a:solidFill>
                  <a:srgbClr val="002C6C"/>
                </a:solidFill>
                <a:latin typeface="Verdana"/>
                <a:cs typeface="Verdana"/>
              </a:rPr>
              <a:t>aziende parte della </a:t>
            </a:r>
            <a:r>
              <a:rPr sz="2133" b="1" spc="-7" dirty="0">
                <a:solidFill>
                  <a:srgbClr val="002C6C"/>
                </a:solidFill>
                <a:latin typeface="Verdana"/>
                <a:cs typeface="Verdana"/>
              </a:rPr>
              <a:t>community</a:t>
            </a:r>
            <a:r>
              <a:rPr sz="2133" b="1" spc="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2133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2133" spc="-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2133" b="1" spc="-7" dirty="0">
                <a:solidFill>
                  <a:srgbClr val="002C6C"/>
                </a:solidFill>
                <a:latin typeface="Verdana"/>
                <a:cs typeface="Verdana"/>
              </a:rPr>
              <a:t>Immagino</a:t>
            </a:r>
            <a:r>
              <a:rPr sz="2133" spc="-7" dirty="0">
                <a:solidFill>
                  <a:srgbClr val="002C6C"/>
                </a:solidFill>
                <a:latin typeface="Verdana"/>
                <a:cs typeface="Verdana"/>
              </a:rPr>
              <a:t>.</a:t>
            </a:r>
            <a:endParaRPr sz="2133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8429" y="4238753"/>
            <a:ext cx="1445260" cy="696807"/>
          </a:xfrm>
          <a:prstGeom prst="rect">
            <a:avLst/>
          </a:prstGeom>
        </p:spPr>
        <p:txBody>
          <a:bodyPr vert="horz" wrap="square" lIns="0" tIns="2709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361" marR="6773" indent="-208275">
              <a:lnSpc>
                <a:spcPts val="1733"/>
              </a:lnSpc>
              <a:spcBef>
                <a:spcPts val="213"/>
              </a:spcBef>
              <a:buClr>
                <a:srgbClr val="F79646"/>
              </a:buClr>
              <a:buChar char="●"/>
              <a:tabLst>
                <a:tab pos="225208" algn="l"/>
              </a:tabLst>
            </a:pP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Aziende </a:t>
            </a:r>
            <a:r>
              <a:rPr sz="1467" dirty="0">
                <a:solidFill>
                  <a:srgbClr val="253370"/>
                </a:solidFill>
                <a:latin typeface="Verdana"/>
                <a:cs typeface="Verdana"/>
              </a:rPr>
              <a:t> </a:t>
            </a:r>
            <a:r>
              <a:rPr sz="1467" b="1" spc="7" dirty="0">
                <a:solidFill>
                  <a:srgbClr val="253370"/>
                </a:solidFill>
                <a:latin typeface="Verdana"/>
                <a:cs typeface="Verdana"/>
              </a:rPr>
              <a:t>d</a:t>
            </a: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ist</a:t>
            </a:r>
            <a:r>
              <a:rPr sz="1467" b="1" dirty="0">
                <a:solidFill>
                  <a:srgbClr val="253370"/>
                </a:solidFill>
                <a:latin typeface="Verdana"/>
                <a:cs typeface="Verdana"/>
              </a:rPr>
              <a:t>r</a:t>
            </a: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i</a:t>
            </a:r>
            <a:r>
              <a:rPr sz="1467" b="1" spc="7" dirty="0">
                <a:solidFill>
                  <a:srgbClr val="253370"/>
                </a:solidFill>
                <a:latin typeface="Verdana"/>
                <a:cs typeface="Verdana"/>
              </a:rPr>
              <a:t>b</a:t>
            </a:r>
            <a:r>
              <a:rPr sz="1467" b="1" dirty="0">
                <a:solidFill>
                  <a:srgbClr val="253370"/>
                </a:solidFill>
                <a:latin typeface="Verdana"/>
                <a:cs typeface="Verdana"/>
              </a:rPr>
              <a:t>u</a:t>
            </a: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tiv</a:t>
            </a:r>
            <a:r>
              <a:rPr sz="1467" b="1" dirty="0">
                <a:solidFill>
                  <a:srgbClr val="253370"/>
                </a:solidFill>
                <a:latin typeface="Verdana"/>
                <a:cs typeface="Verdana"/>
              </a:rPr>
              <a:t>e  </a:t>
            </a: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italiane</a:t>
            </a:r>
            <a:endParaRPr sz="1467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7195" y="4238752"/>
            <a:ext cx="1326725" cy="45311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208" indent="-208275">
              <a:lnSpc>
                <a:spcPts val="1747"/>
              </a:lnSpc>
              <a:spcBef>
                <a:spcPts val="133"/>
              </a:spcBef>
              <a:buClr>
                <a:srgbClr val="F79646"/>
              </a:buClr>
              <a:buChar char="●"/>
              <a:tabLst>
                <a:tab pos="225208" algn="l"/>
              </a:tabLst>
            </a:pP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Aziende</a:t>
            </a:r>
            <a:endParaRPr sz="1467">
              <a:latin typeface="Verdana"/>
              <a:cs typeface="Verdana"/>
            </a:endParaRPr>
          </a:p>
          <a:p>
            <a:pPr marL="16933">
              <a:lnSpc>
                <a:spcPts val="1747"/>
              </a:lnSpc>
            </a:pPr>
            <a:r>
              <a:rPr sz="1467" b="1" spc="-13" dirty="0">
                <a:solidFill>
                  <a:srgbClr val="253370"/>
                </a:solidFill>
                <a:latin typeface="Verdana"/>
                <a:cs typeface="Verdana"/>
              </a:rPr>
              <a:t>e</a:t>
            </a: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-</a:t>
            </a:r>
            <a:r>
              <a:rPr sz="1467" b="1" dirty="0">
                <a:solidFill>
                  <a:srgbClr val="253370"/>
                </a:solidFill>
                <a:latin typeface="Verdana"/>
                <a:cs typeface="Verdana"/>
              </a:rPr>
              <a:t>c</a:t>
            </a:r>
            <a:r>
              <a:rPr sz="1467" b="1" spc="-13" dirty="0">
                <a:solidFill>
                  <a:srgbClr val="253370"/>
                </a:solidFill>
                <a:latin typeface="Verdana"/>
                <a:cs typeface="Verdana"/>
              </a:rPr>
              <a:t>o</a:t>
            </a: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mm</a:t>
            </a:r>
            <a:r>
              <a:rPr sz="1467" b="1" spc="-13" dirty="0">
                <a:solidFill>
                  <a:srgbClr val="253370"/>
                </a:solidFill>
                <a:latin typeface="Verdana"/>
                <a:cs typeface="Verdana"/>
              </a:rPr>
              <a:t>e</a:t>
            </a:r>
            <a:r>
              <a:rPr sz="1467" b="1" dirty="0">
                <a:solidFill>
                  <a:srgbClr val="253370"/>
                </a:solidFill>
                <a:latin typeface="Verdana"/>
                <a:cs typeface="Verdana"/>
              </a:rPr>
              <a:t>rce</a:t>
            </a:r>
            <a:endParaRPr sz="1467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2142" y="4238753"/>
            <a:ext cx="1711113" cy="11557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208" marR="6773" indent="-208275">
              <a:lnSpc>
                <a:spcPct val="100499"/>
              </a:lnSpc>
              <a:spcBef>
                <a:spcPts val="120"/>
              </a:spcBef>
              <a:buClr>
                <a:srgbClr val="F79646"/>
              </a:buClr>
              <a:buChar char="●"/>
              <a:tabLst>
                <a:tab pos="225208" algn="l"/>
              </a:tabLst>
            </a:pP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A</a:t>
            </a:r>
            <a:r>
              <a:rPr sz="1467" dirty="0">
                <a:solidFill>
                  <a:srgbClr val="253370"/>
                </a:solidFill>
                <a:latin typeface="Verdana"/>
                <a:cs typeface="Verdana"/>
              </a:rPr>
              <a:t>g</a:t>
            </a:r>
            <a:r>
              <a:rPr sz="1467" spc="-13" dirty="0">
                <a:solidFill>
                  <a:srgbClr val="253370"/>
                </a:solidFill>
                <a:latin typeface="Verdana"/>
                <a:cs typeface="Verdana"/>
              </a:rPr>
              <a:t>e</a:t>
            </a:r>
            <a:r>
              <a:rPr sz="1467" dirty="0">
                <a:solidFill>
                  <a:srgbClr val="253370"/>
                </a:solidFill>
                <a:latin typeface="Verdana"/>
                <a:cs typeface="Verdana"/>
              </a:rPr>
              <a:t>n</a:t>
            </a: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zi</a:t>
            </a:r>
            <a:r>
              <a:rPr sz="1467" spc="-13" dirty="0">
                <a:solidFill>
                  <a:srgbClr val="253370"/>
                </a:solidFill>
                <a:latin typeface="Verdana"/>
                <a:cs typeface="Verdana"/>
              </a:rPr>
              <a:t>e</a:t>
            </a:r>
            <a:r>
              <a:rPr sz="1467" dirty="0">
                <a:solidFill>
                  <a:srgbClr val="253370"/>
                </a:solidFill>
                <a:latin typeface="Verdana"/>
                <a:cs typeface="Verdana"/>
              </a:rPr>
              <a:t>/s</a:t>
            </a:r>
            <a:r>
              <a:rPr sz="1467" spc="-13" dirty="0">
                <a:solidFill>
                  <a:srgbClr val="253370"/>
                </a:solidFill>
                <a:latin typeface="Verdana"/>
                <a:cs typeface="Verdana"/>
              </a:rPr>
              <a:t>o</a:t>
            </a:r>
            <a:r>
              <a:rPr sz="1467" dirty="0">
                <a:solidFill>
                  <a:srgbClr val="253370"/>
                </a:solidFill>
                <a:latin typeface="Verdana"/>
                <a:cs typeface="Verdana"/>
              </a:rPr>
              <a:t>c</a:t>
            </a: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i</a:t>
            </a:r>
            <a:r>
              <a:rPr sz="1467" spc="-13" dirty="0">
                <a:solidFill>
                  <a:srgbClr val="253370"/>
                </a:solidFill>
                <a:latin typeface="Verdana"/>
                <a:cs typeface="Verdana"/>
              </a:rPr>
              <a:t>e</a:t>
            </a:r>
            <a:r>
              <a:rPr sz="1467" dirty="0">
                <a:solidFill>
                  <a:srgbClr val="253370"/>
                </a:solidFill>
                <a:latin typeface="Verdana"/>
                <a:cs typeface="Verdana"/>
              </a:rPr>
              <a:t>tà  di </a:t>
            </a: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servizi </a:t>
            </a:r>
            <a:r>
              <a:rPr sz="1467" dirty="0">
                <a:solidFill>
                  <a:srgbClr val="253370"/>
                </a:solidFill>
                <a:latin typeface="Verdana"/>
                <a:cs typeface="Verdana"/>
              </a:rPr>
              <a:t>che </a:t>
            </a:r>
            <a:r>
              <a:rPr sz="1467" spc="7" dirty="0">
                <a:solidFill>
                  <a:srgbClr val="253370"/>
                </a:solidFill>
                <a:latin typeface="Verdana"/>
                <a:cs typeface="Verdana"/>
              </a:rPr>
              <a:t> </a:t>
            </a: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collaborano </a:t>
            </a:r>
            <a:r>
              <a:rPr sz="1467" spc="107" dirty="0">
                <a:solidFill>
                  <a:srgbClr val="253370"/>
                </a:solidFill>
                <a:latin typeface="Verdana"/>
                <a:cs typeface="Verdana"/>
              </a:rPr>
              <a:t> </a:t>
            </a: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con </a:t>
            </a:r>
            <a:r>
              <a:rPr sz="1467" b="1" dirty="0">
                <a:solidFill>
                  <a:srgbClr val="253370"/>
                </a:solidFill>
                <a:latin typeface="Verdana"/>
                <a:cs typeface="Verdana"/>
              </a:rPr>
              <a:t>aziende </a:t>
            </a:r>
            <a:r>
              <a:rPr sz="1467" b="1" spc="7" dirty="0">
                <a:solidFill>
                  <a:srgbClr val="253370"/>
                </a:solidFill>
                <a:latin typeface="Verdana"/>
                <a:cs typeface="Verdana"/>
              </a:rPr>
              <a:t> </a:t>
            </a: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distributive</a:t>
            </a: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.</a:t>
            </a:r>
            <a:endParaRPr sz="1467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13973" y="4238752"/>
            <a:ext cx="1209887" cy="477520"/>
          </a:xfrm>
          <a:prstGeom prst="rect">
            <a:avLst/>
          </a:prstGeom>
        </p:spPr>
        <p:txBody>
          <a:bodyPr vert="horz" wrap="square" lIns="0" tIns="2709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428" marR="6773" indent="-191342">
              <a:lnSpc>
                <a:spcPts val="1733"/>
              </a:lnSpc>
              <a:spcBef>
                <a:spcPts val="213"/>
              </a:spcBef>
              <a:buClr>
                <a:srgbClr val="F79646"/>
              </a:buClr>
              <a:buSzPct val="81818"/>
              <a:buFont typeface="Verdana"/>
              <a:buChar char="●"/>
              <a:tabLst>
                <a:tab pos="208275" algn="l"/>
              </a:tabLst>
            </a:pP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Istituti</a:t>
            </a:r>
            <a:r>
              <a:rPr sz="1467" b="1" spc="-113" dirty="0">
                <a:solidFill>
                  <a:srgbClr val="253370"/>
                </a:solidFill>
                <a:latin typeface="Verdana"/>
                <a:cs typeface="Verdana"/>
              </a:rPr>
              <a:t> </a:t>
            </a:r>
            <a:r>
              <a:rPr sz="1467" b="1" dirty="0">
                <a:solidFill>
                  <a:srgbClr val="253370"/>
                </a:solidFill>
                <a:latin typeface="Verdana"/>
                <a:cs typeface="Verdana"/>
              </a:rPr>
              <a:t>di </a:t>
            </a:r>
            <a:r>
              <a:rPr sz="1467" b="1" spc="-480" dirty="0">
                <a:solidFill>
                  <a:srgbClr val="253370"/>
                </a:solidFill>
                <a:latin typeface="Verdana"/>
                <a:cs typeface="Verdana"/>
              </a:rPr>
              <a:t> </a:t>
            </a: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ricerca</a:t>
            </a:r>
            <a:r>
              <a:rPr sz="1467" spc="-7" dirty="0">
                <a:solidFill>
                  <a:srgbClr val="253370"/>
                </a:solidFill>
                <a:latin typeface="Verdana"/>
                <a:cs typeface="Verdana"/>
              </a:rPr>
              <a:t>.</a:t>
            </a:r>
            <a:endParaRPr sz="1467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7727" y="3011424"/>
            <a:ext cx="10972800" cy="1101513"/>
            <a:chOff x="463295" y="2258567"/>
            <a:chExt cx="8229600" cy="8261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5240" y="2337815"/>
              <a:ext cx="1411224" cy="6736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8735" y="2417063"/>
              <a:ext cx="1411224" cy="6431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3455" y="2337815"/>
              <a:ext cx="1414272" cy="5882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8624" y="2392679"/>
              <a:ext cx="1414272" cy="6918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295" y="2258567"/>
              <a:ext cx="1377696" cy="74980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99181" y="4238752"/>
            <a:ext cx="1366520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8275" indent="-191342">
              <a:lnSpc>
                <a:spcPct val="100000"/>
              </a:lnSpc>
              <a:spcBef>
                <a:spcPts val="133"/>
              </a:spcBef>
              <a:buClr>
                <a:srgbClr val="F79646"/>
              </a:buClr>
              <a:buSzPct val="81818"/>
              <a:buFont typeface="Verdana"/>
              <a:buChar char="●"/>
              <a:tabLst>
                <a:tab pos="208275" algn="l"/>
              </a:tabLst>
            </a:pPr>
            <a:r>
              <a:rPr sz="1467" b="1" spc="-7" dirty="0">
                <a:solidFill>
                  <a:srgbClr val="253370"/>
                </a:solidFill>
                <a:latin typeface="Verdana"/>
                <a:cs typeface="Verdana"/>
              </a:rPr>
              <a:t>Produttori.</a:t>
            </a:r>
            <a:endParaRPr sz="1467">
              <a:latin typeface="Verdana"/>
              <a:cs typeface="Verdana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16C406E7-B894-4DC6-B453-999B111ACCF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1858744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706" y="413172"/>
            <a:ext cx="10221807" cy="5418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333" spc="-7" dirty="0"/>
              <a:t>Quali informazioni si scambiano</a:t>
            </a:r>
            <a:r>
              <a:rPr sz="3333" spc="-13" dirty="0"/>
              <a:t> </a:t>
            </a:r>
            <a:r>
              <a:rPr sz="3333" spc="-7" dirty="0"/>
              <a:t>con</a:t>
            </a:r>
            <a:r>
              <a:rPr sz="3333" dirty="0"/>
              <a:t> Immagino?</a:t>
            </a:r>
            <a:endParaRPr sz="3333"/>
          </a:p>
        </p:txBody>
      </p:sp>
      <p:sp>
        <p:nvSpPr>
          <p:cNvPr id="3" name="object 3"/>
          <p:cNvSpPr txBox="1"/>
          <p:nvPr/>
        </p:nvSpPr>
        <p:spPr>
          <a:xfrm>
            <a:off x="579699" y="2819738"/>
            <a:ext cx="2142067" cy="1164167"/>
          </a:xfrm>
          <a:prstGeom prst="rect">
            <a:avLst/>
          </a:prstGeom>
        </p:spPr>
        <p:txBody>
          <a:bodyPr vert="horz" wrap="square" lIns="0" tIns="5757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674" indent="-216741">
              <a:lnSpc>
                <a:spcPct val="100000"/>
              </a:lnSpc>
              <a:spcBef>
                <a:spcPts val="453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Descrizioni</a:t>
            </a:r>
            <a:endParaRPr sz="1600">
              <a:latin typeface="Verdana"/>
              <a:cs typeface="Verdana"/>
            </a:endParaRPr>
          </a:p>
          <a:p>
            <a:pPr marL="233674" indent="-216741">
              <a:lnSpc>
                <a:spcPct val="100000"/>
              </a:lnSpc>
              <a:spcBef>
                <a:spcPts val="320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Certificazioni/loghi</a:t>
            </a:r>
            <a:endParaRPr sz="1600">
              <a:latin typeface="Verdana"/>
              <a:cs typeface="Verdana"/>
            </a:endParaRPr>
          </a:p>
          <a:p>
            <a:pPr marL="233674" indent="-216741">
              <a:lnSpc>
                <a:spcPct val="100000"/>
              </a:lnSpc>
              <a:spcBef>
                <a:spcPts val="347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Ingredienti</a:t>
            </a:r>
            <a:endParaRPr sz="1600">
              <a:latin typeface="Verdana"/>
              <a:cs typeface="Verdana"/>
            </a:endParaRPr>
          </a:p>
          <a:p>
            <a:pPr marL="233674" indent="-216741">
              <a:lnSpc>
                <a:spcPct val="100000"/>
              </a:lnSpc>
              <a:spcBef>
                <a:spcPts val="227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Allergeni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0633" y="2819738"/>
            <a:ext cx="2877820" cy="1164167"/>
          </a:xfrm>
          <a:prstGeom prst="rect">
            <a:avLst/>
          </a:prstGeom>
        </p:spPr>
        <p:txBody>
          <a:bodyPr vert="horz" wrap="square" lIns="0" tIns="5757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674" indent="-216741">
              <a:lnSpc>
                <a:spcPct val="100000"/>
              </a:lnSpc>
              <a:spcBef>
                <a:spcPts val="453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Informazioni</a:t>
            </a:r>
            <a:r>
              <a:rPr sz="1600" spc="-3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nutrizionali</a:t>
            </a:r>
            <a:endParaRPr sz="1600">
              <a:latin typeface="Verdana"/>
              <a:cs typeface="Verdana"/>
            </a:endParaRPr>
          </a:p>
          <a:p>
            <a:pPr marL="233674" indent="-216741">
              <a:lnSpc>
                <a:spcPct val="100000"/>
              </a:lnSpc>
              <a:spcBef>
                <a:spcPts val="320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Origine</a:t>
            </a:r>
            <a:endParaRPr sz="1600">
              <a:latin typeface="Verdana"/>
              <a:cs typeface="Verdana"/>
            </a:endParaRPr>
          </a:p>
          <a:p>
            <a:pPr marL="233674" indent="-216741">
              <a:lnSpc>
                <a:spcPct val="100000"/>
              </a:lnSpc>
              <a:spcBef>
                <a:spcPts val="347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Modalità</a:t>
            </a:r>
            <a:r>
              <a:rPr sz="1600" spc="-4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600" spc="-4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conservazione</a:t>
            </a:r>
            <a:endParaRPr sz="1600">
              <a:latin typeface="Verdana"/>
              <a:cs typeface="Verdana"/>
            </a:endParaRPr>
          </a:p>
          <a:p>
            <a:pPr marL="233674" indent="-216741">
              <a:lnSpc>
                <a:spcPct val="100000"/>
              </a:lnSpc>
              <a:spcBef>
                <a:spcPts val="227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Additivi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699" y="4467690"/>
            <a:ext cx="3699087" cy="10727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000" b="1" spc="-7" dirty="0">
                <a:solidFill>
                  <a:srgbClr val="F6A607"/>
                </a:solidFill>
                <a:latin typeface="Verdana"/>
                <a:cs typeface="Verdana"/>
              </a:rPr>
              <a:t>Consente</a:t>
            </a:r>
            <a:r>
              <a:rPr sz="2000" b="1" spc="-33" dirty="0">
                <a:solidFill>
                  <a:srgbClr val="F6A607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6A607"/>
                </a:solidFill>
                <a:latin typeface="Verdana"/>
                <a:cs typeface="Verdana"/>
              </a:rPr>
              <a:t>la</a:t>
            </a:r>
            <a:r>
              <a:rPr sz="2000" b="1" spc="-33" dirty="0">
                <a:solidFill>
                  <a:srgbClr val="F6A607"/>
                </a:solidFill>
                <a:latin typeface="Verdana"/>
                <a:cs typeface="Verdana"/>
              </a:rPr>
              <a:t> </a:t>
            </a:r>
            <a:r>
              <a:rPr sz="2000" b="1" spc="-7" dirty="0">
                <a:solidFill>
                  <a:srgbClr val="F6A607"/>
                </a:solidFill>
                <a:latin typeface="Verdana"/>
                <a:cs typeface="Verdana"/>
              </a:rPr>
              <a:t>conformità</a:t>
            </a:r>
            <a:r>
              <a:rPr sz="2000" b="1" spc="-33" dirty="0">
                <a:solidFill>
                  <a:srgbClr val="F6A607"/>
                </a:solidFill>
                <a:latin typeface="Verdana"/>
                <a:cs typeface="Verdana"/>
              </a:rPr>
              <a:t> </a:t>
            </a:r>
            <a:r>
              <a:rPr sz="2000" b="1" spc="-7" dirty="0">
                <a:solidFill>
                  <a:srgbClr val="F6A607"/>
                </a:solidFill>
                <a:latin typeface="Verdana"/>
                <a:cs typeface="Verdana"/>
              </a:rPr>
              <a:t>a:</a:t>
            </a:r>
            <a:endParaRPr sz="2000">
              <a:latin typeface="Verdana"/>
              <a:cs typeface="Verdana"/>
            </a:endParaRPr>
          </a:p>
          <a:p>
            <a:pPr marL="233674" indent="-216741">
              <a:lnSpc>
                <a:spcPct val="100000"/>
              </a:lnSpc>
              <a:spcBef>
                <a:spcPts val="1613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Normativa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EU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”FIR”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1169/2011.</a:t>
            </a:r>
            <a:endParaRPr sz="1600">
              <a:latin typeface="Verdana"/>
              <a:cs typeface="Verdana"/>
            </a:endParaRPr>
          </a:p>
          <a:p>
            <a:pPr marL="233674" indent="-216741">
              <a:lnSpc>
                <a:spcPct val="100000"/>
              </a:lnSpc>
              <a:spcBef>
                <a:spcPts val="320"/>
              </a:spcBef>
              <a:buClr>
                <a:srgbClr val="F6A607"/>
              </a:buClr>
              <a:buChar char="●"/>
              <a:tabLst>
                <a:tab pos="233674" algn="l"/>
              </a:tabLst>
            </a:pP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Standard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600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GDSN.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07200" y="1759712"/>
            <a:ext cx="3085253" cy="3804073"/>
            <a:chOff x="5105400" y="1319783"/>
            <a:chExt cx="2313940" cy="28530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4376" y="1347215"/>
              <a:ext cx="2112264" cy="260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1319783"/>
              <a:ext cx="2313431" cy="28529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79700" y="1600031"/>
            <a:ext cx="4900505" cy="1079500"/>
          </a:xfrm>
          <a:prstGeom prst="rect">
            <a:avLst/>
          </a:prstGeom>
        </p:spPr>
        <p:txBody>
          <a:bodyPr vert="horz" wrap="square" lIns="0" tIns="16171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273"/>
              </a:spcBef>
            </a:pPr>
            <a:r>
              <a:rPr sz="2000" b="1" spc="-7" dirty="0">
                <a:solidFill>
                  <a:srgbClr val="F6A607"/>
                </a:solidFill>
                <a:latin typeface="Verdana"/>
                <a:cs typeface="Verdana"/>
              </a:rPr>
              <a:t>Contenuti:</a:t>
            </a:r>
            <a:endParaRPr sz="2000">
              <a:latin typeface="Verdana"/>
              <a:cs typeface="Verdana"/>
            </a:endParaRPr>
          </a:p>
          <a:p>
            <a:pPr marL="16933" marR="6773">
              <a:lnSpc>
                <a:spcPts val="1853"/>
              </a:lnSpc>
              <a:spcBef>
                <a:spcPts val="1027"/>
              </a:spcBef>
            </a:pP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Immagino cattura 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tutte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le informazioni presenti </a:t>
            </a:r>
            <a:r>
              <a:rPr sz="1600" spc="-545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sull’etichetta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del</a:t>
            </a:r>
            <a:r>
              <a:rPr sz="1600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prodotto, come</a:t>
            </a:r>
            <a:r>
              <a:rPr sz="1600" dirty="0">
                <a:solidFill>
                  <a:srgbClr val="002C6C"/>
                </a:solidFill>
                <a:latin typeface="Verdana"/>
                <a:cs typeface="Verdana"/>
              </a:rPr>
              <a:t> ad</a:t>
            </a:r>
            <a:r>
              <a:rPr sz="1600" spc="-7" dirty="0">
                <a:solidFill>
                  <a:srgbClr val="002C6C"/>
                </a:solidFill>
                <a:latin typeface="Verdana"/>
                <a:cs typeface="Verdana"/>
              </a:rPr>
              <a:t> esempio: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71BE707A-8840-4A53-BF81-B3C3DEBCFD7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18978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056408" y="463532"/>
            <a:ext cx="10134599" cy="4800601"/>
            <a:chOff x="304799" y="206829"/>
            <a:chExt cx="8577943" cy="5127171"/>
          </a:xfrm>
        </p:grpSpPr>
        <p:grpSp>
          <p:nvGrpSpPr>
            <p:cNvPr id="11" name="Gruppo 10"/>
            <p:cNvGrpSpPr/>
            <p:nvPr/>
          </p:nvGrpSpPr>
          <p:grpSpPr>
            <a:xfrm>
              <a:off x="304799" y="206829"/>
              <a:ext cx="8577943" cy="5127171"/>
              <a:chOff x="791621" y="398787"/>
              <a:chExt cx="7836918" cy="5290457"/>
            </a:xfrm>
            <a:solidFill>
              <a:srgbClr val="68B148"/>
            </a:solidFill>
          </p:grpSpPr>
          <p:sp>
            <p:nvSpPr>
              <p:cNvPr id="12" name="Figura a mano libera 11"/>
              <p:cNvSpPr/>
              <p:nvPr/>
            </p:nvSpPr>
            <p:spPr>
              <a:xfrm>
                <a:off x="791621" y="398787"/>
                <a:ext cx="7836918" cy="5290457"/>
              </a:xfrm>
              <a:prstGeom prst="rect">
                <a:avLst/>
              </a:prstGeom>
              <a:solidFill>
                <a:srgbClr val="68B148">
                  <a:alpha val="57000"/>
                </a:srgbClr>
              </a:solidFill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880" tIns="182880" rIns="182880" bIns="3886200" numCol="1" spcCol="1270" anchor="ctr" anchorCtr="0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4800" b="1" dirty="0">
                    <a:solidFill>
                      <a:schemeClr val="bg1"/>
                    </a:solidFill>
                  </a:rPr>
                  <a:t>AGENDA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1206770" y="1401087"/>
                <a:ext cx="6963769" cy="6620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405" tIns="60705" rIns="73405" bIns="60705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err="1"/>
                  <a:t>Introduzione</a:t>
                </a:r>
                <a:r>
                  <a:rPr lang="en-US" sz="2000" b="1" dirty="0"/>
                  <a:t>: 	Ottavio Cagiano de Azevedo	</a:t>
                </a:r>
                <a:r>
                  <a:rPr lang="en-US" sz="2000" b="1" dirty="0" err="1"/>
                  <a:t>Direttore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Generale</a:t>
                </a:r>
                <a:r>
                  <a:rPr lang="en-US" sz="2000" b="1" dirty="0"/>
                  <a:t> Federvini </a:t>
                </a:r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1206770" y="2255544"/>
                <a:ext cx="6963768" cy="6620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750" tIns="74050" rIns="86750" bIns="7405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 b="1" dirty="0" err="1"/>
                  <a:t>Intervento</a:t>
                </a:r>
                <a:r>
                  <a:rPr lang="en-US" sz="2000" b="1" dirty="0"/>
                  <a:t>:	</a:t>
                </a:r>
                <a:r>
                  <a:rPr lang="it-IT" sz="2000" b="1" dirty="0"/>
                  <a:t>Ulrich Adam			Direttore Generale </a:t>
                </a:r>
                <a:r>
                  <a:rPr lang="it-IT" sz="2000" b="1" dirty="0" err="1"/>
                  <a:t>SpiritsEurope</a:t>
                </a:r>
                <a:endParaRPr lang="en-US" sz="2000" b="1" dirty="0"/>
              </a:p>
            </p:txBody>
          </p:sp>
        </p:grpSp>
        <p:sp>
          <p:nvSpPr>
            <p:cNvPr id="20" name="Rettangolo 19"/>
            <p:cNvSpPr/>
            <p:nvPr/>
          </p:nvSpPr>
          <p:spPr>
            <a:xfrm>
              <a:off x="759201" y="3661648"/>
              <a:ext cx="7622232" cy="641656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50" tIns="74050" rIns="86750" bIns="7405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err="1"/>
                <a:t>Intervento</a:t>
              </a:r>
              <a:r>
                <a:rPr lang="en-US" sz="2000" b="1" dirty="0"/>
                <a:t>:	Paolo Cibien 			Industry Engagement GS 1 Italy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162594" y="4602156"/>
              <a:ext cx="6862354" cy="466329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50" tIns="74050" rIns="86750" bIns="7405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dirty="0"/>
                <a:t>Q &amp; A</a:t>
              </a:r>
              <a:endParaRPr lang="en-US" sz="2400" b="1" dirty="0"/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DF69A64-32FC-4F45-BE04-AFD8FDC4DCBE}"/>
              </a:ext>
            </a:extLst>
          </p:cNvPr>
          <p:cNvSpPr/>
          <p:nvPr/>
        </p:nvSpPr>
        <p:spPr>
          <a:xfrm>
            <a:off x="1593272" y="2925394"/>
            <a:ext cx="9005453" cy="600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750" tIns="74050" rIns="86750" bIns="7405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en-US" sz="2000" b="1" dirty="0" err="1"/>
              <a:t>Intervento</a:t>
            </a:r>
            <a:r>
              <a:rPr lang="en-US" sz="2000" b="1" dirty="0"/>
              <a:t>:	</a:t>
            </a:r>
            <a:r>
              <a:rPr lang="it-IT" sz="2000" b="1" dirty="0"/>
              <a:t>Ignacio Sanchez Recarte		Segretario Generale Comité Vins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29719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44" y="1230298"/>
            <a:ext cx="11005312" cy="52866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22032" y="6371674"/>
            <a:ext cx="230801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800" spc="-7" dirty="0">
                <a:solidFill>
                  <a:srgbClr val="454545"/>
                </a:solidFill>
                <a:latin typeface="Verdana"/>
                <a:cs typeface="Verdana"/>
              </a:rPr>
              <a:t>Copyright </a:t>
            </a:r>
            <a:r>
              <a:rPr sz="800" dirty="0">
                <a:solidFill>
                  <a:srgbClr val="454545"/>
                </a:solidFill>
                <a:latin typeface="Verdana"/>
                <a:cs typeface="Verdana"/>
              </a:rPr>
              <a:t>©</a:t>
            </a:r>
            <a:r>
              <a:rPr sz="800" spc="-7" dirty="0">
                <a:solidFill>
                  <a:srgbClr val="454545"/>
                </a:solidFill>
                <a:latin typeface="Verdana"/>
                <a:cs typeface="Verdana"/>
              </a:rPr>
              <a:t> GS1</a:t>
            </a:r>
            <a:r>
              <a:rPr sz="80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800" spc="-7" dirty="0">
                <a:solidFill>
                  <a:srgbClr val="454545"/>
                </a:solidFill>
                <a:latin typeface="Verdana"/>
                <a:cs typeface="Verdana"/>
              </a:rPr>
              <a:t>Italy.</a:t>
            </a:r>
            <a:r>
              <a:rPr sz="800" spc="-13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54545"/>
                </a:solidFill>
                <a:latin typeface="Verdana"/>
                <a:cs typeface="Verdana"/>
              </a:rPr>
              <a:t>Tutti</a:t>
            </a:r>
            <a:r>
              <a:rPr sz="800" spc="-13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54545"/>
                </a:solidFill>
                <a:latin typeface="Verdana"/>
                <a:cs typeface="Verdana"/>
              </a:rPr>
              <a:t>i</a:t>
            </a:r>
            <a:r>
              <a:rPr sz="800" spc="-13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800" spc="-7" dirty="0">
                <a:solidFill>
                  <a:srgbClr val="454545"/>
                </a:solidFill>
                <a:latin typeface="Verdana"/>
                <a:cs typeface="Verdana"/>
              </a:rPr>
              <a:t>diritti</a:t>
            </a:r>
            <a:r>
              <a:rPr sz="800" spc="-13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800" spc="-7" dirty="0">
                <a:solidFill>
                  <a:srgbClr val="454545"/>
                </a:solidFill>
                <a:latin typeface="Verdana"/>
                <a:cs typeface="Verdana"/>
              </a:rPr>
              <a:t>riservati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0823" y="1291522"/>
            <a:ext cx="11027833" cy="5368713"/>
            <a:chOff x="437170" y="1005577"/>
            <a:chExt cx="8270875" cy="40265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170" y="4646132"/>
              <a:ext cx="1312638" cy="3859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479" y="1005577"/>
              <a:ext cx="3962502" cy="25700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7723" y="1935948"/>
              <a:ext cx="4225731" cy="9058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4224" y="1070990"/>
              <a:ext cx="3743637" cy="26357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723" y="2877024"/>
              <a:ext cx="2938372" cy="11954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5650" y="2816402"/>
              <a:ext cx="1562127" cy="17288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6871" y="1796605"/>
              <a:ext cx="1430319" cy="19592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15650" y="1190044"/>
              <a:ext cx="1505054" cy="150505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79706" y="413172"/>
            <a:ext cx="7002780" cy="5418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333" spc="-7" dirty="0"/>
              <a:t>Un</a:t>
            </a:r>
            <a:r>
              <a:rPr sz="3333" spc="-20" dirty="0"/>
              <a:t> </a:t>
            </a:r>
            <a:r>
              <a:rPr sz="3333" spc="-7" dirty="0"/>
              <a:t>esempio</a:t>
            </a:r>
            <a:r>
              <a:rPr sz="3333" spc="-27" dirty="0"/>
              <a:t> </a:t>
            </a:r>
            <a:r>
              <a:rPr sz="3333" dirty="0"/>
              <a:t>di</a:t>
            </a:r>
            <a:r>
              <a:rPr sz="3333" spc="-20" dirty="0"/>
              <a:t> </a:t>
            </a:r>
            <a:r>
              <a:rPr sz="3333" spc="-7" dirty="0"/>
              <a:t>scheda</a:t>
            </a:r>
            <a:r>
              <a:rPr sz="3333" spc="-27" dirty="0"/>
              <a:t> </a:t>
            </a:r>
            <a:r>
              <a:rPr sz="3333" dirty="0"/>
              <a:t>Immagino</a:t>
            </a:r>
            <a:endParaRPr sz="3333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22EDA192-6039-4C57-80EF-697D56AD6A6A}"/>
              </a:ext>
            </a:extLst>
          </p:cNvPr>
          <p:cNvSpPr/>
          <p:nvPr/>
        </p:nvSpPr>
        <p:spPr>
          <a:xfrm>
            <a:off x="1368819" y="3222621"/>
            <a:ext cx="675821" cy="741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AD2E1707-E365-4132-81CA-7804A75A4483}"/>
              </a:ext>
            </a:extLst>
          </p:cNvPr>
          <p:cNvSpPr/>
          <p:nvPr/>
        </p:nvSpPr>
        <p:spPr>
          <a:xfrm>
            <a:off x="10033703" y="2460967"/>
            <a:ext cx="914400" cy="26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82456EC8-1559-4F29-80E6-6756FBD2B27E}"/>
              </a:ext>
            </a:extLst>
          </p:cNvPr>
          <p:cNvSpPr/>
          <p:nvPr/>
        </p:nvSpPr>
        <p:spPr>
          <a:xfrm>
            <a:off x="4742545" y="3222621"/>
            <a:ext cx="1630263" cy="191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E7DACCD7-5A52-4E9E-AE42-D2A4C6907C93}"/>
              </a:ext>
            </a:extLst>
          </p:cNvPr>
          <p:cNvSpPr/>
          <p:nvPr/>
        </p:nvSpPr>
        <p:spPr>
          <a:xfrm>
            <a:off x="4730474" y="3925584"/>
            <a:ext cx="1543298" cy="50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A570DB67-ACBD-49BA-A347-C8E8268688C6}"/>
              </a:ext>
            </a:extLst>
          </p:cNvPr>
          <p:cNvSpPr/>
          <p:nvPr/>
        </p:nvSpPr>
        <p:spPr>
          <a:xfrm>
            <a:off x="4742545" y="4668095"/>
            <a:ext cx="954123" cy="146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BD199788-657F-49AD-9449-BF0C1B397357}"/>
              </a:ext>
            </a:extLst>
          </p:cNvPr>
          <p:cNvSpPr/>
          <p:nvPr/>
        </p:nvSpPr>
        <p:spPr>
          <a:xfrm>
            <a:off x="6670728" y="2164703"/>
            <a:ext cx="914400" cy="131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BF15C708-D6FC-4486-B07C-2EB543A69F6A}"/>
              </a:ext>
            </a:extLst>
          </p:cNvPr>
          <p:cNvSpPr/>
          <p:nvPr/>
        </p:nvSpPr>
        <p:spPr>
          <a:xfrm>
            <a:off x="6696859" y="2494371"/>
            <a:ext cx="2643733" cy="116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xmlns="" id="{120BB2F6-9388-4B17-8A5C-42C068929617}"/>
              </a:ext>
            </a:extLst>
          </p:cNvPr>
          <p:cNvSpPr/>
          <p:nvPr/>
        </p:nvSpPr>
        <p:spPr>
          <a:xfrm>
            <a:off x="6821377" y="2977408"/>
            <a:ext cx="1050189" cy="116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CA789A34-31E7-4BEF-AB99-87FD9DD551D9}"/>
              </a:ext>
            </a:extLst>
          </p:cNvPr>
          <p:cNvSpPr/>
          <p:nvPr/>
        </p:nvSpPr>
        <p:spPr>
          <a:xfrm>
            <a:off x="6711910" y="4092185"/>
            <a:ext cx="1296888" cy="126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619523DB-F1BD-4658-97B3-800C09625695}"/>
              </a:ext>
            </a:extLst>
          </p:cNvPr>
          <p:cNvSpPr/>
          <p:nvPr/>
        </p:nvSpPr>
        <p:spPr>
          <a:xfrm>
            <a:off x="666593" y="204991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DBF7A61B-26FF-491F-9147-2FDBD38FC5E0}"/>
              </a:ext>
            </a:extLst>
          </p:cNvPr>
          <p:cNvSpPr/>
          <p:nvPr/>
        </p:nvSpPr>
        <p:spPr>
          <a:xfrm>
            <a:off x="689451" y="2049918"/>
            <a:ext cx="1913195" cy="11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5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706" y="413172"/>
            <a:ext cx="4671060" cy="5418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333" spc="-7" dirty="0"/>
              <a:t>Il</a:t>
            </a:r>
            <a:r>
              <a:rPr sz="3333" spc="-47" dirty="0"/>
              <a:t> </a:t>
            </a:r>
            <a:r>
              <a:rPr sz="3333" spc="-7" dirty="0"/>
              <a:t>record</a:t>
            </a:r>
            <a:r>
              <a:rPr sz="3333" spc="-33" dirty="0"/>
              <a:t> </a:t>
            </a:r>
            <a:r>
              <a:rPr sz="3333" dirty="0"/>
              <a:t>di</a:t>
            </a:r>
            <a:r>
              <a:rPr sz="3333" spc="-40" dirty="0"/>
              <a:t> </a:t>
            </a:r>
            <a:r>
              <a:rPr sz="3333" dirty="0"/>
              <a:t>Immagino</a:t>
            </a:r>
            <a:endParaRPr sz="3333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73319" y="3738996"/>
          <a:ext cx="5711613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5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3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80">
                <a:tc gridSpan="3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5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MMUN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MMAG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V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Categorie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Prodotti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Imprese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Vini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3850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395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Liquori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1182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114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Spumanti/Champagne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688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solidFill>
                            <a:srgbClr val="454545"/>
                          </a:solidFill>
                          <a:latin typeface="Verdana"/>
                          <a:cs typeface="Verdana"/>
                        </a:rPr>
                        <a:t>139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5720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505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65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6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080768" y="1410207"/>
            <a:ext cx="7075593" cy="1292859"/>
            <a:chOff x="1560575" y="1057655"/>
            <a:chExt cx="5306695" cy="96964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0575" y="1057655"/>
              <a:ext cx="1459991" cy="969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40" y="1057655"/>
              <a:ext cx="1289304" cy="9113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96836" y="2801449"/>
            <a:ext cx="3288453" cy="75522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660"/>
              </a:spcBef>
            </a:pP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Oltre</a:t>
            </a:r>
            <a:r>
              <a:rPr sz="2400" b="1" spc="-5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1750</a:t>
            </a:r>
            <a:r>
              <a:rPr sz="2400" b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aziende</a:t>
            </a:r>
            <a:endParaRPr sz="2400">
              <a:latin typeface="Verdana"/>
              <a:cs typeface="Verdana"/>
            </a:endParaRPr>
          </a:p>
          <a:p>
            <a:pPr marL="52492">
              <a:lnSpc>
                <a:spcPct val="100000"/>
              </a:lnSpc>
              <a:spcBef>
                <a:spcPts val="353"/>
              </a:spcBef>
            </a:pP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hanno</a:t>
            </a:r>
            <a:r>
              <a:rPr sz="1600" b="1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aderito</a:t>
            </a:r>
            <a:r>
              <a:rPr sz="1600" b="1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ad</a:t>
            </a:r>
            <a:r>
              <a:rPr sz="1600" b="1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Immagino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5907" y="2695785"/>
            <a:ext cx="3268133" cy="836507"/>
          </a:xfrm>
          <a:prstGeom prst="rect">
            <a:avLst/>
          </a:prstGeom>
        </p:spPr>
        <p:txBody>
          <a:bodyPr vert="horz" wrap="square" lIns="0" tIns="13292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047"/>
              </a:spcBef>
            </a:pP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+120</a:t>
            </a:r>
            <a:r>
              <a:rPr sz="2400" b="1" spc="-73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7" dirty="0">
                <a:solidFill>
                  <a:srgbClr val="FF0000"/>
                </a:solidFill>
                <a:latin typeface="Verdana"/>
                <a:cs typeface="Verdana"/>
              </a:rPr>
              <a:t>mila</a:t>
            </a:r>
            <a:r>
              <a:rPr sz="2400" b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prodotti</a:t>
            </a:r>
            <a:endParaRPr sz="2400">
              <a:latin typeface="Verdana"/>
              <a:cs typeface="Verdana"/>
            </a:endParaRPr>
          </a:p>
          <a:p>
            <a:pPr marL="452109">
              <a:lnSpc>
                <a:spcPct val="100000"/>
              </a:lnSpc>
              <a:spcBef>
                <a:spcPts val="607"/>
              </a:spcBef>
            </a:pP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Digitalizzati </a:t>
            </a:r>
            <a:r>
              <a:rPr sz="1600" b="1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600" b="1" spc="-7" dirty="0">
                <a:solidFill>
                  <a:srgbClr val="002C6C"/>
                </a:solidFill>
                <a:latin typeface="Verdana"/>
                <a:cs typeface="Verdana"/>
              </a:rPr>
              <a:t> attivi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24FE95F9-4655-4EC4-A557-4E0F9FC1EC8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7413178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422" y="2287439"/>
            <a:ext cx="9831493" cy="3045460"/>
          </a:xfrm>
          <a:custGeom>
            <a:avLst/>
            <a:gdLst/>
            <a:ahLst/>
            <a:cxnLst/>
            <a:rect l="l" t="t" r="r" b="b"/>
            <a:pathLst>
              <a:path w="7373620" h="2284095">
                <a:moveTo>
                  <a:pt x="7366419" y="87134"/>
                </a:moveTo>
                <a:lnTo>
                  <a:pt x="7359574" y="53213"/>
                </a:lnTo>
                <a:lnTo>
                  <a:pt x="7340892" y="25527"/>
                </a:lnTo>
                <a:lnTo>
                  <a:pt x="7313193" y="6845"/>
                </a:lnTo>
                <a:lnTo>
                  <a:pt x="7279284" y="0"/>
                </a:lnTo>
                <a:lnTo>
                  <a:pt x="87134" y="0"/>
                </a:lnTo>
                <a:lnTo>
                  <a:pt x="53213" y="6845"/>
                </a:lnTo>
                <a:lnTo>
                  <a:pt x="25514" y="25527"/>
                </a:lnTo>
                <a:lnTo>
                  <a:pt x="6845" y="53213"/>
                </a:lnTo>
                <a:lnTo>
                  <a:pt x="0" y="87134"/>
                </a:lnTo>
                <a:lnTo>
                  <a:pt x="0" y="435648"/>
                </a:lnTo>
                <a:lnTo>
                  <a:pt x="6845" y="469557"/>
                </a:lnTo>
                <a:lnTo>
                  <a:pt x="25514" y="497255"/>
                </a:lnTo>
                <a:lnTo>
                  <a:pt x="53213" y="515937"/>
                </a:lnTo>
                <a:lnTo>
                  <a:pt x="87134" y="522782"/>
                </a:lnTo>
                <a:lnTo>
                  <a:pt x="7279284" y="522782"/>
                </a:lnTo>
                <a:lnTo>
                  <a:pt x="7313193" y="515937"/>
                </a:lnTo>
                <a:lnTo>
                  <a:pt x="7340892" y="497255"/>
                </a:lnTo>
                <a:lnTo>
                  <a:pt x="7359574" y="469557"/>
                </a:lnTo>
                <a:lnTo>
                  <a:pt x="7366419" y="435648"/>
                </a:lnTo>
                <a:lnTo>
                  <a:pt x="7366419" y="87134"/>
                </a:lnTo>
                <a:close/>
              </a:path>
              <a:path w="7373620" h="2284095">
                <a:moveTo>
                  <a:pt x="7373315" y="1848332"/>
                </a:moveTo>
                <a:lnTo>
                  <a:pt x="7366470" y="1814410"/>
                </a:lnTo>
                <a:lnTo>
                  <a:pt x="7347788" y="1786712"/>
                </a:lnTo>
                <a:lnTo>
                  <a:pt x="7320089" y="1768043"/>
                </a:lnTo>
                <a:lnTo>
                  <a:pt x="7286180" y="1761197"/>
                </a:lnTo>
                <a:lnTo>
                  <a:pt x="94030" y="1761197"/>
                </a:lnTo>
                <a:lnTo>
                  <a:pt x="60109" y="1768043"/>
                </a:lnTo>
                <a:lnTo>
                  <a:pt x="32410" y="1786712"/>
                </a:lnTo>
                <a:lnTo>
                  <a:pt x="13741" y="1814410"/>
                </a:lnTo>
                <a:lnTo>
                  <a:pt x="6896" y="1848332"/>
                </a:lnTo>
                <a:lnTo>
                  <a:pt x="6896" y="2196833"/>
                </a:lnTo>
                <a:lnTo>
                  <a:pt x="13741" y="2230755"/>
                </a:lnTo>
                <a:lnTo>
                  <a:pt x="32410" y="2258453"/>
                </a:lnTo>
                <a:lnTo>
                  <a:pt x="60109" y="2277122"/>
                </a:lnTo>
                <a:lnTo>
                  <a:pt x="94030" y="2283968"/>
                </a:lnTo>
                <a:lnTo>
                  <a:pt x="7286180" y="2283968"/>
                </a:lnTo>
                <a:lnTo>
                  <a:pt x="7320089" y="2277122"/>
                </a:lnTo>
                <a:lnTo>
                  <a:pt x="7347788" y="2258453"/>
                </a:lnTo>
                <a:lnTo>
                  <a:pt x="7366470" y="2230755"/>
                </a:lnTo>
                <a:lnTo>
                  <a:pt x="7373315" y="2196833"/>
                </a:lnTo>
                <a:lnTo>
                  <a:pt x="7373315" y="1848332"/>
                </a:lnTo>
                <a:close/>
              </a:path>
              <a:path w="7373620" h="2284095">
                <a:moveTo>
                  <a:pt x="7373315" y="973912"/>
                </a:moveTo>
                <a:lnTo>
                  <a:pt x="7366470" y="940003"/>
                </a:lnTo>
                <a:lnTo>
                  <a:pt x="7347788" y="912304"/>
                </a:lnTo>
                <a:lnTo>
                  <a:pt x="7320089" y="893622"/>
                </a:lnTo>
                <a:lnTo>
                  <a:pt x="7286180" y="886777"/>
                </a:lnTo>
                <a:lnTo>
                  <a:pt x="94030" y="886777"/>
                </a:lnTo>
                <a:lnTo>
                  <a:pt x="60109" y="893622"/>
                </a:lnTo>
                <a:lnTo>
                  <a:pt x="32410" y="912304"/>
                </a:lnTo>
                <a:lnTo>
                  <a:pt x="13741" y="940003"/>
                </a:lnTo>
                <a:lnTo>
                  <a:pt x="6896" y="973912"/>
                </a:lnTo>
                <a:lnTo>
                  <a:pt x="6896" y="1322425"/>
                </a:lnTo>
                <a:lnTo>
                  <a:pt x="13741" y="1356334"/>
                </a:lnTo>
                <a:lnTo>
                  <a:pt x="32410" y="1384033"/>
                </a:lnTo>
                <a:lnTo>
                  <a:pt x="60109" y="1402715"/>
                </a:lnTo>
                <a:lnTo>
                  <a:pt x="94030" y="1409560"/>
                </a:lnTo>
                <a:lnTo>
                  <a:pt x="7286180" y="1409560"/>
                </a:lnTo>
                <a:lnTo>
                  <a:pt x="7320089" y="1402715"/>
                </a:lnTo>
                <a:lnTo>
                  <a:pt x="7347788" y="1384033"/>
                </a:lnTo>
                <a:lnTo>
                  <a:pt x="7366470" y="1356334"/>
                </a:lnTo>
                <a:lnTo>
                  <a:pt x="7373315" y="1322425"/>
                </a:lnTo>
                <a:lnTo>
                  <a:pt x="7373315" y="973912"/>
                </a:lnTo>
                <a:close/>
              </a:path>
            </a:pathLst>
          </a:custGeom>
          <a:solidFill>
            <a:srgbClr val="F26334">
              <a:alpha val="50199"/>
            </a:srgbClr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722851" y="2513584"/>
            <a:ext cx="884761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Valutare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il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raccordo 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tra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servizi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Italy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piattaforma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e-label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di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CEEV</a:t>
            </a:r>
            <a:r>
              <a:rPr lang="it-IT" sz="1867" spc="-7" dirty="0">
                <a:solidFill>
                  <a:srgbClr val="002C6C"/>
                </a:solidFill>
                <a:latin typeface="Verdana"/>
                <a:cs typeface="Verdana"/>
              </a:rPr>
              <a:t>-</a:t>
            </a:r>
            <a:r>
              <a:rPr lang="it-IT" sz="1867" spc="-7" dirty="0" err="1">
                <a:solidFill>
                  <a:srgbClr val="002C6C"/>
                </a:solidFill>
                <a:latin typeface="Verdana"/>
                <a:cs typeface="Verdana"/>
              </a:rPr>
              <a:t>sE</a:t>
            </a:r>
            <a:endParaRPr sz="1867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2851" y="3647439"/>
            <a:ext cx="39894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Avviare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opportuni 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tavoli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 di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lavoro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851" y="4797552"/>
            <a:ext cx="647022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Formazione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sugli standard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e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i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 servizi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di</a:t>
            </a: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867" spc="-2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Italy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9705" y="382692"/>
            <a:ext cx="7934960" cy="6028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733" spc="-7" dirty="0"/>
              <a:t>GS1</a:t>
            </a:r>
            <a:r>
              <a:rPr sz="3733" spc="-13" dirty="0"/>
              <a:t> </a:t>
            </a:r>
            <a:r>
              <a:rPr sz="3733" spc="-7" dirty="0"/>
              <a:t>Italy: </a:t>
            </a:r>
            <a:r>
              <a:rPr sz="3733" dirty="0"/>
              <a:t>a</a:t>
            </a:r>
            <a:r>
              <a:rPr sz="3733" spc="-7" dirty="0"/>
              <a:t> </a:t>
            </a:r>
            <a:r>
              <a:rPr sz="3733" dirty="0"/>
              <a:t>supporto</a:t>
            </a:r>
            <a:r>
              <a:rPr sz="3733" spc="-7" dirty="0"/>
              <a:t> del</a:t>
            </a:r>
            <a:r>
              <a:rPr sz="3733" spc="-20" dirty="0"/>
              <a:t> </a:t>
            </a:r>
            <a:r>
              <a:rPr sz="3733" spc="-7" dirty="0"/>
              <a:t>settore</a:t>
            </a:r>
            <a:endParaRPr sz="3733"/>
          </a:p>
        </p:txBody>
      </p:sp>
      <p:sp>
        <p:nvSpPr>
          <p:cNvPr id="7" name="object 7"/>
          <p:cNvSpPr/>
          <p:nvPr/>
        </p:nvSpPr>
        <p:spPr>
          <a:xfrm>
            <a:off x="664844" y="2254028"/>
            <a:ext cx="832273" cy="768773"/>
          </a:xfrm>
          <a:custGeom>
            <a:avLst/>
            <a:gdLst/>
            <a:ahLst/>
            <a:cxnLst/>
            <a:rect l="l" t="t" r="r" b="b"/>
            <a:pathLst>
              <a:path w="624205" h="576580">
                <a:moveTo>
                  <a:pt x="311939" y="0"/>
                </a:moveTo>
                <a:lnTo>
                  <a:pt x="261341" y="3769"/>
                </a:lnTo>
                <a:lnTo>
                  <a:pt x="213342" y="14684"/>
                </a:lnTo>
                <a:lnTo>
                  <a:pt x="168585" y="32149"/>
                </a:lnTo>
                <a:lnTo>
                  <a:pt x="127712" y="55573"/>
                </a:lnTo>
                <a:lnTo>
                  <a:pt x="91364" y="84362"/>
                </a:lnTo>
                <a:lnTo>
                  <a:pt x="60186" y="117923"/>
                </a:lnTo>
                <a:lnTo>
                  <a:pt x="34818" y="155664"/>
                </a:lnTo>
                <a:lnTo>
                  <a:pt x="15902" y="196991"/>
                </a:lnTo>
                <a:lnTo>
                  <a:pt x="4082" y="241311"/>
                </a:lnTo>
                <a:lnTo>
                  <a:pt x="0" y="288032"/>
                </a:lnTo>
                <a:lnTo>
                  <a:pt x="4082" y="334752"/>
                </a:lnTo>
                <a:lnTo>
                  <a:pt x="15902" y="379072"/>
                </a:lnTo>
                <a:lnTo>
                  <a:pt x="34818" y="420399"/>
                </a:lnTo>
                <a:lnTo>
                  <a:pt x="60186" y="458139"/>
                </a:lnTo>
                <a:lnTo>
                  <a:pt x="91364" y="491701"/>
                </a:lnTo>
                <a:lnTo>
                  <a:pt x="127712" y="520490"/>
                </a:lnTo>
                <a:lnTo>
                  <a:pt x="168585" y="543914"/>
                </a:lnTo>
                <a:lnTo>
                  <a:pt x="213342" y="561380"/>
                </a:lnTo>
                <a:lnTo>
                  <a:pt x="261341" y="572294"/>
                </a:lnTo>
                <a:lnTo>
                  <a:pt x="311939" y="576064"/>
                </a:lnTo>
                <a:lnTo>
                  <a:pt x="362537" y="572294"/>
                </a:lnTo>
                <a:lnTo>
                  <a:pt x="410536" y="561380"/>
                </a:lnTo>
                <a:lnTo>
                  <a:pt x="455293" y="543914"/>
                </a:lnTo>
                <a:lnTo>
                  <a:pt x="496166" y="520490"/>
                </a:lnTo>
                <a:lnTo>
                  <a:pt x="532514" y="491701"/>
                </a:lnTo>
                <a:lnTo>
                  <a:pt x="563692" y="458139"/>
                </a:lnTo>
                <a:lnTo>
                  <a:pt x="589060" y="420399"/>
                </a:lnTo>
                <a:lnTo>
                  <a:pt x="607976" y="379072"/>
                </a:lnTo>
                <a:lnTo>
                  <a:pt x="619796" y="334752"/>
                </a:lnTo>
                <a:lnTo>
                  <a:pt x="623878" y="288032"/>
                </a:lnTo>
                <a:lnTo>
                  <a:pt x="619796" y="241311"/>
                </a:lnTo>
                <a:lnTo>
                  <a:pt x="607976" y="196991"/>
                </a:lnTo>
                <a:lnTo>
                  <a:pt x="589060" y="155664"/>
                </a:lnTo>
                <a:lnTo>
                  <a:pt x="563692" y="117923"/>
                </a:lnTo>
                <a:lnTo>
                  <a:pt x="532514" y="84362"/>
                </a:lnTo>
                <a:lnTo>
                  <a:pt x="496166" y="55573"/>
                </a:lnTo>
                <a:lnTo>
                  <a:pt x="455293" y="32149"/>
                </a:lnTo>
                <a:lnTo>
                  <a:pt x="410536" y="14684"/>
                </a:lnTo>
                <a:lnTo>
                  <a:pt x="362537" y="3769"/>
                </a:lnTo>
                <a:lnTo>
                  <a:pt x="311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934712" y="2376763"/>
            <a:ext cx="292947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dirty="0">
                <a:solidFill>
                  <a:srgbClr val="002C6C"/>
                </a:solidFill>
                <a:latin typeface="Verdana"/>
                <a:cs typeface="Verdana"/>
              </a:rPr>
              <a:t>1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844" y="3425819"/>
            <a:ext cx="832273" cy="768773"/>
          </a:xfrm>
          <a:custGeom>
            <a:avLst/>
            <a:gdLst/>
            <a:ahLst/>
            <a:cxnLst/>
            <a:rect l="l" t="t" r="r" b="b"/>
            <a:pathLst>
              <a:path w="624205" h="576580">
                <a:moveTo>
                  <a:pt x="311939" y="0"/>
                </a:moveTo>
                <a:lnTo>
                  <a:pt x="261341" y="3769"/>
                </a:lnTo>
                <a:lnTo>
                  <a:pt x="213342" y="14684"/>
                </a:lnTo>
                <a:lnTo>
                  <a:pt x="168585" y="32149"/>
                </a:lnTo>
                <a:lnTo>
                  <a:pt x="127712" y="55573"/>
                </a:lnTo>
                <a:lnTo>
                  <a:pt x="91364" y="84362"/>
                </a:lnTo>
                <a:lnTo>
                  <a:pt x="60186" y="117923"/>
                </a:lnTo>
                <a:lnTo>
                  <a:pt x="34818" y="155664"/>
                </a:lnTo>
                <a:lnTo>
                  <a:pt x="15902" y="196991"/>
                </a:lnTo>
                <a:lnTo>
                  <a:pt x="4082" y="241311"/>
                </a:lnTo>
                <a:lnTo>
                  <a:pt x="0" y="288032"/>
                </a:lnTo>
                <a:lnTo>
                  <a:pt x="4082" y="334752"/>
                </a:lnTo>
                <a:lnTo>
                  <a:pt x="15902" y="379072"/>
                </a:lnTo>
                <a:lnTo>
                  <a:pt x="34818" y="420399"/>
                </a:lnTo>
                <a:lnTo>
                  <a:pt x="60186" y="458139"/>
                </a:lnTo>
                <a:lnTo>
                  <a:pt x="91364" y="491701"/>
                </a:lnTo>
                <a:lnTo>
                  <a:pt x="127712" y="520490"/>
                </a:lnTo>
                <a:lnTo>
                  <a:pt x="168585" y="543914"/>
                </a:lnTo>
                <a:lnTo>
                  <a:pt x="213342" y="561380"/>
                </a:lnTo>
                <a:lnTo>
                  <a:pt x="261341" y="572294"/>
                </a:lnTo>
                <a:lnTo>
                  <a:pt x="311939" y="576064"/>
                </a:lnTo>
                <a:lnTo>
                  <a:pt x="362537" y="572294"/>
                </a:lnTo>
                <a:lnTo>
                  <a:pt x="410536" y="561380"/>
                </a:lnTo>
                <a:lnTo>
                  <a:pt x="455293" y="543914"/>
                </a:lnTo>
                <a:lnTo>
                  <a:pt x="496166" y="520490"/>
                </a:lnTo>
                <a:lnTo>
                  <a:pt x="532514" y="491701"/>
                </a:lnTo>
                <a:lnTo>
                  <a:pt x="563692" y="458139"/>
                </a:lnTo>
                <a:lnTo>
                  <a:pt x="589060" y="420399"/>
                </a:lnTo>
                <a:lnTo>
                  <a:pt x="607976" y="379072"/>
                </a:lnTo>
                <a:lnTo>
                  <a:pt x="619796" y="334752"/>
                </a:lnTo>
                <a:lnTo>
                  <a:pt x="623878" y="288032"/>
                </a:lnTo>
                <a:lnTo>
                  <a:pt x="619796" y="241311"/>
                </a:lnTo>
                <a:lnTo>
                  <a:pt x="607976" y="196991"/>
                </a:lnTo>
                <a:lnTo>
                  <a:pt x="589060" y="155664"/>
                </a:lnTo>
                <a:lnTo>
                  <a:pt x="563692" y="117923"/>
                </a:lnTo>
                <a:lnTo>
                  <a:pt x="532514" y="84362"/>
                </a:lnTo>
                <a:lnTo>
                  <a:pt x="496166" y="55573"/>
                </a:lnTo>
                <a:lnTo>
                  <a:pt x="455293" y="32149"/>
                </a:lnTo>
                <a:lnTo>
                  <a:pt x="410536" y="14684"/>
                </a:lnTo>
                <a:lnTo>
                  <a:pt x="362537" y="3769"/>
                </a:lnTo>
                <a:lnTo>
                  <a:pt x="311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934712" y="3547193"/>
            <a:ext cx="292947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dirty="0">
                <a:solidFill>
                  <a:srgbClr val="002C6C"/>
                </a:solidFill>
                <a:latin typeface="Verdana"/>
                <a:cs typeface="Verdana"/>
              </a:rPr>
              <a:t>2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844" y="4581128"/>
            <a:ext cx="832273" cy="768773"/>
          </a:xfrm>
          <a:custGeom>
            <a:avLst/>
            <a:gdLst/>
            <a:ahLst/>
            <a:cxnLst/>
            <a:rect l="l" t="t" r="r" b="b"/>
            <a:pathLst>
              <a:path w="624205" h="576579">
                <a:moveTo>
                  <a:pt x="311939" y="0"/>
                </a:moveTo>
                <a:lnTo>
                  <a:pt x="261341" y="3769"/>
                </a:lnTo>
                <a:lnTo>
                  <a:pt x="213342" y="14684"/>
                </a:lnTo>
                <a:lnTo>
                  <a:pt x="168585" y="32149"/>
                </a:lnTo>
                <a:lnTo>
                  <a:pt x="127712" y="55573"/>
                </a:lnTo>
                <a:lnTo>
                  <a:pt x="91364" y="84362"/>
                </a:lnTo>
                <a:lnTo>
                  <a:pt x="60186" y="117923"/>
                </a:lnTo>
                <a:lnTo>
                  <a:pt x="34818" y="155664"/>
                </a:lnTo>
                <a:lnTo>
                  <a:pt x="15902" y="196990"/>
                </a:lnTo>
                <a:lnTo>
                  <a:pt x="4082" y="241310"/>
                </a:lnTo>
                <a:lnTo>
                  <a:pt x="0" y="288030"/>
                </a:lnTo>
                <a:lnTo>
                  <a:pt x="4082" y="334751"/>
                </a:lnTo>
                <a:lnTo>
                  <a:pt x="15902" y="379071"/>
                </a:lnTo>
                <a:lnTo>
                  <a:pt x="34818" y="420398"/>
                </a:lnTo>
                <a:lnTo>
                  <a:pt x="60186" y="458139"/>
                </a:lnTo>
                <a:lnTo>
                  <a:pt x="91364" y="491700"/>
                </a:lnTo>
                <a:lnTo>
                  <a:pt x="127712" y="520489"/>
                </a:lnTo>
                <a:lnTo>
                  <a:pt x="168585" y="543913"/>
                </a:lnTo>
                <a:lnTo>
                  <a:pt x="213342" y="561379"/>
                </a:lnTo>
                <a:lnTo>
                  <a:pt x="261341" y="572293"/>
                </a:lnTo>
                <a:lnTo>
                  <a:pt x="311939" y="576063"/>
                </a:lnTo>
                <a:lnTo>
                  <a:pt x="362537" y="572293"/>
                </a:lnTo>
                <a:lnTo>
                  <a:pt x="410536" y="561379"/>
                </a:lnTo>
                <a:lnTo>
                  <a:pt x="455293" y="543913"/>
                </a:lnTo>
                <a:lnTo>
                  <a:pt x="496166" y="520489"/>
                </a:lnTo>
                <a:lnTo>
                  <a:pt x="532514" y="491700"/>
                </a:lnTo>
                <a:lnTo>
                  <a:pt x="563692" y="458139"/>
                </a:lnTo>
                <a:lnTo>
                  <a:pt x="589060" y="420398"/>
                </a:lnTo>
                <a:lnTo>
                  <a:pt x="607976" y="379071"/>
                </a:lnTo>
                <a:lnTo>
                  <a:pt x="619796" y="334751"/>
                </a:lnTo>
                <a:lnTo>
                  <a:pt x="623878" y="288030"/>
                </a:lnTo>
                <a:lnTo>
                  <a:pt x="619796" y="241310"/>
                </a:lnTo>
                <a:lnTo>
                  <a:pt x="607976" y="196990"/>
                </a:lnTo>
                <a:lnTo>
                  <a:pt x="589060" y="155664"/>
                </a:lnTo>
                <a:lnTo>
                  <a:pt x="563692" y="117923"/>
                </a:lnTo>
                <a:lnTo>
                  <a:pt x="532514" y="84362"/>
                </a:lnTo>
                <a:lnTo>
                  <a:pt x="496166" y="55573"/>
                </a:lnTo>
                <a:lnTo>
                  <a:pt x="455293" y="32149"/>
                </a:lnTo>
                <a:lnTo>
                  <a:pt x="410536" y="14684"/>
                </a:lnTo>
                <a:lnTo>
                  <a:pt x="362537" y="3769"/>
                </a:lnTo>
                <a:lnTo>
                  <a:pt x="311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934712" y="4705435"/>
            <a:ext cx="292947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dirty="0">
                <a:solidFill>
                  <a:srgbClr val="002C6C"/>
                </a:solidFill>
                <a:latin typeface="Verdana"/>
                <a:cs typeface="Verdana"/>
              </a:rPr>
              <a:t>3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626F6353-D083-4F29-A7D9-5B52B99657B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4097049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100" y="1745487"/>
            <a:ext cx="2617893" cy="121665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spc="-13" dirty="0">
                <a:solidFill>
                  <a:srgbClr val="002C6C"/>
                </a:solidFill>
                <a:latin typeface="Verdana"/>
                <a:cs typeface="Verdana"/>
              </a:rPr>
              <a:t>Paolo</a:t>
            </a:r>
            <a:r>
              <a:rPr sz="1867" spc="-3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Cibien</a:t>
            </a:r>
            <a:endParaRPr sz="1867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1760"/>
              </a:spcBef>
            </a:pP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Industry</a:t>
            </a:r>
            <a:r>
              <a:rPr sz="1867" spc="-5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Engagement</a:t>
            </a:r>
            <a:endParaRPr sz="1867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833"/>
              </a:spcBef>
            </a:pP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GS1</a:t>
            </a:r>
            <a:r>
              <a:rPr sz="1867" b="1" spc="-3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b="1" spc="-7" dirty="0">
                <a:solidFill>
                  <a:srgbClr val="002C6C"/>
                </a:solidFill>
                <a:latin typeface="Verdana"/>
                <a:cs typeface="Verdana"/>
              </a:rPr>
              <a:t>Italy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3100" y="2907792"/>
            <a:ext cx="1993053" cy="81449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960"/>
              </a:spcBef>
            </a:pP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Via</a:t>
            </a:r>
            <a:r>
              <a:rPr sz="1867" spc="-7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Paleocapa,</a:t>
            </a:r>
            <a:r>
              <a:rPr sz="1867" spc="-60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srgbClr val="002C6C"/>
                </a:solidFill>
                <a:latin typeface="Verdana"/>
                <a:cs typeface="Verdana"/>
              </a:rPr>
              <a:t>7</a:t>
            </a:r>
            <a:endParaRPr sz="1867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833"/>
              </a:spcBef>
            </a:pP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20121</a:t>
            </a:r>
            <a:r>
              <a:rPr sz="1867" spc="-4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Milano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705" y="413172"/>
            <a:ext cx="1727200" cy="5418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333" spc="-7" dirty="0"/>
              <a:t>Contatti</a:t>
            </a:r>
            <a:endParaRPr sz="3333"/>
          </a:p>
        </p:txBody>
      </p:sp>
      <p:sp>
        <p:nvSpPr>
          <p:cNvPr id="5" name="object 5"/>
          <p:cNvSpPr txBox="1"/>
          <p:nvPr/>
        </p:nvSpPr>
        <p:spPr>
          <a:xfrm>
            <a:off x="583101" y="4171696"/>
            <a:ext cx="122851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b="1" spc="-7" dirty="0">
                <a:solidFill>
                  <a:srgbClr val="F26334"/>
                </a:solidFill>
                <a:latin typeface="Verdana"/>
                <a:cs typeface="Verdana"/>
              </a:rPr>
              <a:t>g</a:t>
            </a:r>
            <a:r>
              <a:rPr sz="1867" b="1" spc="-13" dirty="0">
                <a:solidFill>
                  <a:srgbClr val="F26334"/>
                </a:solidFill>
                <a:latin typeface="Verdana"/>
                <a:cs typeface="Verdana"/>
              </a:rPr>
              <a:t>s</a:t>
            </a:r>
            <a:r>
              <a:rPr sz="1867" b="1" dirty="0">
                <a:solidFill>
                  <a:srgbClr val="F26334"/>
                </a:solidFill>
                <a:latin typeface="Verdana"/>
                <a:cs typeface="Verdana"/>
              </a:rPr>
              <a:t>1</a:t>
            </a:r>
            <a:r>
              <a:rPr sz="1867" b="1" spc="-7" dirty="0">
                <a:solidFill>
                  <a:srgbClr val="F26334"/>
                </a:solidFill>
                <a:latin typeface="Verdana"/>
                <a:cs typeface="Verdana"/>
              </a:rPr>
              <a:t>it</a:t>
            </a:r>
            <a:r>
              <a:rPr sz="1867" b="1" spc="-13" dirty="0">
                <a:solidFill>
                  <a:srgbClr val="F26334"/>
                </a:solidFill>
                <a:latin typeface="Verdana"/>
                <a:cs typeface="Verdana"/>
              </a:rPr>
              <a:t>.</a:t>
            </a:r>
            <a:r>
              <a:rPr sz="1867" b="1" dirty="0">
                <a:solidFill>
                  <a:srgbClr val="F26334"/>
                </a:solidFill>
                <a:latin typeface="Verdana"/>
                <a:cs typeface="Verdana"/>
              </a:rPr>
              <a:t>org</a:t>
            </a:r>
            <a:endParaRPr sz="1867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7408" y="3094650"/>
            <a:ext cx="3478953" cy="2461260"/>
            <a:chOff x="448055" y="2320987"/>
            <a:chExt cx="2609215" cy="1845945"/>
          </a:xfrm>
        </p:grpSpPr>
        <p:sp>
          <p:nvSpPr>
            <p:cNvPr id="7" name="object 7"/>
            <p:cNvSpPr/>
            <p:nvPr/>
          </p:nvSpPr>
          <p:spPr>
            <a:xfrm>
              <a:off x="2265643" y="2325749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39" h="407669">
                  <a:moveTo>
                    <a:pt x="2100" y="0"/>
                  </a:moveTo>
                  <a:lnTo>
                    <a:pt x="0" y="407400"/>
                  </a:lnTo>
                </a:path>
              </a:pathLst>
            </a:custGeom>
            <a:ln w="9525">
              <a:solidFill>
                <a:srgbClr val="888B8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" y="3733799"/>
              <a:ext cx="2609088" cy="43281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480267" y="5110480"/>
            <a:ext cx="248581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@gs1italy</a:t>
            </a:r>
            <a:r>
              <a:rPr sz="1867" spc="57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#gs1italy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7056" y="2964687"/>
            <a:ext cx="3494193" cy="749300"/>
          </a:xfrm>
          <a:prstGeom prst="rect">
            <a:avLst/>
          </a:prstGeom>
        </p:spPr>
        <p:txBody>
          <a:bodyPr vert="horz" wrap="square" lIns="0" tIns="89747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707"/>
              </a:spcBef>
              <a:tabLst>
                <a:tab pos="642604" algn="l"/>
              </a:tabLst>
            </a:pP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M	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+39</a:t>
            </a:r>
            <a:r>
              <a:rPr sz="1867" spc="-33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338</a:t>
            </a:r>
            <a:r>
              <a:rPr sz="1867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62</a:t>
            </a:r>
            <a:r>
              <a:rPr sz="1867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86</a:t>
            </a:r>
            <a:r>
              <a:rPr sz="1867" spc="-27" dirty="0">
                <a:solidFill>
                  <a:srgbClr val="002C6C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</a:rPr>
              <a:t>129</a:t>
            </a:r>
            <a:endParaRPr sz="1867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579"/>
              </a:spcBef>
              <a:tabLst>
                <a:tab pos="756901" algn="l"/>
              </a:tabLst>
            </a:pPr>
            <a:r>
              <a:rPr sz="1867" b="1" dirty="0">
                <a:solidFill>
                  <a:srgbClr val="002C6C"/>
                </a:solidFill>
                <a:latin typeface="Verdana"/>
                <a:cs typeface="Verdana"/>
              </a:rPr>
              <a:t>E	</a:t>
            </a:r>
            <a:r>
              <a:rPr sz="1867" spc="-7" dirty="0">
                <a:solidFill>
                  <a:srgbClr val="002C6C"/>
                </a:solidFill>
                <a:latin typeface="Verdana"/>
                <a:cs typeface="Verdana"/>
                <a:hlinkClick r:id="rId3"/>
              </a:rPr>
              <a:t>paolo.cibien@gs1it.org</a:t>
            </a:r>
            <a:endParaRPr sz="1867">
              <a:latin typeface="Verdana"/>
              <a:cs typeface="Verdana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221F6A32-1926-48C5-9DED-B5A2B1ADFB1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2962885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217" y="2500102"/>
            <a:ext cx="11017673" cy="2994660"/>
            <a:chOff x="438912" y="1875076"/>
            <a:chExt cx="8263255" cy="2245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2048255"/>
              <a:ext cx="8263128" cy="20726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5017" y="3301486"/>
              <a:ext cx="7977505" cy="4445"/>
            </a:xfrm>
            <a:custGeom>
              <a:avLst/>
              <a:gdLst/>
              <a:ahLst/>
              <a:cxnLst/>
              <a:rect l="l" t="t" r="r" b="b"/>
              <a:pathLst>
                <a:path w="7977505" h="4445">
                  <a:moveTo>
                    <a:pt x="0" y="0"/>
                  </a:moveTo>
                  <a:lnTo>
                    <a:pt x="7977462" y="387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  <p:sp>
          <p:nvSpPr>
            <p:cNvPr id="5" name="object 5"/>
            <p:cNvSpPr/>
            <p:nvPr/>
          </p:nvSpPr>
          <p:spPr>
            <a:xfrm>
              <a:off x="447474" y="1875076"/>
              <a:ext cx="8249284" cy="183515"/>
            </a:xfrm>
            <a:custGeom>
              <a:avLst/>
              <a:gdLst/>
              <a:ahLst/>
              <a:cxnLst/>
              <a:rect l="l" t="t" r="r" b="b"/>
              <a:pathLst>
                <a:path w="8249284" h="183514">
                  <a:moveTo>
                    <a:pt x="8248799" y="0"/>
                  </a:moveTo>
                  <a:lnTo>
                    <a:pt x="0" y="0"/>
                  </a:lnTo>
                  <a:lnTo>
                    <a:pt x="0" y="182999"/>
                  </a:lnTo>
                  <a:lnTo>
                    <a:pt x="8248799" y="182999"/>
                  </a:lnTo>
                  <a:lnTo>
                    <a:pt x="824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3200"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893" y="6194841"/>
            <a:ext cx="1750184" cy="51464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4548" y="2848185"/>
            <a:ext cx="1004147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-53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3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400" spc="7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558" y="3738202"/>
            <a:ext cx="99483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GS1</a:t>
            </a:r>
            <a:r>
              <a:rPr sz="1600" spc="-8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Verdana"/>
                <a:cs typeface="Verdana"/>
              </a:rPr>
              <a:t>Italy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265" y="4744043"/>
            <a:ext cx="1164167" cy="602827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933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Milano</a:t>
            </a:r>
            <a:endParaRPr sz="1200">
              <a:latin typeface="Verdana"/>
              <a:cs typeface="Verdana"/>
            </a:endParaRPr>
          </a:p>
          <a:p>
            <a:pPr marL="16933">
              <a:lnSpc>
                <a:spcPct val="100000"/>
              </a:lnSpc>
              <a:spcBef>
                <a:spcPts val="8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r>
              <a:rPr sz="1200" spc="-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9984" y="1267967"/>
            <a:ext cx="1377696" cy="1479296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F40DA3F7-1A6F-4365-8760-77E0DC74AED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222032" y="6371128"/>
            <a:ext cx="2616655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defPPr>
              <a:defRPr lang="it-IT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100" spc="-7" dirty="0"/>
              <a:t>Copyright </a:t>
            </a:r>
            <a:r>
              <a:rPr sz="1100" dirty="0"/>
              <a:t>©</a:t>
            </a:r>
            <a:r>
              <a:rPr sz="1100" spc="-7" dirty="0"/>
              <a:t> GS1</a:t>
            </a:r>
            <a:r>
              <a:rPr sz="1100" dirty="0"/>
              <a:t> </a:t>
            </a:r>
            <a:r>
              <a:rPr sz="1100" spc="-7" dirty="0"/>
              <a:t>Italy.</a:t>
            </a:r>
            <a:r>
              <a:rPr sz="1100" spc="-13" dirty="0"/>
              <a:t> </a:t>
            </a:r>
            <a:r>
              <a:rPr sz="1100" dirty="0"/>
              <a:t>Tutti</a:t>
            </a:r>
            <a:r>
              <a:rPr sz="1100" spc="-13" dirty="0"/>
              <a:t> </a:t>
            </a:r>
            <a:r>
              <a:rPr sz="1100" dirty="0"/>
              <a:t>i</a:t>
            </a:r>
            <a:r>
              <a:rPr sz="1100" spc="-13" dirty="0"/>
              <a:t> </a:t>
            </a:r>
            <a:r>
              <a:rPr sz="1100" spc="-7" dirty="0"/>
              <a:t>diritti</a:t>
            </a:r>
            <a:r>
              <a:rPr sz="1100" spc="-13" dirty="0"/>
              <a:t> </a:t>
            </a:r>
            <a:r>
              <a:rPr sz="1100" spc="-7" dirty="0"/>
              <a:t>riservati</a:t>
            </a:r>
          </a:p>
        </p:txBody>
      </p:sp>
    </p:spTree>
    <p:extLst>
      <p:ext uri="{BB962C8B-B14F-4D97-AF65-F5344CB8AC3E}">
        <p14:creationId xmlns:p14="http://schemas.microsoft.com/office/powerpoint/2010/main" val="133504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02366" y="1143000"/>
            <a:ext cx="10800522" cy="24275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702366" y="2835964"/>
            <a:ext cx="10800522" cy="593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26EB7"/>
                </a:solidFill>
                <a:latin typeface="+mj-lt"/>
              </a:rPr>
              <a:t>DIRETTORE GENERALE FEDERVINI</a:t>
            </a:r>
          </a:p>
        </p:txBody>
      </p:sp>
      <p:sp>
        <p:nvSpPr>
          <p:cNvPr id="8" name="Titolo 5"/>
          <p:cNvSpPr txBox="1">
            <a:spLocks/>
          </p:cNvSpPr>
          <p:nvPr/>
        </p:nvSpPr>
        <p:spPr>
          <a:xfrm>
            <a:off x="702366" y="1630984"/>
            <a:ext cx="10800522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b="1" dirty="0">
                <a:solidFill>
                  <a:srgbClr val="002060"/>
                </a:solidFill>
              </a:rPr>
              <a:t>OTTAVIO CAGIANO DE AZEVEDO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5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53142" y="1143000"/>
            <a:ext cx="10842171" cy="24275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2147888" y="2327254"/>
            <a:ext cx="7886700" cy="1101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426EB7"/>
                </a:solidFill>
                <a:latin typeface="+mj-lt"/>
              </a:rPr>
              <a:t>DIRETTORE GENERALE SPIRITSEUROPE</a:t>
            </a:r>
          </a:p>
        </p:txBody>
      </p:sp>
      <p:sp>
        <p:nvSpPr>
          <p:cNvPr id="8" name="Titolo 5"/>
          <p:cNvSpPr txBox="1">
            <a:spLocks/>
          </p:cNvSpPr>
          <p:nvPr/>
        </p:nvSpPr>
        <p:spPr>
          <a:xfrm>
            <a:off x="2174421" y="1403925"/>
            <a:ext cx="78867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</a:rPr>
              <a:t>ULRICH ADAM</a:t>
            </a:r>
          </a:p>
        </p:txBody>
      </p:sp>
    </p:spTree>
    <p:extLst>
      <p:ext uri="{BB962C8B-B14F-4D97-AF65-F5344CB8AC3E}">
        <p14:creationId xmlns:p14="http://schemas.microsoft.com/office/powerpoint/2010/main" val="157210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1819" y="4953001"/>
            <a:ext cx="10083749" cy="1648402"/>
          </a:xfrm>
        </p:spPr>
        <p:txBody>
          <a:bodyPr>
            <a:normAutofit/>
          </a:bodyPr>
          <a:lstStyle/>
          <a:p>
            <a:r>
              <a:rPr lang="fr-FR" b="0" i="1" dirty="0" err="1">
                <a:solidFill>
                  <a:schemeClr val="bg1"/>
                </a:solidFill>
              </a:rPr>
              <a:t>Presentazione</a:t>
            </a:r>
            <a:r>
              <a:rPr lang="fr-FR" b="0" i="1" dirty="0">
                <a:solidFill>
                  <a:schemeClr val="bg1"/>
                </a:solidFill>
              </a:rPr>
              <a:t> di spiritsEUROPE per FEDERVINI</a:t>
            </a:r>
          </a:p>
          <a:p>
            <a:r>
              <a:rPr lang="fr-FR" i="1" dirty="0">
                <a:solidFill>
                  <a:schemeClr val="bg1"/>
                </a:solidFill>
              </a:rPr>
              <a:t>The </a:t>
            </a:r>
            <a:r>
              <a:rPr lang="fr-FR" i="1" dirty="0" err="1">
                <a:solidFill>
                  <a:schemeClr val="bg1"/>
                </a:solidFill>
              </a:rPr>
              <a:t>Memorandum</a:t>
            </a:r>
            <a:r>
              <a:rPr lang="fr-FR" i="1" dirty="0">
                <a:solidFill>
                  <a:schemeClr val="bg1"/>
                </a:solidFill>
              </a:rPr>
              <a:t> of </a:t>
            </a:r>
            <a:r>
              <a:rPr lang="fr-FR" i="1" dirty="0" err="1">
                <a:solidFill>
                  <a:schemeClr val="bg1"/>
                </a:solidFill>
              </a:rPr>
              <a:t>Understanding</a:t>
            </a:r>
            <a:r>
              <a:rPr lang="fr-FR" i="1" dirty="0">
                <a:solidFill>
                  <a:schemeClr val="bg1"/>
                </a:solidFill>
              </a:rPr>
              <a:t> on Consumer Information </a:t>
            </a:r>
          </a:p>
          <a:p>
            <a:r>
              <a:rPr lang="fr-FR" b="0" i="1" dirty="0"/>
              <a:t>23 Marzo 2021</a:t>
            </a:r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2855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3B086F7-3FD0-1947-99E8-E56ACE50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093" y="265321"/>
            <a:ext cx="9155813" cy="871326"/>
          </a:xfrm>
        </p:spPr>
        <p:txBody>
          <a:bodyPr/>
          <a:lstStyle/>
          <a:p>
            <a:pPr algn="ctr"/>
            <a:r>
              <a:rPr lang="en-GB" dirty="0" err="1"/>
              <a:t>Argomenti</a:t>
            </a:r>
            <a:r>
              <a:rPr lang="en-GB" dirty="0"/>
              <a:t> del </a:t>
            </a:r>
            <a:r>
              <a:rPr lang="en-GB" dirty="0" err="1"/>
              <a:t>giorno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1B12D3B-53B7-CB4C-8580-0F65C02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Memorandum of Understanding (MoU) di spiritsEUROPE: </a:t>
            </a:r>
          </a:p>
          <a:p>
            <a:pPr lvl="1"/>
            <a:r>
              <a:rPr lang="en-GB" dirty="0"/>
              <a:t>Aggiornamento </a:t>
            </a:r>
            <a:r>
              <a:rPr lang="en-GB" dirty="0" err="1"/>
              <a:t>sull’implementazione</a:t>
            </a:r>
            <a:r>
              <a:rPr lang="en-GB" dirty="0"/>
              <a:t> del MoU; </a:t>
            </a:r>
          </a:p>
          <a:p>
            <a:pPr lvl="1"/>
            <a:r>
              <a:rPr lang="en-GB" dirty="0" err="1"/>
              <a:t>Obiettivi</a:t>
            </a:r>
            <a:r>
              <a:rPr lang="en-GB" dirty="0"/>
              <a:t>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prossimi</a:t>
            </a:r>
            <a:r>
              <a:rPr lang="en-GB" dirty="0"/>
              <a:t> 18 </a:t>
            </a:r>
            <a:r>
              <a:rPr lang="en-GB" dirty="0" err="1"/>
              <a:t>mesi</a:t>
            </a:r>
            <a:r>
              <a:rPr lang="en-GB" dirty="0"/>
              <a:t>;  </a:t>
            </a:r>
          </a:p>
          <a:p>
            <a:pPr lvl="1"/>
            <a:r>
              <a:rPr lang="en-GB" dirty="0" err="1"/>
              <a:t>Piattaforma</a:t>
            </a:r>
            <a:r>
              <a:rPr lang="en-GB" dirty="0"/>
              <a:t> di e-label;  </a:t>
            </a:r>
          </a:p>
          <a:p>
            <a:pPr lvl="1"/>
            <a:r>
              <a:rPr lang="en-GB" dirty="0"/>
              <a:t>Futura </a:t>
            </a:r>
            <a:r>
              <a:rPr lang="en-GB" dirty="0" err="1"/>
              <a:t>revisione</a:t>
            </a:r>
            <a:r>
              <a:rPr lang="en-GB" dirty="0"/>
              <a:t> del </a:t>
            </a:r>
            <a:r>
              <a:rPr lang="en-GB" dirty="0" err="1"/>
              <a:t>Regolamento</a:t>
            </a:r>
            <a:r>
              <a:rPr lang="en-GB" dirty="0"/>
              <a:t> EU 1169/2011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3768260"/>
      </p:ext>
    </p:extLst>
  </p:cSld>
  <p:clrMapOvr>
    <a:masterClrMapping/>
  </p:clrMapOvr>
</p:sld>
</file>

<file path=ppt/theme/theme1.xml><?xml version="1.0" encoding="utf-8"?>
<a:theme xmlns:a="http://schemas.openxmlformats.org/drawingml/2006/main" name="Federvini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C6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spiritsEUROP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pptF17E.tmp</Template>
  <TotalTime>1250</TotalTime>
  <Words>2134</Words>
  <Application>Microsoft Office PowerPoint</Application>
  <PresentationFormat>Widescreen</PresentationFormat>
  <Paragraphs>408</Paragraphs>
  <Slides>54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54</vt:i4>
      </vt:variant>
    </vt:vector>
  </HeadingPairs>
  <TitlesOfParts>
    <vt:vector size="65" baseType="lpstr">
      <vt:lpstr>Arial</vt:lpstr>
      <vt:lpstr>Brush Script MT</vt:lpstr>
      <vt:lpstr>Calibri</vt:lpstr>
      <vt:lpstr>Calibri Light</vt:lpstr>
      <vt:lpstr>Courier New</vt:lpstr>
      <vt:lpstr>Verdana</vt:lpstr>
      <vt:lpstr>Wingdings</vt:lpstr>
      <vt:lpstr>Federvini Theme</vt:lpstr>
      <vt:lpstr>Thème Office</vt:lpstr>
      <vt:lpstr>Office Theme</vt:lpstr>
      <vt:lpstr>Thème Office</vt:lpstr>
      <vt:lpstr> Dichiarazione nutrizionale e lista degli ingredienti:  Webinar sulla E- label</vt:lpstr>
      <vt:lpstr>Presentazione standard di PowerPoint</vt:lpstr>
      <vt:lpstr> Dichiarazione nutrizionale e lista degli ingredienti:  Webinar sulla E- label</vt:lpstr>
      <vt:lpstr>MODERA</vt:lpstr>
      <vt:lpstr>Presentazione standard di PowerPoint</vt:lpstr>
      <vt:lpstr>Presentazione standard di PowerPoint</vt:lpstr>
      <vt:lpstr>Presentazione standard di PowerPoint</vt:lpstr>
      <vt:lpstr>  </vt:lpstr>
      <vt:lpstr>Argomenti del giorno</vt:lpstr>
      <vt:lpstr>Parigi, 4 Giugno 2019 - cofirma del MoU  </vt:lpstr>
      <vt:lpstr>Aggiornamento sull’implementazione del MoU:  ad oggi, quali sono i progressi compiuti?</vt:lpstr>
      <vt:lpstr>Obiettivi per i prossimi 18 mesi </vt:lpstr>
      <vt:lpstr>Futura revisione del Regolamento EU 1169/2011</vt:lpstr>
      <vt:lpstr>Grazie per l’attenzione!  Contatto: Ulrich Adam, Director General adam@spirits.eu; +32 477 636 751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GS1 in una slide</vt:lpstr>
      <vt:lpstr>I nostri standard</vt:lpstr>
      <vt:lpstr>Informare i consumatori online su ingredienti e  valori nutrizionali: il supporto di GS1 in Europe</vt:lpstr>
      <vt:lpstr>Presentazione standard di PowerPoint</vt:lpstr>
      <vt:lpstr>Allineo – Il servizio GDSN italiano</vt:lpstr>
      <vt:lpstr>Come funziona Allineo?</vt:lpstr>
      <vt:lpstr>Quali informazioni si scambiano con Allineo?</vt:lpstr>
      <vt:lpstr>Un esempio di scheda Allineo</vt:lpstr>
      <vt:lpstr>Quali benefici con Allineo?</vt:lpstr>
      <vt:lpstr>Lo standard GDSN nel mondo</vt:lpstr>
      <vt:lpstr>Allineo in Italia</vt:lpstr>
      <vt:lpstr>La risposta italiana al regolamento EU 1169 per le  comunicazioni BtoBtoC</vt:lpstr>
      <vt:lpstr>Come funziona Immagino?</vt:lpstr>
      <vt:lpstr>Quali aziende usano Immagino?</vt:lpstr>
      <vt:lpstr>Quali informazioni si scambiano con Immagino?</vt:lpstr>
      <vt:lpstr>Un esempio di scheda Immagino</vt:lpstr>
      <vt:lpstr>Il record di Immagino</vt:lpstr>
      <vt:lpstr>GS1 Italy: a supporto del settore</vt:lpstr>
      <vt:lpstr>Contatti</vt:lpstr>
      <vt:lpstr>Presentazione standard di PowerPoint</vt:lpstr>
    </vt:vector>
  </TitlesOfParts>
  <Company>UPS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Brand-approved PowerPoint Presentation</dc:title>
  <dc:creator>Drinkwater Claire (YFF3ZHM)</dc:creator>
  <cp:lastModifiedBy>gabriele castelli</cp:lastModifiedBy>
  <cp:revision>195</cp:revision>
  <dcterms:created xsi:type="dcterms:W3CDTF">2020-09-22T11:29:29Z</dcterms:created>
  <dcterms:modified xsi:type="dcterms:W3CDTF">2021-03-22T08:05:51Z</dcterms:modified>
</cp:coreProperties>
</file>