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3" r:id="rId1"/>
  </p:sldMasterIdLst>
  <p:notesMasterIdLst>
    <p:notesMasterId r:id="rId12"/>
  </p:notesMasterIdLst>
  <p:handoutMasterIdLst>
    <p:handoutMasterId r:id="rId13"/>
  </p:handoutMasterIdLst>
  <p:sldIdLst>
    <p:sldId id="307" r:id="rId2"/>
    <p:sldId id="462" r:id="rId3"/>
    <p:sldId id="463" r:id="rId4"/>
    <p:sldId id="464" r:id="rId5"/>
    <p:sldId id="308" r:id="rId6"/>
    <p:sldId id="453" r:id="rId7"/>
    <p:sldId id="454" r:id="rId8"/>
    <p:sldId id="455" r:id="rId9"/>
    <p:sldId id="456" r:id="rId10"/>
    <p:sldId id="289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MS PGothic" panose="020B0600070205080204" pitchFamily="34" charset="-128"/>
      <p:regular r:id="rId22"/>
    </p:embeddedFont>
    <p:embeddedFont>
      <p:font typeface="Archivo Narrow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2287CE-4BE3-4C00-BBDA-37193D2D1548}">
  <a:tblStyle styleId="{F42287CE-4BE3-4C00-BBDA-37193D2D154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1FC"/>
          </a:solidFill>
        </a:fill>
      </a:tcStyle>
    </a:wholeTbl>
    <a:band1H>
      <a:tcStyle>
        <a:tcBdr/>
        <a:fill>
          <a:solidFill>
            <a:srgbClr val="CAE3F9"/>
          </a:solidFill>
        </a:fill>
      </a:tcStyle>
    </a:band1H>
    <a:band1V>
      <a:tcStyle>
        <a:tcBdr/>
        <a:fill>
          <a:solidFill>
            <a:srgbClr val="CAE3F9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4" autoAdjust="0"/>
    <p:restoredTop sz="94660"/>
  </p:normalViewPr>
  <p:slideViewPr>
    <p:cSldViewPr>
      <p:cViewPr varScale="1">
        <p:scale>
          <a:sx n="87" d="100"/>
          <a:sy n="87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866992320404393"/>
          <c:y val="3.1609195402298854E-2"/>
          <c:w val="0.53034242247496843"/>
          <c:h val="0.93678160919540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Tot. Food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1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2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3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4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5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6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7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8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9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24"/>
                <c:pt idx="0">
                  <c:v>APE.ALCOL.NORMALI</c:v>
                </c:pt>
                <c:pt idx="1">
                  <c:v>SPUMANTI</c:v>
                </c:pt>
                <c:pt idx="2">
                  <c:v>MARSALA</c:v>
                </c:pt>
                <c:pt idx="3">
                  <c:v>COGNAC</c:v>
                </c:pt>
                <c:pt idx="4">
                  <c:v>ALC.+SPUM.+CHAM.</c:v>
                </c:pt>
                <c:pt idx="5">
                  <c:v>RHUM</c:v>
                </c:pt>
                <c:pt idx="6">
                  <c:v>LIQ. UOVO</c:v>
                </c:pt>
                <c:pt idx="7">
                  <c:v>APE.ALCOL.SODATI</c:v>
                </c:pt>
                <c:pt idx="8">
                  <c:v>LIQ. CREMOSI</c:v>
                </c:pt>
                <c:pt idx="9">
                  <c:v>LD LIMONE</c:v>
                </c:pt>
                <c:pt idx="10">
                  <c:v>LD ALTRI FRUTTA</c:v>
                </c:pt>
                <c:pt idx="11">
                  <c:v>GIN</c:v>
                </c:pt>
                <c:pt idx="12">
                  <c:v>VODKA NORMALE</c:v>
                </c:pt>
                <c:pt idx="13">
                  <c:v>WHISKY</c:v>
                </c:pt>
                <c:pt idx="14">
                  <c:v>AMARI+CHINE+FERNET</c:v>
                </c:pt>
                <c:pt idx="15">
                  <c:v>PORTO</c:v>
                </c:pt>
                <c:pt idx="16">
                  <c:v>CHAMPAGNE</c:v>
                </c:pt>
                <c:pt idx="17">
                  <c:v>BRANDY STRANIERI</c:v>
                </c:pt>
                <c:pt idx="18">
                  <c:v>ANICE+SAMBUCA</c:v>
                </c:pt>
                <c:pt idx="19">
                  <c:v>GRAPPA + DIST. UVA</c:v>
                </c:pt>
                <c:pt idx="20">
                  <c:v>TEQUILA</c:v>
                </c:pt>
                <c:pt idx="21">
                  <c:v>LD ALTRI</c:v>
                </c:pt>
                <c:pt idx="22">
                  <c:v>VERMOUTH</c:v>
                </c:pt>
                <c:pt idx="23">
                  <c:v>BRANDY ITALIANI</c:v>
                </c:pt>
              </c:strCache>
            </c:strRef>
          </c:cat>
          <c:val>
            <c:numRef>
              <c:f>Sheet1!$B$2:$B$25</c:f>
              <c:numCache>
                <c:formatCode>#,##0.0;\-#,##0.0</c:formatCode>
                <c:ptCount val="24"/>
                <c:pt idx="0">
                  <c:v>23.355504</c:v>
                </c:pt>
                <c:pt idx="1">
                  <c:v>21.898562999999999</c:v>
                </c:pt>
                <c:pt idx="2">
                  <c:v>11.974724999999999</c:v>
                </c:pt>
                <c:pt idx="3">
                  <c:v>11.683078</c:v>
                </c:pt>
                <c:pt idx="4">
                  <c:v>11.194941</c:v>
                </c:pt>
                <c:pt idx="5">
                  <c:v>10.180778</c:v>
                </c:pt>
                <c:pt idx="6">
                  <c:v>9.7229390000000002</c:v>
                </c:pt>
                <c:pt idx="7">
                  <c:v>7.6718640000000002</c:v>
                </c:pt>
                <c:pt idx="8">
                  <c:v>7.3354509999999999</c:v>
                </c:pt>
                <c:pt idx="9">
                  <c:v>6.7304490000000001</c:v>
                </c:pt>
                <c:pt idx="10">
                  <c:v>5.7781459999999996</c:v>
                </c:pt>
                <c:pt idx="11">
                  <c:v>5.4577790000000004</c:v>
                </c:pt>
                <c:pt idx="12">
                  <c:v>4.4586990000000002</c:v>
                </c:pt>
                <c:pt idx="13">
                  <c:v>4.1204190000000001</c:v>
                </c:pt>
                <c:pt idx="14">
                  <c:v>4.0327419999999998</c:v>
                </c:pt>
                <c:pt idx="15">
                  <c:v>3.8431129999999998</c:v>
                </c:pt>
                <c:pt idx="16">
                  <c:v>2.275388</c:v>
                </c:pt>
                <c:pt idx="17">
                  <c:v>0.16198399999999999</c:v>
                </c:pt>
                <c:pt idx="18">
                  <c:v>-0.86753400000000003</c:v>
                </c:pt>
                <c:pt idx="19">
                  <c:v>-1.5169189999999999</c:v>
                </c:pt>
                <c:pt idx="20">
                  <c:v>-4.3441020000000004</c:v>
                </c:pt>
                <c:pt idx="21">
                  <c:v>-6.5415460000000003</c:v>
                </c:pt>
                <c:pt idx="22">
                  <c:v>-7.3484100000000003</c:v>
                </c:pt>
                <c:pt idx="23">
                  <c:v>-7.4378229999999999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APE.ALCOL.NORMALI</c:v>
                </c:pt>
                <c:pt idx="1">
                  <c:v>SPUMANTI</c:v>
                </c:pt>
                <c:pt idx="2">
                  <c:v>MARSALA</c:v>
                </c:pt>
                <c:pt idx="3">
                  <c:v>COGNAC</c:v>
                </c:pt>
                <c:pt idx="4">
                  <c:v>ALC.+SPUM.+CHAM.</c:v>
                </c:pt>
                <c:pt idx="5">
                  <c:v>RHUM</c:v>
                </c:pt>
                <c:pt idx="6">
                  <c:v>LIQ. UOVO</c:v>
                </c:pt>
                <c:pt idx="7">
                  <c:v>APE.ALCOL.SODATI</c:v>
                </c:pt>
                <c:pt idx="8">
                  <c:v>LIQ. CREMOSI</c:v>
                </c:pt>
                <c:pt idx="9">
                  <c:v>LD LIMONE</c:v>
                </c:pt>
                <c:pt idx="10">
                  <c:v>LD ALTRI FRUTTA</c:v>
                </c:pt>
                <c:pt idx="11">
                  <c:v>GIN</c:v>
                </c:pt>
                <c:pt idx="12">
                  <c:v>VODKA NORMALE</c:v>
                </c:pt>
                <c:pt idx="13">
                  <c:v>WHISKY</c:v>
                </c:pt>
                <c:pt idx="14">
                  <c:v>AMARI+CHINE+FERNET</c:v>
                </c:pt>
                <c:pt idx="15">
                  <c:v>PORTO</c:v>
                </c:pt>
                <c:pt idx="16">
                  <c:v>CHAMPAGNE</c:v>
                </c:pt>
                <c:pt idx="17">
                  <c:v>BRANDY STRANIERI</c:v>
                </c:pt>
                <c:pt idx="18">
                  <c:v>ANICE+SAMBUCA</c:v>
                </c:pt>
                <c:pt idx="19">
                  <c:v>GRAPPA + DIST. UVA</c:v>
                </c:pt>
                <c:pt idx="20">
                  <c:v>TEQUILA</c:v>
                </c:pt>
                <c:pt idx="21">
                  <c:v>LD ALTRI</c:v>
                </c:pt>
                <c:pt idx="22">
                  <c:v>VERMOUTH</c:v>
                </c:pt>
                <c:pt idx="23">
                  <c:v>BRANDY ITALIANI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72341840"/>
        <c:axId val="272042216"/>
      </c:barChart>
      <c:catAx>
        <c:axId val="2723418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>
                <a:latin typeface="Calibri" pitchFamily="34" charset="0"/>
              </a:defRPr>
            </a:pPr>
            <a:endParaRPr lang="it-IT"/>
          </a:p>
        </c:txPr>
        <c:crossAx val="272042216"/>
        <c:crosses val="autoZero"/>
        <c:auto val="1"/>
        <c:lblAlgn val="ctr"/>
        <c:lblOffset val="200"/>
        <c:noMultiLvlLbl val="0"/>
      </c:catAx>
      <c:valAx>
        <c:axId val="272042216"/>
        <c:scaling>
          <c:orientation val="minMax"/>
        </c:scaling>
        <c:delete val="1"/>
        <c:axPos val="t"/>
        <c:numFmt formatCode="#,##0.0;\-#,##0.0" sourceLinked="1"/>
        <c:majorTickMark val="out"/>
        <c:minorTickMark val="none"/>
        <c:tickLblPos val="none"/>
        <c:crossAx val="27234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866992320404393"/>
          <c:y val="3.1609195402298854E-2"/>
          <c:w val="0.53034242247496843"/>
          <c:h val="0.93678160919540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Tot. Food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1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2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3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4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5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6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7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8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9"/>
            <c:invertIfNegative val="0"/>
            <c:bubble3D val="0"/>
            <c:spPr>
              <a:solidFill>
                <a:srgbClr val="35A147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00B050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24"/>
                <c:pt idx="0">
                  <c:v>SPUMANTI</c:v>
                </c:pt>
                <c:pt idx="1">
                  <c:v>APE.ALCOL.NORMALI</c:v>
                </c:pt>
                <c:pt idx="2">
                  <c:v>GIN</c:v>
                </c:pt>
                <c:pt idx="3">
                  <c:v>CHAMPAGNE</c:v>
                </c:pt>
                <c:pt idx="4">
                  <c:v>LIQ. UOVO</c:v>
                </c:pt>
                <c:pt idx="5">
                  <c:v>RHUM</c:v>
                </c:pt>
                <c:pt idx="6">
                  <c:v>ALC.+SPUM.+CHAM.</c:v>
                </c:pt>
                <c:pt idx="7">
                  <c:v>APE.ALCOL.SODATI</c:v>
                </c:pt>
                <c:pt idx="8">
                  <c:v>LIQ. CREMOSI</c:v>
                </c:pt>
                <c:pt idx="9">
                  <c:v>AMARI+CHINE+FERNET</c:v>
                </c:pt>
                <c:pt idx="10">
                  <c:v>TEQUILA</c:v>
                </c:pt>
                <c:pt idx="11">
                  <c:v>LD LIMONE</c:v>
                </c:pt>
                <c:pt idx="12">
                  <c:v>COGNAC</c:v>
                </c:pt>
                <c:pt idx="13">
                  <c:v>VODKA NORMALE</c:v>
                </c:pt>
                <c:pt idx="14">
                  <c:v>PORTO</c:v>
                </c:pt>
                <c:pt idx="15">
                  <c:v>LD ALTRI FRUTTA</c:v>
                </c:pt>
                <c:pt idx="16">
                  <c:v>WHISKY</c:v>
                </c:pt>
                <c:pt idx="17">
                  <c:v>MARSALA</c:v>
                </c:pt>
                <c:pt idx="18">
                  <c:v>ANICE+SAMBUCA</c:v>
                </c:pt>
                <c:pt idx="19">
                  <c:v>GRAPPA + DIST. UVA</c:v>
                </c:pt>
                <c:pt idx="20">
                  <c:v>LD ALTRI</c:v>
                </c:pt>
                <c:pt idx="21">
                  <c:v>VERMOUTH</c:v>
                </c:pt>
                <c:pt idx="22">
                  <c:v>BRANDY STRANIERI</c:v>
                </c:pt>
                <c:pt idx="23">
                  <c:v>BRANDY ITALIANI</c:v>
                </c:pt>
              </c:strCache>
            </c:strRef>
          </c:cat>
          <c:val>
            <c:numRef>
              <c:f>Sheet1!$B$2:$B$25</c:f>
              <c:numCache>
                <c:formatCode>#,##0.0;\-#,##0.0</c:formatCode>
                <c:ptCount val="24"/>
                <c:pt idx="0">
                  <c:v>21.973908999999999</c:v>
                </c:pt>
                <c:pt idx="1">
                  <c:v>21.703348999999999</c:v>
                </c:pt>
                <c:pt idx="2">
                  <c:v>13.413074999999999</c:v>
                </c:pt>
                <c:pt idx="3">
                  <c:v>12.549066</c:v>
                </c:pt>
                <c:pt idx="4">
                  <c:v>12.492741000000001</c:v>
                </c:pt>
                <c:pt idx="5">
                  <c:v>11.792953000000001</c:v>
                </c:pt>
                <c:pt idx="6">
                  <c:v>10.025395</c:v>
                </c:pt>
                <c:pt idx="7">
                  <c:v>9.5388940000000009</c:v>
                </c:pt>
                <c:pt idx="8">
                  <c:v>9.4879180000000005</c:v>
                </c:pt>
                <c:pt idx="9">
                  <c:v>7.6730910000000003</c:v>
                </c:pt>
                <c:pt idx="10">
                  <c:v>7.5987840000000002</c:v>
                </c:pt>
                <c:pt idx="11">
                  <c:v>7.3088150000000001</c:v>
                </c:pt>
                <c:pt idx="12">
                  <c:v>6.472575</c:v>
                </c:pt>
                <c:pt idx="13">
                  <c:v>6.285107</c:v>
                </c:pt>
                <c:pt idx="14">
                  <c:v>5.3073790000000001</c:v>
                </c:pt>
                <c:pt idx="15">
                  <c:v>4.7549570000000001</c:v>
                </c:pt>
                <c:pt idx="16">
                  <c:v>4.6616359999999997</c:v>
                </c:pt>
                <c:pt idx="17">
                  <c:v>4.5645990000000003</c:v>
                </c:pt>
                <c:pt idx="18">
                  <c:v>1.980229</c:v>
                </c:pt>
                <c:pt idx="19">
                  <c:v>0.33454600000000001</c:v>
                </c:pt>
                <c:pt idx="20">
                  <c:v>-0.51616200000000001</c:v>
                </c:pt>
                <c:pt idx="21">
                  <c:v>-1.2204999999999999</c:v>
                </c:pt>
                <c:pt idx="22">
                  <c:v>-2.5578270000000001</c:v>
                </c:pt>
                <c:pt idx="23">
                  <c:v>-4.62737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SPUMANTI</c:v>
                </c:pt>
                <c:pt idx="1">
                  <c:v>APE.ALCOL.NORMALI</c:v>
                </c:pt>
                <c:pt idx="2">
                  <c:v>GIN</c:v>
                </c:pt>
                <c:pt idx="3">
                  <c:v>CHAMPAGNE</c:v>
                </c:pt>
                <c:pt idx="4">
                  <c:v>LIQ. UOVO</c:v>
                </c:pt>
                <c:pt idx="5">
                  <c:v>RHUM</c:v>
                </c:pt>
                <c:pt idx="6">
                  <c:v>ALC.+SPUM.+CHAM.</c:v>
                </c:pt>
                <c:pt idx="7">
                  <c:v>APE.ALCOL.SODATI</c:v>
                </c:pt>
                <c:pt idx="8">
                  <c:v>LIQ. CREMOSI</c:v>
                </c:pt>
                <c:pt idx="9">
                  <c:v>AMARI+CHINE+FERNET</c:v>
                </c:pt>
                <c:pt idx="10">
                  <c:v>TEQUILA</c:v>
                </c:pt>
                <c:pt idx="11">
                  <c:v>LD LIMONE</c:v>
                </c:pt>
                <c:pt idx="12">
                  <c:v>COGNAC</c:v>
                </c:pt>
                <c:pt idx="13">
                  <c:v>VODKA NORMALE</c:v>
                </c:pt>
                <c:pt idx="14">
                  <c:v>PORTO</c:v>
                </c:pt>
                <c:pt idx="15">
                  <c:v>LD ALTRI FRUTTA</c:v>
                </c:pt>
                <c:pt idx="16">
                  <c:v>WHISKY</c:v>
                </c:pt>
                <c:pt idx="17">
                  <c:v>MARSALA</c:v>
                </c:pt>
                <c:pt idx="18">
                  <c:v>ANICE+SAMBUCA</c:v>
                </c:pt>
                <c:pt idx="19">
                  <c:v>GRAPPA + DIST. UVA</c:v>
                </c:pt>
                <c:pt idx="20">
                  <c:v>LD ALTRI</c:v>
                </c:pt>
                <c:pt idx="21">
                  <c:v>VERMOUTH</c:v>
                </c:pt>
                <c:pt idx="22">
                  <c:v>BRANDY STRANIERI</c:v>
                </c:pt>
                <c:pt idx="23">
                  <c:v>BRANDY ITALIANI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73528752"/>
        <c:axId val="273545520"/>
      </c:barChart>
      <c:catAx>
        <c:axId val="273528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>
                <a:latin typeface="Calibri" pitchFamily="34" charset="0"/>
              </a:defRPr>
            </a:pPr>
            <a:endParaRPr lang="it-IT"/>
          </a:p>
        </c:txPr>
        <c:crossAx val="273545520"/>
        <c:crosses val="autoZero"/>
        <c:auto val="1"/>
        <c:lblAlgn val="ctr"/>
        <c:lblOffset val="200"/>
        <c:noMultiLvlLbl val="0"/>
      </c:catAx>
      <c:valAx>
        <c:axId val="273545520"/>
        <c:scaling>
          <c:orientation val="minMax"/>
        </c:scaling>
        <c:delete val="1"/>
        <c:axPos val="t"/>
        <c:numFmt formatCode="#,##0.0;\-#,##0.0" sourceLinked="1"/>
        <c:majorTickMark val="out"/>
        <c:minorTickMark val="none"/>
        <c:tickLblPos val="none"/>
        <c:crossAx val="27352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Tot. Food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2"/>
              <c:layout>
                <c:manualLayout>
                  <c:x val="7.4074074074073973E-2"/>
                  <c:y val="-1.149425287356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5432098765432127E-2"/>
                  <c:y val="-2.873336953570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libri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Food</c:v>
                </c:pt>
                <c:pt idx="1">
                  <c:v>Distr. Moderna</c:v>
                </c:pt>
                <c:pt idx="2">
                  <c:v>Iper</c:v>
                </c:pt>
                <c:pt idx="3">
                  <c:v>Super</c:v>
                </c:pt>
                <c:pt idx="4">
                  <c:v>Liberi Servizi</c:v>
                </c:pt>
                <c:pt idx="5">
                  <c:v>Discount</c:v>
                </c:pt>
                <c:pt idx="6">
                  <c:v>Distr. Moderna</c:v>
                </c:pt>
                <c:pt idx="7">
                  <c:v>Area 1</c:v>
                </c:pt>
                <c:pt idx="8">
                  <c:v>Area 2</c:v>
                </c:pt>
                <c:pt idx="9">
                  <c:v>Area 3</c:v>
                </c:pt>
                <c:pt idx="10">
                  <c:v>Area 4</c:v>
                </c:pt>
              </c:strCache>
            </c:strRef>
          </c:cat>
          <c:val>
            <c:numRef>
              <c:f>Sheet1!$B$2:$B$12</c:f>
              <c:numCache>
                <c:formatCode>#,##0.0;\-#,##0.0</c:formatCode>
                <c:ptCount val="11"/>
                <c:pt idx="0">
                  <c:v>11.2</c:v>
                </c:pt>
                <c:pt idx="1">
                  <c:v>12.2</c:v>
                </c:pt>
                <c:pt idx="2">
                  <c:v>12.1</c:v>
                </c:pt>
                <c:pt idx="3">
                  <c:v>12.6</c:v>
                </c:pt>
                <c:pt idx="4">
                  <c:v>11</c:v>
                </c:pt>
                <c:pt idx="5">
                  <c:v>8.6999999999999993</c:v>
                </c:pt>
                <c:pt idx="6">
                  <c:v>12.2</c:v>
                </c:pt>
                <c:pt idx="7">
                  <c:v>11.9</c:v>
                </c:pt>
                <c:pt idx="8">
                  <c:v>11.7</c:v>
                </c:pt>
                <c:pt idx="9">
                  <c:v>10.6</c:v>
                </c:pt>
                <c:pt idx="10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379215200"/>
        <c:axId val="379214416"/>
      </c:barChart>
      <c:catAx>
        <c:axId val="3792152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>
                <a:latin typeface="Calibri" pitchFamily="34" charset="0"/>
              </a:defRPr>
            </a:pPr>
            <a:endParaRPr lang="it-IT"/>
          </a:p>
        </c:txPr>
        <c:crossAx val="379214416"/>
        <c:crosses val="autoZero"/>
        <c:auto val="1"/>
        <c:lblAlgn val="ctr"/>
        <c:lblOffset val="0"/>
        <c:noMultiLvlLbl val="0"/>
      </c:catAx>
      <c:valAx>
        <c:axId val="379214416"/>
        <c:scaling>
          <c:orientation val="minMax"/>
        </c:scaling>
        <c:delete val="1"/>
        <c:axPos val="t"/>
        <c:numFmt formatCode="#,##0.0;\-#,##0.0" sourceLinked="1"/>
        <c:majorTickMark val="out"/>
        <c:minorTickMark val="none"/>
        <c:tickLblPos val="none"/>
        <c:crossAx val="37921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31884057971044E-2"/>
          <c:y val="0.11423220973782769"/>
          <c:w val="0.93236714975845336"/>
          <c:h val="0.77340823970037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var. %  </c:v>
                </c:pt>
              </c:strCache>
            </c:strRef>
          </c:tx>
          <c:spPr>
            <a:solidFill>
              <a:srgbClr val="FF0000"/>
            </a:solidFill>
            <a:ln w="1018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0375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#,##0.0;\-#,##0.0</c:formatCode>
                <c:ptCount val="2"/>
                <c:pt idx="0">
                  <c:v>2.1</c:v>
                </c:pt>
                <c:pt idx="1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675144"/>
        <c:axId val="380674752"/>
      </c:barChart>
      <c:catAx>
        <c:axId val="380675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7">
            <a:solidFill>
              <a:schemeClr val="tx1"/>
            </a:solidFill>
            <a:prstDash val="solid"/>
          </a:ln>
        </c:spPr>
        <c:txPr>
          <a:bodyPr rot="180000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80674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674752"/>
        <c:scaling>
          <c:orientation val="minMax"/>
          <c:max val="6"/>
        </c:scaling>
        <c:delete val="1"/>
        <c:axPos val="t"/>
        <c:numFmt formatCode="#,##0.0;\-#,##0.0" sourceLinked="1"/>
        <c:majorTickMark val="out"/>
        <c:minorTickMark val="none"/>
        <c:tickLblPos val="nextTo"/>
        <c:crossAx val="380675144"/>
        <c:crosses val="max"/>
        <c:crossBetween val="between"/>
      </c:valAx>
      <c:spPr>
        <a:noFill/>
        <a:ln w="20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Var% Vol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</c:strCache>
            </c:strRef>
          </c:cat>
          <c:val>
            <c:numRef>
              <c:f>Sheet1!$B$2:$B$5</c:f>
              <c:numCache>
                <c:formatCode>#,##0.0;\-#,##0.0</c:formatCode>
                <c:ptCount val="4"/>
                <c:pt idx="0">
                  <c:v>0.4015690469094011</c:v>
                </c:pt>
                <c:pt idx="1">
                  <c:v>0.44698921526673985</c:v>
                </c:pt>
                <c:pt idx="2">
                  <c:v>2.5993216823248417</c:v>
                </c:pt>
                <c:pt idx="3">
                  <c:v>6.5065365477678512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 % Val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</c:strCache>
            </c:strRef>
          </c:cat>
          <c:val>
            <c:numRef>
              <c:f>Sheet1!$C$2:$C$5</c:f>
              <c:numCache>
                <c:formatCode>#,##0.0;\-#,##0.0</c:formatCode>
                <c:ptCount val="4"/>
                <c:pt idx="0">
                  <c:v>4.0549624005140856</c:v>
                </c:pt>
                <c:pt idx="1">
                  <c:v>4.3242371133648732</c:v>
                </c:pt>
                <c:pt idx="2">
                  <c:v>6.4456635661982915</c:v>
                </c:pt>
                <c:pt idx="3">
                  <c:v>9.2731654466670079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877696"/>
        <c:axId val="381876912"/>
      </c:barChart>
      <c:catAx>
        <c:axId val="3818776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381876912"/>
        <c:crosses val="autoZero"/>
        <c:auto val="1"/>
        <c:lblAlgn val="ctr"/>
        <c:lblOffset val="100"/>
        <c:noMultiLvlLbl val="0"/>
      </c:catAx>
      <c:valAx>
        <c:axId val="381876912"/>
        <c:scaling>
          <c:orientation val="minMax"/>
        </c:scaling>
        <c:delete val="1"/>
        <c:axPos val="t"/>
        <c:numFmt formatCode="#,##0.0;\-#,##0.0" sourceLinked="1"/>
        <c:majorTickMark val="out"/>
        <c:minorTickMark val="none"/>
        <c:tickLblPos val="nextTo"/>
        <c:crossAx val="381877696"/>
        <c:crosses val="autoZero"/>
        <c:crossBetween val="between"/>
        <c:majorUnit val="2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Var% Vol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IPER</c:v>
                </c:pt>
                <c:pt idx="1">
                  <c:v>SUPER</c:v>
                </c:pt>
                <c:pt idx="2">
                  <c:v>LIBERO SERVIZIO</c:v>
                </c:pt>
                <c:pt idx="3">
                  <c:v>DISCOUNT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0.24348595381680127</c:v>
                </c:pt>
                <c:pt idx="1">
                  <c:v>2.6057826677643021</c:v>
                </c:pt>
                <c:pt idx="2">
                  <c:v>1.2180791448414396</c:v>
                </c:pt>
                <c:pt idx="3">
                  <c:v>3.1514313716488545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 % Val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IPER</c:v>
                </c:pt>
                <c:pt idx="1">
                  <c:v>SUPER</c:v>
                </c:pt>
                <c:pt idx="2">
                  <c:v>LIBERO SERVIZIO</c:v>
                </c:pt>
                <c:pt idx="3">
                  <c:v>DISCOUNT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4.3206824584712535</c:v>
                </c:pt>
                <c:pt idx="1">
                  <c:v>6.2675531280697925</c:v>
                </c:pt>
                <c:pt idx="2">
                  <c:v>5.5136517190553604</c:v>
                </c:pt>
                <c:pt idx="3">
                  <c:v>5.581875503722415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035800"/>
        <c:axId val="383035016"/>
      </c:barChart>
      <c:catAx>
        <c:axId val="3830358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383035016"/>
        <c:crosses val="autoZero"/>
        <c:auto val="1"/>
        <c:lblAlgn val="ctr"/>
        <c:lblOffset val="100"/>
        <c:noMultiLvlLbl val="0"/>
      </c:catAx>
      <c:valAx>
        <c:axId val="383035016"/>
        <c:scaling>
          <c:orientation val="minMax"/>
          <c:max val="10"/>
        </c:scaling>
        <c:delete val="1"/>
        <c:axPos val="t"/>
        <c:numFmt formatCode="0.0" sourceLinked="1"/>
        <c:majorTickMark val="out"/>
        <c:minorTickMark val="none"/>
        <c:tickLblPos val="nextTo"/>
        <c:crossAx val="38303580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Var% Vol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</c:strCache>
            </c:strRef>
          </c:cat>
          <c:val>
            <c:numRef>
              <c:f>Sheet1!$B$2:$B$5</c:f>
              <c:numCache>
                <c:formatCode>#,##0.0;\-#,##0.0</c:formatCode>
                <c:ptCount val="4"/>
                <c:pt idx="0">
                  <c:v>0.4015690469094011</c:v>
                </c:pt>
                <c:pt idx="1">
                  <c:v>0.44698921526673985</c:v>
                </c:pt>
                <c:pt idx="2">
                  <c:v>2.5993216823248417</c:v>
                </c:pt>
                <c:pt idx="3">
                  <c:v>6.5065365477678512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 % Prezzo Medio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3.6387811348822368</c:v>
                </c:pt>
                <c:pt idx="1">
                  <c:v>3.859994140579829</c:v>
                </c:pt>
                <c:pt idx="2">
                  <c:v>3.748896016859419</c:v>
                </c:pt>
                <c:pt idx="3">
                  <c:v>2.5976141827298562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Delta p.ti Intensity Idx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AREA 1</c:v>
                </c:pt>
                <c:pt idx="1">
                  <c:v>AREA 2</c:v>
                </c:pt>
                <c:pt idx="2">
                  <c:v>AREA 3</c:v>
                </c:pt>
                <c:pt idx="3">
                  <c:v>AREA 4</c:v>
                </c:pt>
              </c:strCache>
            </c:strRef>
          </c:cat>
          <c:val>
            <c:numRef>
              <c:f>Sheet1!$D$2:$D$5</c:f>
              <c:numCache>
                <c:formatCode>#,##0.0;\-#,##0.0</c:formatCode>
                <c:ptCount val="4"/>
                <c:pt idx="0">
                  <c:v>2.0070025235825639</c:v>
                </c:pt>
                <c:pt idx="1">
                  <c:v>3.309224560105136</c:v>
                </c:pt>
                <c:pt idx="2">
                  <c:v>4.2344914968176042</c:v>
                </c:pt>
                <c:pt idx="3">
                  <c:v>4.9238550246521413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515152"/>
        <c:axId val="379215592"/>
      </c:barChart>
      <c:catAx>
        <c:axId val="378515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379215592"/>
        <c:crosses val="autoZero"/>
        <c:auto val="1"/>
        <c:lblAlgn val="ctr"/>
        <c:lblOffset val="100"/>
        <c:noMultiLvlLbl val="0"/>
      </c:catAx>
      <c:valAx>
        <c:axId val="379215592"/>
        <c:scaling>
          <c:orientation val="minMax"/>
        </c:scaling>
        <c:delete val="1"/>
        <c:axPos val="t"/>
        <c:numFmt formatCode="#,##0.0;\-#,##0.0" sourceLinked="1"/>
        <c:majorTickMark val="out"/>
        <c:minorTickMark val="none"/>
        <c:tickLblPos val="nextTo"/>
        <c:crossAx val="37851515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3.1138200175743893E-2"/>
          <c:y val="2.7322766856838383E-2"/>
          <c:w val="0.91415717183687406"/>
          <c:h val="0.16872633237034326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Var% Vol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IPER</c:v>
                </c:pt>
                <c:pt idx="1">
                  <c:v>SUPER</c:v>
                </c:pt>
                <c:pt idx="2">
                  <c:v>LIBERO SERVIZIO</c:v>
                </c:pt>
                <c:pt idx="3">
                  <c:v>DISCOUNT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0.24348595381680127</c:v>
                </c:pt>
                <c:pt idx="1">
                  <c:v>2.6057826677643021</c:v>
                </c:pt>
                <c:pt idx="2">
                  <c:v>1.2180791448414396</c:v>
                </c:pt>
                <c:pt idx="3">
                  <c:v>3.1514313716488545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 % Prezzo Medio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IPER</c:v>
                </c:pt>
                <c:pt idx="1">
                  <c:v>SUPER</c:v>
                </c:pt>
                <c:pt idx="2">
                  <c:v>LIBERO SERVIZIO</c:v>
                </c:pt>
                <c:pt idx="3">
                  <c:v>DISCOUNT</c:v>
                </c:pt>
              </c:strCache>
            </c:strRef>
          </c:cat>
          <c:val>
            <c:numRef>
              <c:f>Sheet1!$C$2:$C$5</c:f>
              <c:numCache>
                <c:formatCode>#,##0.0;\-#,##0.0</c:formatCode>
                <c:ptCount val="4"/>
                <c:pt idx="0">
                  <c:v>4.0672932169705973</c:v>
                </c:pt>
                <c:pt idx="1">
                  <c:v>3.5687759160341272</c:v>
                </c:pt>
                <c:pt idx="2">
                  <c:v>4.2438787719603255</c:v>
                </c:pt>
                <c:pt idx="3">
                  <c:v>2.3561904083684766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Delta p.ti Intensity Idx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IPER</c:v>
                </c:pt>
                <c:pt idx="1">
                  <c:v>SUPER</c:v>
                </c:pt>
                <c:pt idx="2">
                  <c:v>LIBERO SERVIZIO</c:v>
                </c:pt>
                <c:pt idx="3">
                  <c:v>DISCOUNT</c:v>
                </c:pt>
              </c:strCache>
            </c:strRef>
          </c:cat>
          <c:val>
            <c:numRef>
              <c:f>Sheet1!$D$2:$D$5</c:f>
              <c:numCache>
                <c:formatCode>#,##0.0;\-#,##0.0</c:formatCode>
                <c:ptCount val="4"/>
                <c:pt idx="0">
                  <c:v>1.4237900554812342</c:v>
                </c:pt>
                <c:pt idx="1">
                  <c:v>4.8937422714124956</c:v>
                </c:pt>
                <c:pt idx="2">
                  <c:v>3.5573663195392715</c:v>
                </c:pt>
                <c:pt idx="3">
                  <c:v>3.1531448313121846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091896"/>
        <c:axId val="384192464"/>
      </c:barChart>
      <c:catAx>
        <c:axId val="3830918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384192464"/>
        <c:crosses val="autoZero"/>
        <c:auto val="1"/>
        <c:lblAlgn val="ctr"/>
        <c:lblOffset val="100"/>
        <c:noMultiLvlLbl val="0"/>
      </c:catAx>
      <c:valAx>
        <c:axId val="384192464"/>
        <c:scaling>
          <c:orientation val="minMax"/>
          <c:max val="10"/>
        </c:scaling>
        <c:delete val="1"/>
        <c:axPos val="t"/>
        <c:numFmt formatCode="0.0" sourceLinked="1"/>
        <c:majorTickMark val="out"/>
        <c:minorTickMark val="none"/>
        <c:tickLblPos val="nextTo"/>
        <c:crossAx val="38309189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077D6-E808-4907-84FD-E747B15D47DE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5184-32BC-4EC0-B2C3-1F70430BD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651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9674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30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End Slide N-tab BLU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Blu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418909"/>
            <a:ext cx="1981199" cy="198208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256023" y="6632375"/>
            <a:ext cx="32496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594360" y="676656"/>
            <a:ext cx="8144615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594360" y="2020824"/>
            <a:ext cx="8168639" cy="4079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93" name="Shape 193" descr="Purpl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95" name="Shape 195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594360" y="676656"/>
            <a:ext cx="8166671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200" name="Shape 200" descr="Purpl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har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594360" y="1801367"/>
            <a:ext cx="8168639" cy="256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chart" idx="2"/>
          </p:nvPr>
        </p:nvSpPr>
        <p:spPr>
          <a:xfrm>
            <a:off x="588818" y="2628646"/>
            <a:ext cx="8174182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3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208" name="Shape 208" descr="Purpl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Side-by-s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594360" y="1801367"/>
            <a:ext cx="4087177" cy="1770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chart" idx="2"/>
          </p:nvPr>
        </p:nvSpPr>
        <p:spPr>
          <a:xfrm>
            <a:off x="711200" y="2238121"/>
            <a:ext cx="3970338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3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chart" idx="4"/>
          </p:nvPr>
        </p:nvSpPr>
        <p:spPr>
          <a:xfrm>
            <a:off x="4862512" y="2238121"/>
            <a:ext cx="3970338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16" name="Shape 216"/>
          <p:cNvSpPr txBox="1">
            <a:spLocks noGrp="1"/>
          </p:cNvSpPr>
          <p:nvPr>
            <p:ph type="body" idx="5"/>
          </p:nvPr>
        </p:nvSpPr>
        <p:spPr>
          <a:xfrm>
            <a:off x="4811042" y="1801367"/>
            <a:ext cx="4087177" cy="1770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218" name="Shape 218" descr="Purpl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able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23" name="Shape 223" descr="Purpl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25" name="Shape 225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Quote Whit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979452" y="2667000"/>
            <a:ext cx="697881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1958109" y="3733800"/>
            <a:ext cx="70104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29" name="Shape 229" descr="Purpl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Quote Texture PURPL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 descr="Purpl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979452" y="2667000"/>
            <a:ext cx="697881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4" name="Shape 234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958109" y="3733800"/>
            <a:ext cx="70104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rgbClr val="FFFFFF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255621" y="6632375"/>
            <a:ext cx="33750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Divider Slide PURPL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 descr="Purple shir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Purple St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336321" y="411447"/>
            <a:ext cx="8218686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Divider Whit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 descr="Purpl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41227" y="2996183"/>
            <a:ext cx="804672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9pPr>
          </a:lstStyle>
          <a:p>
            <a:endParaRPr/>
          </a:p>
        </p:txBody>
      </p:sp>
      <p:sp>
        <p:nvSpPr>
          <p:cNvPr id="245" name="Shape 245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End Slide N-tab PURPL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 descr="Purpl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418909"/>
            <a:ext cx="1981199" cy="198208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256022" y="6632375"/>
            <a:ext cx="3513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9_Tabl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End Slide Full Logo PURPL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 descr="Purpl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 descr="Nielsen-Wordmark-White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284" y="2590800"/>
            <a:ext cx="4393430" cy="155076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256021" y="6632375"/>
            <a:ext cx="37086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N-tab GREE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 descr="Green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247426" y="5791200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255620" y="6632375"/>
            <a:ext cx="35283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258" name="Shape 258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>
            <a:spLocks noGrp="1"/>
          </p:cNvSpPr>
          <p:nvPr>
            <p:ph type="ctrTitle"/>
          </p:nvPr>
        </p:nvSpPr>
        <p:spPr>
          <a:xfrm>
            <a:off x="246887" y="2577432"/>
            <a:ext cx="6684263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ubTitle" idx="2"/>
          </p:nvPr>
        </p:nvSpPr>
        <p:spPr>
          <a:xfrm>
            <a:off x="264135" y="4014216"/>
            <a:ext cx="6684263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Full Logo GREE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 descr="Green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247426" y="5791200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255621" y="6632375"/>
            <a:ext cx="33750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265" name="Shape 265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5" y="2081657"/>
            <a:ext cx="1171421" cy="4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>
            <a:spLocks noGrp="1"/>
          </p:cNvSpPr>
          <p:nvPr>
            <p:ph type="ctrTitle"/>
          </p:nvPr>
        </p:nvSpPr>
        <p:spPr>
          <a:xfrm>
            <a:off x="246887" y="2577432"/>
            <a:ext cx="6684263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2"/>
          </p:nvPr>
        </p:nvSpPr>
        <p:spPr>
          <a:xfrm>
            <a:off x="264135" y="4014216"/>
            <a:ext cx="6684263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b_Title Full Photo GREE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 descr="Green shir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Green St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33685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ctrTitle"/>
          </p:nvPr>
        </p:nvSpPr>
        <p:spPr>
          <a:xfrm>
            <a:off x="336321" y="461583"/>
            <a:ext cx="8218686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N-tab Whit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 descr="Green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3685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7" name="Shape 277" descr="N Element Tab Square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399" y="2133600"/>
            <a:ext cx="378801" cy="37896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ctrTitle"/>
          </p:nvPr>
        </p:nvSpPr>
        <p:spPr>
          <a:xfrm>
            <a:off x="336321" y="2583948"/>
            <a:ext cx="6674077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ubTitle" idx="2"/>
          </p:nvPr>
        </p:nvSpPr>
        <p:spPr>
          <a:xfrm>
            <a:off x="366976" y="4014216"/>
            <a:ext cx="6598131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000000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Shape 280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Full Logo White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 descr="Green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3632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rgbClr val="000000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84" name="Shape 284" descr="Nielsen-Wordmark-Color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783" y="2095350"/>
            <a:ext cx="1191658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>
            <a:spLocks noGrp="1"/>
          </p:cNvSpPr>
          <p:nvPr>
            <p:ph type="ctrTitle"/>
          </p:nvPr>
        </p:nvSpPr>
        <p:spPr>
          <a:xfrm>
            <a:off x="336321" y="2583948"/>
            <a:ext cx="6674077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ubTitle" idx="2"/>
          </p:nvPr>
        </p:nvSpPr>
        <p:spPr>
          <a:xfrm>
            <a:off x="366976" y="4014216"/>
            <a:ext cx="6598131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000000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Shape 287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Char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594360" y="1801367"/>
            <a:ext cx="8168639" cy="256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chart" idx="2"/>
          </p:nvPr>
        </p:nvSpPr>
        <p:spPr>
          <a:xfrm>
            <a:off x="588818" y="2628646"/>
            <a:ext cx="8174182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3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294" name="Shape 294" descr="Green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Side-by-side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594360" y="1801367"/>
            <a:ext cx="4087177" cy="1770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chart" idx="2"/>
          </p:nvPr>
        </p:nvSpPr>
        <p:spPr>
          <a:xfrm>
            <a:off x="711200" y="2238121"/>
            <a:ext cx="3970338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3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Shape 301"/>
          <p:cNvSpPr>
            <a:spLocks noGrp="1"/>
          </p:cNvSpPr>
          <p:nvPr>
            <p:ph type="chart" idx="4"/>
          </p:nvPr>
        </p:nvSpPr>
        <p:spPr>
          <a:xfrm>
            <a:off x="4862512" y="2238121"/>
            <a:ext cx="3970338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302" name="Shape 302"/>
          <p:cNvSpPr txBox="1">
            <a:spLocks noGrp="1"/>
          </p:cNvSpPr>
          <p:nvPr>
            <p:ph type="body" idx="5"/>
          </p:nvPr>
        </p:nvSpPr>
        <p:spPr>
          <a:xfrm>
            <a:off x="4811042" y="1801367"/>
            <a:ext cx="4087177" cy="1770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304" name="Shape 304" descr="Green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Quote Whit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979452" y="2667000"/>
            <a:ext cx="697881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1958109" y="3733800"/>
            <a:ext cx="70104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09" name="Shape 309" descr="Green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/>
          <p:nvPr/>
        </p:nvSpPr>
        <p:spPr>
          <a:xfrm rot="-5400000">
            <a:off x="-1512900" y="5089802"/>
            <a:ext cx="3235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Quote Texture GREEN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 descr="Green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979452" y="2667000"/>
            <a:ext cx="697881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4" name="Shape 314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1958109" y="3733800"/>
            <a:ext cx="70104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rgbClr val="FFFFFF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255621" y="6632375"/>
            <a:ext cx="32916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Quote Whi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979452" y="2667000"/>
            <a:ext cx="697881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958109" y="3733800"/>
            <a:ext cx="70104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Divider Slide GREE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 descr="Green shir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 descr="Green St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>
            <a:spLocks noGrp="1"/>
          </p:cNvSpPr>
          <p:nvPr>
            <p:ph type="ctrTitle"/>
          </p:nvPr>
        </p:nvSpPr>
        <p:spPr>
          <a:xfrm>
            <a:off x="336321" y="411447"/>
            <a:ext cx="8218686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Shape 321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End Slide N-tab GREE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 descr="Green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418909"/>
            <a:ext cx="1981199" cy="198208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256020" y="6632375"/>
            <a:ext cx="41676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End Slide Full Logo GREEN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 descr="Green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 descr="Nielsen-Wordmark-White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284" y="2590800"/>
            <a:ext cx="4393430" cy="155076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256022" y="6632375"/>
            <a:ext cx="3305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Title N-tab GOLD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 descr="Orang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247426" y="5791200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255620" y="6632375"/>
            <a:ext cx="35838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334" name="Shape 334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>
            <a:spLocks noGrp="1"/>
          </p:cNvSpPr>
          <p:nvPr>
            <p:ph type="ctrTitle"/>
          </p:nvPr>
        </p:nvSpPr>
        <p:spPr>
          <a:xfrm>
            <a:off x="246887" y="2577432"/>
            <a:ext cx="6684263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ubTitle" idx="2"/>
          </p:nvPr>
        </p:nvSpPr>
        <p:spPr>
          <a:xfrm>
            <a:off x="264135" y="4014216"/>
            <a:ext cx="6684263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Title Full Logo GOLD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 descr="Orang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247426" y="5791200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255621" y="6632375"/>
            <a:ext cx="3249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341" name="Shape 341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5" y="2081657"/>
            <a:ext cx="1171421" cy="4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>
            <a:spLocks noGrp="1"/>
          </p:cNvSpPr>
          <p:nvPr>
            <p:ph type="ctrTitle"/>
          </p:nvPr>
        </p:nvSpPr>
        <p:spPr>
          <a:xfrm>
            <a:off x="246887" y="2577432"/>
            <a:ext cx="6684263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ubTitle" idx="2"/>
          </p:nvPr>
        </p:nvSpPr>
        <p:spPr>
          <a:xfrm>
            <a:off x="264135" y="4014216"/>
            <a:ext cx="6684263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b_Title Full Photo GOLD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 descr="Yellow shir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 descr="Orande St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33685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ctrTitle"/>
          </p:nvPr>
        </p:nvSpPr>
        <p:spPr>
          <a:xfrm>
            <a:off x="336321" y="461583"/>
            <a:ext cx="8218686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Shape 349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N-tab Whit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hape 351" descr="Orand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33685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53" name="Shape 353" descr="N Element Tab Square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399" y="2133600"/>
            <a:ext cx="378801" cy="37896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>
            <a:spLocks noGrp="1"/>
          </p:cNvSpPr>
          <p:nvPr>
            <p:ph type="ctrTitle"/>
          </p:nvPr>
        </p:nvSpPr>
        <p:spPr>
          <a:xfrm>
            <a:off x="336321" y="2583948"/>
            <a:ext cx="6674077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subTitle" idx="2"/>
          </p:nvPr>
        </p:nvSpPr>
        <p:spPr>
          <a:xfrm>
            <a:off x="366976" y="4014216"/>
            <a:ext cx="6598131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Shape 356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Full Logo White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 descr="Orand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33632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rgbClr val="000000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60" name="Shape 360" descr="Nielsen-Wordmark-Color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783" y="2095350"/>
            <a:ext cx="1191658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>
            <a:spLocks noGrp="1"/>
          </p:cNvSpPr>
          <p:nvPr>
            <p:ph type="ctrTitle"/>
          </p:nvPr>
        </p:nvSpPr>
        <p:spPr>
          <a:xfrm>
            <a:off x="336321" y="2583948"/>
            <a:ext cx="6674077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subTitle" idx="2"/>
          </p:nvPr>
        </p:nvSpPr>
        <p:spPr>
          <a:xfrm>
            <a:off x="366976" y="4014216"/>
            <a:ext cx="6598131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000000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Shape 363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594360" y="676656"/>
            <a:ext cx="8144615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594360" y="2020824"/>
            <a:ext cx="8168639" cy="4079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2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68" name="Shape 368" descr="Orand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370" name="Shape 370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onl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594360" y="676656"/>
            <a:ext cx="8166671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375" name="Shape 375" descr="Orand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Quote Texture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 descr="Blu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979452" y="2667000"/>
            <a:ext cx="697881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5" name="Shape 145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958109" y="3733800"/>
            <a:ext cx="70104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rgbClr val="FFFFFF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55622" y="6632375"/>
            <a:ext cx="3083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Chart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594360" y="1801367"/>
            <a:ext cx="8168639" cy="256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chart" idx="2"/>
          </p:nvPr>
        </p:nvSpPr>
        <p:spPr>
          <a:xfrm>
            <a:off x="588818" y="2628646"/>
            <a:ext cx="8174182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3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383" name="Shape 383" descr="Orand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Side-by-side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594360" y="1801367"/>
            <a:ext cx="4087177" cy="1770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chart" idx="2"/>
          </p:nvPr>
        </p:nvSpPr>
        <p:spPr>
          <a:xfrm>
            <a:off x="711200" y="2238121"/>
            <a:ext cx="3970338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body" idx="3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Shape 390"/>
          <p:cNvSpPr>
            <a:spLocks noGrp="1"/>
          </p:cNvSpPr>
          <p:nvPr>
            <p:ph type="chart" idx="4"/>
          </p:nvPr>
        </p:nvSpPr>
        <p:spPr>
          <a:xfrm>
            <a:off x="4862512" y="2238121"/>
            <a:ext cx="3970338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391" name="Shape 391"/>
          <p:cNvSpPr txBox="1">
            <a:spLocks noGrp="1"/>
          </p:cNvSpPr>
          <p:nvPr>
            <p:ph type="body" idx="5"/>
          </p:nvPr>
        </p:nvSpPr>
        <p:spPr>
          <a:xfrm>
            <a:off x="4811042" y="1801367"/>
            <a:ext cx="4087177" cy="1770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393" name="Shape 393" descr="Orand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Tabl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98" name="Shape 398" descr="Orand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400" name="Shape 400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Divider Slide GOLD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Shape 402" descr="Yellow shir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 descr="Orande St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>
            <a:spLocks noGrp="1"/>
          </p:cNvSpPr>
          <p:nvPr>
            <p:ph type="ctrTitle"/>
          </p:nvPr>
        </p:nvSpPr>
        <p:spPr>
          <a:xfrm>
            <a:off x="336321" y="411447"/>
            <a:ext cx="8218686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Shape 405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7_Divider White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Shape 407" descr="Orand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41227" y="2996183"/>
            <a:ext cx="804672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9" name="Shape 409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End Slide N-tab GOL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 descr="Orang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418909"/>
            <a:ext cx="1981199" cy="198208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/>
          <p:nvPr/>
        </p:nvSpPr>
        <p:spPr>
          <a:xfrm>
            <a:off x="256022" y="6632375"/>
            <a:ext cx="34998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End Slide Full Logo GOLD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hape 415" descr="Orang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 descr="Nielsen-Wordmark-White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284" y="2590800"/>
            <a:ext cx="4393430" cy="1550767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/>
          <p:nvPr/>
        </p:nvSpPr>
        <p:spPr>
          <a:xfrm>
            <a:off x="256021" y="6632375"/>
            <a:ext cx="39033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Title N-tab RED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 descr="Red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247426" y="5791200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255620" y="6632375"/>
            <a:ext cx="3472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422" name="Shape 422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 txBox="1">
            <a:spLocks noGrp="1"/>
          </p:cNvSpPr>
          <p:nvPr>
            <p:ph type="ctrTitle"/>
          </p:nvPr>
        </p:nvSpPr>
        <p:spPr>
          <a:xfrm>
            <a:off x="246887" y="2577432"/>
            <a:ext cx="6684263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subTitle" idx="2"/>
          </p:nvPr>
        </p:nvSpPr>
        <p:spPr>
          <a:xfrm>
            <a:off x="264135" y="4014216"/>
            <a:ext cx="6684263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_Title Full Logo RED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 descr="Red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247426" y="5791200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255622" y="6632375"/>
            <a:ext cx="31107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429" name="Shape 429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5" y="2081657"/>
            <a:ext cx="1171421" cy="4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>
            <a:spLocks noGrp="1"/>
          </p:cNvSpPr>
          <p:nvPr>
            <p:ph type="ctrTitle"/>
          </p:nvPr>
        </p:nvSpPr>
        <p:spPr>
          <a:xfrm>
            <a:off x="246887" y="2577432"/>
            <a:ext cx="6684263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subTitle" idx="2"/>
          </p:nvPr>
        </p:nvSpPr>
        <p:spPr>
          <a:xfrm>
            <a:off x="264135" y="4014216"/>
            <a:ext cx="6684263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b_Title Full Photo RED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Shape 433" descr="Red shir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 descr="Red St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33685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ctrTitle"/>
          </p:nvPr>
        </p:nvSpPr>
        <p:spPr>
          <a:xfrm>
            <a:off x="336321" y="461583"/>
            <a:ext cx="8218686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Shape 437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N-tab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 descr="Purpl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47426" y="5791200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255622" y="6632375"/>
            <a:ext cx="3013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59" name="Shape 159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246887" y="2577432"/>
            <a:ext cx="6684263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2"/>
          </p:nvPr>
        </p:nvSpPr>
        <p:spPr>
          <a:xfrm>
            <a:off x="264135" y="4014216"/>
            <a:ext cx="6684263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5_Title N-tab White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Shape 439" descr="Red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33685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41" name="Shape 441" descr="N Element Tab Square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399" y="2133600"/>
            <a:ext cx="378801" cy="37896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>
            <a:spLocks noGrp="1"/>
          </p:cNvSpPr>
          <p:nvPr>
            <p:ph type="ctrTitle"/>
          </p:nvPr>
        </p:nvSpPr>
        <p:spPr>
          <a:xfrm>
            <a:off x="336321" y="2583948"/>
            <a:ext cx="6674077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subTitle" idx="2"/>
          </p:nvPr>
        </p:nvSpPr>
        <p:spPr>
          <a:xfrm>
            <a:off x="366976" y="4014216"/>
            <a:ext cx="6598131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000000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" name="Shape 444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6_Title Full Logo White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 descr="Red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33632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rgbClr val="000000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48" name="Shape 448" descr="Nielsen-Wordmark-Color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783" y="2095350"/>
            <a:ext cx="1191658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 txBox="1">
            <a:spLocks noGrp="1"/>
          </p:cNvSpPr>
          <p:nvPr>
            <p:ph type="ctrTitle"/>
          </p:nvPr>
        </p:nvSpPr>
        <p:spPr>
          <a:xfrm>
            <a:off x="336321" y="2583948"/>
            <a:ext cx="6674077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subTitle" idx="2"/>
          </p:nvPr>
        </p:nvSpPr>
        <p:spPr>
          <a:xfrm>
            <a:off x="366976" y="4014216"/>
            <a:ext cx="6598131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000000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Shape 451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le and Conten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594360" y="676656"/>
            <a:ext cx="8144615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594360" y="2020824"/>
            <a:ext cx="8168639" cy="4079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body" idx="2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56" name="Shape 456" descr="Red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458" name="Shape 458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9_Char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594360" y="1801367"/>
            <a:ext cx="8168639" cy="256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7" name="Shape 467"/>
          <p:cNvSpPr>
            <a:spLocks noGrp="1"/>
          </p:cNvSpPr>
          <p:nvPr>
            <p:ph type="chart" idx="2"/>
          </p:nvPr>
        </p:nvSpPr>
        <p:spPr>
          <a:xfrm>
            <a:off x="588818" y="2628646"/>
            <a:ext cx="8174182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3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471" name="Shape 471" descr="Red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Side-by-side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594360" y="1801367"/>
            <a:ext cx="4087177" cy="1770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5" name="Shape 475"/>
          <p:cNvSpPr>
            <a:spLocks noGrp="1"/>
          </p:cNvSpPr>
          <p:nvPr>
            <p:ph type="chart" idx="2"/>
          </p:nvPr>
        </p:nvSpPr>
        <p:spPr>
          <a:xfrm>
            <a:off x="711200" y="2238121"/>
            <a:ext cx="3970338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body" idx="3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8" name="Shape 478"/>
          <p:cNvSpPr>
            <a:spLocks noGrp="1"/>
          </p:cNvSpPr>
          <p:nvPr>
            <p:ph type="chart" idx="4"/>
          </p:nvPr>
        </p:nvSpPr>
        <p:spPr>
          <a:xfrm>
            <a:off x="4862512" y="2238121"/>
            <a:ext cx="3970338" cy="323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2301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479" name="Shape 479"/>
          <p:cNvSpPr txBox="1">
            <a:spLocks noGrp="1"/>
          </p:cNvSpPr>
          <p:nvPr>
            <p:ph type="body" idx="5"/>
          </p:nvPr>
        </p:nvSpPr>
        <p:spPr>
          <a:xfrm>
            <a:off x="4811042" y="1801367"/>
            <a:ext cx="4087177" cy="1770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481" name="Shape 481" descr="Red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1_Table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594360" y="1280159"/>
            <a:ext cx="8160321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86" name="Shape 486" descr="Red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>
            <a:spLocks noGrp="1"/>
          </p:cNvSpPr>
          <p:nvPr>
            <p:ph type="ftr" idx="11"/>
          </p:nvPr>
        </p:nvSpPr>
        <p:spPr>
          <a:xfrm>
            <a:off x="609600" y="6095998"/>
            <a:ext cx="81533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488" name="Shape 488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_Quote White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1979452" y="2667000"/>
            <a:ext cx="697881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1958109" y="3733800"/>
            <a:ext cx="70104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92" name="Shape 492" descr="Red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Quote Texture RED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Shape 495" descr="Red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1979452" y="2667000"/>
            <a:ext cx="697881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7" name="Shape 497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1958109" y="3733800"/>
            <a:ext cx="70104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rgbClr val="FFFFFF"/>
                </a:solidFill>
              </a:defRPr>
            </a:lvl1pPr>
            <a:lvl2pPr marL="450850" marR="0" lvl="1" indent="-63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255620" y="6632375"/>
            <a:ext cx="35142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Divider Slide RED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Shape 501" descr="Red shir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 descr="Red St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 txBox="1">
            <a:spLocks noGrp="1"/>
          </p:cNvSpPr>
          <p:nvPr>
            <p:ph type="ctrTitle"/>
          </p:nvPr>
        </p:nvSpPr>
        <p:spPr>
          <a:xfrm>
            <a:off x="336321" y="411447"/>
            <a:ext cx="8218686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Shape 504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Divider White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Shape 506" descr="Red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341227" y="2996183"/>
            <a:ext cx="804672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Shape 508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Full Logo PURP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Purple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247426" y="5791200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55620" y="6632375"/>
            <a:ext cx="3555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166" name="Shape 166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5" y="2081657"/>
            <a:ext cx="1171421" cy="4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246887" y="2577432"/>
            <a:ext cx="6684263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lt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2"/>
          </p:nvPr>
        </p:nvSpPr>
        <p:spPr>
          <a:xfrm>
            <a:off x="264135" y="4014216"/>
            <a:ext cx="6684263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6_Divider Texture RED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Shape 510" descr="Red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Shape 511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/>
          <p:nvPr/>
        </p:nvSpPr>
        <p:spPr>
          <a:xfrm>
            <a:off x="255620" y="6632375"/>
            <a:ext cx="3555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341227" y="2996183"/>
            <a:ext cx="8046720" cy="585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End Slide N-tab RED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Shape 515" descr="Red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418909"/>
            <a:ext cx="1981199" cy="1982082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/>
          <p:nvPr/>
        </p:nvSpPr>
        <p:spPr>
          <a:xfrm>
            <a:off x="256022" y="6632375"/>
            <a:ext cx="3541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8_End Slide Full Logo RED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Shape 519" descr="Red s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Shape 520" descr="Nielsen-Wordmark-White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284" y="2590800"/>
            <a:ext cx="4393430" cy="1550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/>
          <p:nvPr/>
        </p:nvSpPr>
        <p:spPr>
          <a:xfrm>
            <a:off x="256022" y="6632375"/>
            <a:ext cx="32913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BE9E7-D763-0649-A8B0-9F77E0E2CCFE}" type="datetimeFigureOut">
              <a:rPr lang="en-US" smtClean="0"/>
              <a:t>6/4/2019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A3362-8EBC-9F46-ACCE-37286045547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236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91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588" y="5483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b_Title Full Photo PURPL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 descr="Purple shir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Purple St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3685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336321" y="461583"/>
            <a:ext cx="8218686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N-tab Whit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 descr="Purpl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3685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8" name="Shape 178" descr="N Element Tab Square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399" y="2133600"/>
            <a:ext cx="378801" cy="37896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336321" y="2583948"/>
            <a:ext cx="6674077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rgbClr val="009DD9"/>
                </a:solidFill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2"/>
          </p:nvPr>
        </p:nvSpPr>
        <p:spPr>
          <a:xfrm>
            <a:off x="366976" y="4014216"/>
            <a:ext cx="6598131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000000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Full Logo Whit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Purple Str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36321" y="6008205"/>
            <a:ext cx="2891062" cy="697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5" name="Shape 185" descr="Nielsen-Wordmark-Color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783" y="2095350"/>
            <a:ext cx="1191658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336321" y="2583948"/>
            <a:ext cx="6674077" cy="1310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ubTitle" idx="2"/>
          </p:nvPr>
        </p:nvSpPr>
        <p:spPr>
          <a:xfrm>
            <a:off x="366976" y="4014216"/>
            <a:ext cx="6598131" cy="665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i="0" u="none" strike="noStrike" cap="none">
                <a:solidFill>
                  <a:srgbClr val="000000"/>
                </a:solidFill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/>
          <p:nvPr/>
        </p:nvSpPr>
        <p:spPr>
          <a:xfrm rot="-5400000">
            <a:off x="-1506600" y="5096102"/>
            <a:ext cx="3222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jp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lue Stri.jpg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0" y="0"/>
            <a:ext cx="2316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 rot="-5400000">
            <a:off x="-1443300" y="5159402"/>
            <a:ext cx="30963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</a:t>
            </a:r>
            <a:r>
              <a:rPr lang="en-US" sz="60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2019 </a:t>
            </a:r>
            <a:r>
              <a:rPr lang="en-US" sz="60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Nielsen Company. Confidential and proprietary.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93725" y="676275"/>
            <a:ext cx="81660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b="1" i="0" u="none" strike="noStrike" cap="none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Font typeface="Archivo Narrow"/>
              <a:buNone/>
              <a:defRPr sz="3000" i="0" u="none" strike="noStrike" cap="none">
                <a:solidFill>
                  <a:srgbClr val="009DD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93725" y="2020888"/>
            <a:ext cx="8166099" cy="4078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8877411" y="6600632"/>
            <a:ext cx="141063" cy="13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‹N›</a:t>
            </a:fld>
            <a:endParaRPr lang="en-US" sz="90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Shape 15" descr="N-Element-Tab-Blue_RGB.png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8610600" y="0"/>
            <a:ext cx="236414" cy="33991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0" r:id="rId3"/>
    <p:sldLayoutId id="2147483671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3" r:id="rId53"/>
    <p:sldLayoutId id="2147483724" r:id="rId54"/>
    <p:sldLayoutId id="2147483725" r:id="rId55"/>
    <p:sldLayoutId id="2147483726" r:id="rId56"/>
    <p:sldLayoutId id="2147483727" r:id="rId57"/>
    <p:sldLayoutId id="2147483728" r:id="rId58"/>
    <p:sldLayoutId id="2147483729" r:id="rId59"/>
    <p:sldLayoutId id="2147483730" r:id="rId60"/>
    <p:sldLayoutId id="2147483731" r:id="rId61"/>
    <p:sldLayoutId id="2147483732" r:id="rId62"/>
    <p:sldLayoutId id="2147483741" r:id="rId63"/>
    <p:sldLayoutId id="2147483742" r:id="rId64"/>
    <p:sldLayoutId id="2147483743" r:id="rId6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WEST 2016 Playbook</a:t>
            </a:r>
            <a:endParaRPr lang="en-GB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879" y="2564904"/>
            <a:ext cx="8165465" cy="1418084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defPPr>
              <a:defRPr lang="en-US"/>
            </a:defPPr>
            <a:lvl1pPr defTabSz="457200" eaLnBrk="1" hangingPunct="1">
              <a:defRPr sz="3000" b="1" cap="all" baseline="0">
                <a:solidFill>
                  <a:schemeClr val="tx2"/>
                </a:solidFill>
                <a:latin typeface="+mj-lt"/>
              </a:defRPr>
            </a:lvl1pPr>
            <a:lvl2pPr defTabSz="457200" eaLnBrk="1" hangingPunct="1">
              <a:defRPr sz="3000">
                <a:solidFill>
                  <a:srgbClr val="009DD9"/>
                </a:solidFill>
              </a:defRPr>
            </a:lvl2pPr>
            <a:lvl3pPr defTabSz="457200" eaLnBrk="1" hangingPunct="1">
              <a:defRPr sz="3000">
                <a:solidFill>
                  <a:srgbClr val="009DD9"/>
                </a:solidFill>
              </a:defRPr>
            </a:lvl3pPr>
            <a:lvl4pPr defTabSz="457200" eaLnBrk="1" hangingPunct="1">
              <a:defRPr sz="3000">
                <a:solidFill>
                  <a:srgbClr val="009DD9"/>
                </a:solidFill>
              </a:defRPr>
            </a:lvl4pPr>
            <a:lvl5pPr defTabSz="457200" eaLnBrk="1" hangingPunct="1">
              <a:defRPr sz="3000">
                <a:solidFill>
                  <a:srgbClr val="009DD9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</a:defRPr>
            </a:lvl9pPr>
          </a:lstStyle>
          <a:p>
            <a:r>
              <a:rPr lang="en-US" sz="32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i</a:t>
            </a:r>
            <a:r>
              <a:rPr lang="en-US" sz="32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</a:t>
            </a:r>
            <a:r>
              <a:rPr lang="en-US" sz="32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primi</a:t>
            </a:r>
            <a:r>
              <a:rPr lang="en-US" sz="32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</a:t>
            </a:r>
            <a:r>
              <a:rPr lang="en-US" sz="32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mesi</a:t>
            </a:r>
            <a:r>
              <a:rPr lang="en-US" sz="32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del 2019</a:t>
            </a:r>
            <a:r>
              <a:rPr lang="en-US" sz="4000" cap="none" dirty="0">
                <a:solidFill>
                  <a:schemeClr val="bg1"/>
                </a:solidFill>
                <a:latin typeface="Archivo Narrow" panose="020B0604020202020204" charset="0"/>
              </a:rPr>
              <a:t/>
            </a:r>
            <a:br>
              <a:rPr lang="en-US" sz="4000" cap="none" dirty="0">
                <a:solidFill>
                  <a:schemeClr val="bg1"/>
                </a:solidFill>
                <a:latin typeface="Archivo Narrow" panose="020B0604020202020204" charset="0"/>
              </a:rPr>
            </a:br>
            <a:r>
              <a:rPr lang="en-US" sz="40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il</a:t>
            </a:r>
            <a:r>
              <a:rPr lang="en-US" sz="40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comparto</a:t>
            </a:r>
            <a:r>
              <a:rPr lang="en-US" sz="40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Liquor, </a:t>
            </a:r>
            <a:r>
              <a:rPr lang="en-US" sz="40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Spumanti</a:t>
            </a:r>
            <a:r>
              <a:rPr lang="en-US" sz="40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e Champagne </a:t>
            </a:r>
            <a:r>
              <a:rPr lang="en-US" sz="40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nel</a:t>
            </a:r>
            <a:r>
              <a:rPr lang="en-US" sz="40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canale</a:t>
            </a:r>
            <a:r>
              <a:rPr lang="en-US" sz="40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Food e C&amp;C</a:t>
            </a:r>
            <a:endParaRPr lang="en-US" sz="3600" dirty="0" smtClean="0">
              <a:solidFill>
                <a:schemeClr val="bg1"/>
              </a:solidFill>
              <a:latin typeface="Archivo Narrow" panose="020B0604020202020204" charset="0"/>
            </a:endParaRPr>
          </a:p>
        </p:txBody>
      </p:sp>
      <p:pic>
        <p:nvPicPr>
          <p:cNvPr id="5" name="Picture 4" descr="Blue St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>
            <p:extLst/>
          </p:nvPr>
        </p:nvGraphicFramePr>
        <p:xfrm>
          <a:off x="502096" y="2068214"/>
          <a:ext cx="411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4616896" y="2047807"/>
          <a:ext cx="396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06152" y="193603"/>
            <a:ext cx="8153400" cy="533400"/>
          </a:xfrm>
          <a:noFill/>
        </p:spPr>
        <p:txBody>
          <a:bodyPr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2000" cap="none" dirty="0" smtClean="0">
                <a:latin typeface="Calibri" pitchFamily="34" charset="0"/>
              </a:rPr>
              <a:t>Positivo l’inizio dell’anno per il comparto</a:t>
            </a:r>
            <a:endParaRPr lang="en-US" sz="2000" cap="none" dirty="0" smtClean="0">
              <a:latin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06152" y="1332675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i="1" dirty="0" smtClean="0">
                <a:ea typeface="ＭＳ Ｐゴシック"/>
                <a:cs typeface="ＭＳ Ｐゴシック"/>
              </a:rPr>
              <a:t>V</a:t>
            </a:r>
            <a:r>
              <a:rPr lang="it-IT" sz="1200" i="1" dirty="0">
                <a:ea typeface="ＭＳ Ｐゴシック"/>
                <a:cs typeface="ＭＳ Ｐゴシック"/>
              </a:rPr>
              <a:t>. </a:t>
            </a:r>
            <a:r>
              <a:rPr lang="it-IT" sz="1200" i="1" dirty="0" smtClean="0">
                <a:ea typeface="ＭＳ Ｐゴシック"/>
                <a:cs typeface="ＭＳ Ｐゴシック"/>
              </a:rPr>
              <a:t>Volume (lt) </a:t>
            </a:r>
            <a:r>
              <a:rPr lang="it-IT" sz="1200" i="1" dirty="0">
                <a:ea typeface="ＭＳ Ｐゴシック"/>
                <a:cs typeface="ＭＳ Ｐゴシック"/>
              </a:rPr>
              <a:t>– ytd </a:t>
            </a:r>
            <a:r>
              <a:rPr lang="it-IT" sz="1200" i="1" dirty="0" smtClean="0">
                <a:ea typeface="ＭＳ Ｐゴシック"/>
                <a:cs typeface="ＭＳ Ｐゴシック"/>
              </a:rPr>
              <a:t>21/04/2019 </a:t>
            </a:r>
            <a:endParaRPr lang="en-US" sz="1200" i="1" dirty="0">
              <a:ea typeface="ＭＳ Ｐゴシック"/>
              <a:cs typeface="ＭＳ Ｐゴシック"/>
            </a:endParaRPr>
          </a:p>
        </p:txBody>
      </p:sp>
      <p:sp>
        <p:nvSpPr>
          <p:cNvPr id="18" name="Text Placeholder 5"/>
          <p:cNvSpPr>
            <a:spLocks/>
          </p:cNvSpPr>
          <p:nvPr/>
        </p:nvSpPr>
        <p:spPr bwMode="auto">
          <a:xfrm>
            <a:off x="260796" y="6417666"/>
            <a:ext cx="81661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anchor="b"/>
          <a:lstStyle/>
          <a:p>
            <a:pPr defTabSz="457200">
              <a:spcBef>
                <a:spcPts val="63"/>
              </a:spcBef>
              <a:buClr>
                <a:srgbClr val="5F5F5F"/>
              </a:buClr>
              <a:buFont typeface="Arial" charset="0"/>
              <a:buNone/>
            </a:pPr>
            <a:r>
              <a:rPr lang="en-US" sz="1000" i="1">
                <a:latin typeface="Calibri" pitchFamily="34" charset="0"/>
                <a:cs typeface="Calibri" pitchFamily="34" charset="0"/>
              </a:rPr>
              <a:t>Fonte: Nielsen Market*Track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52" y="1635998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TOTALE ITALIA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6896" y="2852936"/>
            <a:ext cx="2952328" cy="21602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73458" y="1304722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i="1" dirty="0" smtClean="0">
                <a:ea typeface="ＭＳ Ｐゴシック"/>
                <a:cs typeface="ＭＳ Ｐゴシック"/>
              </a:rPr>
              <a:t>V</a:t>
            </a:r>
            <a:r>
              <a:rPr lang="it-IT" sz="1200" i="1" dirty="0">
                <a:ea typeface="ＭＳ Ｐゴシック"/>
                <a:cs typeface="ＭＳ Ｐゴシック"/>
              </a:rPr>
              <a:t>. </a:t>
            </a:r>
            <a:r>
              <a:rPr lang="it-IT" sz="1200" i="1" dirty="0" smtClean="0">
                <a:ea typeface="ＭＳ Ｐゴシック"/>
                <a:cs typeface="ＭＳ Ｐゴシック"/>
              </a:rPr>
              <a:t>Valore (lt) </a:t>
            </a:r>
            <a:r>
              <a:rPr lang="it-IT" sz="1200" i="1" dirty="0">
                <a:ea typeface="ＭＳ Ｐゴシック"/>
                <a:cs typeface="ＭＳ Ｐゴシック"/>
              </a:rPr>
              <a:t>– ytd </a:t>
            </a:r>
            <a:r>
              <a:rPr lang="it-IT" sz="1200" i="1" dirty="0" smtClean="0">
                <a:ea typeface="ＭＳ Ｐゴシック"/>
                <a:cs typeface="ＭＳ Ｐゴシック"/>
              </a:rPr>
              <a:t>21/04/2019 </a:t>
            </a:r>
            <a:endParaRPr lang="en-US" sz="1200" i="1" dirty="0">
              <a:ea typeface="ＭＳ Ｐゴシック"/>
              <a:cs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4091" y="1611433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TOTALE ITALIA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3596" y="3212976"/>
            <a:ext cx="2952328" cy="18531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5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84362" y="427038"/>
            <a:ext cx="7981950" cy="792162"/>
          </a:xfrm>
          <a:noFill/>
        </p:spPr>
        <p:txBody>
          <a:bodyPr lIns="91426" tIns="45713" rIns="91426" bIns="45713" numCol="1" anchor="t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2000" dirty="0" smtClean="0"/>
              <a:t>Il trend positivo caratterizza tutti gli store format e tutte le aree della DM.</a:t>
            </a:r>
            <a:endParaRPr lang="en-US" sz="2000" cap="none" dirty="0" smtClean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74912" y="1828800"/>
            <a:ext cx="6227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i="1" dirty="0">
                <a:ea typeface="ＭＳ Ｐゴシック"/>
                <a:cs typeface="ＭＳ Ｐゴシック"/>
              </a:rPr>
              <a:t>Trend V. Volume – </a:t>
            </a:r>
            <a:r>
              <a:rPr lang="it-IT" sz="1200" i="1" dirty="0" smtClean="0">
                <a:ea typeface="ＭＳ Ｐゴシック"/>
                <a:cs typeface="ＭＳ Ｐゴシック"/>
              </a:rPr>
              <a:t>ytd 21/04/2019  vs </a:t>
            </a:r>
            <a:r>
              <a:rPr lang="it-IT" sz="1200" i="1" dirty="0">
                <a:ea typeface="ＭＳ Ｐゴシック"/>
                <a:cs typeface="ＭＳ Ｐゴシック"/>
              </a:rPr>
              <a:t>corr. – ALCOLICI+SPUMANTI+CHAMPAGNE</a:t>
            </a:r>
            <a:endParaRPr lang="en-US" sz="1200" i="1" dirty="0">
              <a:ea typeface="ＭＳ Ｐゴシック"/>
              <a:cs typeface="ＭＳ Ｐゴシック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08312" y="6324600"/>
            <a:ext cx="502920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it-IT" sz="1200" b="1" i="1">
                <a:solidFill>
                  <a:schemeClr val="bg1"/>
                </a:solidFill>
                <a:ea typeface="ＭＳ Ｐゴシック"/>
                <a:cs typeface="Arial" charset="0"/>
              </a:rPr>
              <a:t>Fonte: Nielsen Market*Track</a:t>
            </a:r>
          </a:p>
        </p:txBody>
      </p:sp>
      <p:sp>
        <p:nvSpPr>
          <p:cNvPr id="16" name="Text Placeholder 5"/>
          <p:cNvSpPr>
            <a:spLocks/>
          </p:cNvSpPr>
          <p:nvPr/>
        </p:nvSpPr>
        <p:spPr bwMode="auto">
          <a:xfrm>
            <a:off x="179512" y="6373813"/>
            <a:ext cx="81661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anchor="b"/>
          <a:lstStyle/>
          <a:p>
            <a:pPr defTabSz="457200">
              <a:spcBef>
                <a:spcPts val="63"/>
              </a:spcBef>
              <a:buClr>
                <a:srgbClr val="5F5F5F"/>
              </a:buClr>
              <a:buFont typeface="Arial" charset="0"/>
              <a:buNone/>
            </a:pPr>
            <a:r>
              <a:rPr lang="en-US" sz="1000" i="1">
                <a:latin typeface="Calibri" pitchFamily="34" charset="0"/>
                <a:cs typeface="Calibri" pitchFamily="34" charset="0"/>
              </a:rPr>
              <a:t>Fonte: Nielsen Market*Track</a:t>
            </a:r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2160712" y="2133600"/>
          <a:ext cx="5075584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7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90550" y="101600"/>
            <a:ext cx="7918450" cy="601663"/>
          </a:xfrm>
          <a:noFill/>
        </p:spPr>
        <p:txBody>
          <a:bodyPr lIns="91426" tIns="45713" rIns="91426" bIns="45713" numCol="1" compatLnSpc="1">
            <a:prstTxWarp prst="textNoShape">
              <a:avLst/>
            </a:prstTxWarp>
          </a:bodyPr>
          <a:lstStyle/>
          <a:p>
            <a:pPr algn="ctr"/>
            <a:r>
              <a:rPr lang="it-IT" sz="2800" cap="none" smtClean="0">
                <a:latin typeface="Calibri" pitchFamily="34" charset="0"/>
              </a:rPr>
              <a:t>Il comparto alcolici nel canale C&amp;C</a:t>
            </a:r>
            <a:endParaRPr lang="en-US" sz="2800" cap="none" smtClean="0">
              <a:latin typeface="Calibri" pitchFamily="34" charset="0"/>
            </a:endParaRPr>
          </a:p>
        </p:txBody>
      </p:sp>
      <p:sp>
        <p:nvSpPr>
          <p:cNvPr id="8" name="Text Placeholder 5"/>
          <p:cNvSpPr>
            <a:spLocks/>
          </p:cNvSpPr>
          <p:nvPr/>
        </p:nvSpPr>
        <p:spPr bwMode="auto">
          <a:xfrm>
            <a:off x="304800" y="6373813"/>
            <a:ext cx="81661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anchor="b"/>
          <a:lstStyle/>
          <a:p>
            <a:pPr defTabSz="457200">
              <a:spcBef>
                <a:spcPts val="63"/>
              </a:spcBef>
              <a:buClr>
                <a:srgbClr val="5F5F5F"/>
              </a:buClr>
              <a:buFont typeface="Arial" charset="0"/>
              <a:buNone/>
            </a:pPr>
            <a:r>
              <a:rPr lang="en-US" sz="1000" i="1">
                <a:latin typeface="Calibri" pitchFamily="34" charset="0"/>
                <a:cs typeface="Calibri" pitchFamily="34" charset="0"/>
              </a:rPr>
              <a:t>Fonte: Nielsen C&amp;C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01303"/>
            <a:ext cx="5631103" cy="5951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90872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YTD  21/04/2019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21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WEST 2016 Playbook</a:t>
            </a:r>
            <a:endParaRPr lang="en-GB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879" y="2564904"/>
            <a:ext cx="8165465" cy="1418084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defPPr>
              <a:defRPr lang="en-US"/>
            </a:defPPr>
            <a:lvl1pPr defTabSz="457200" eaLnBrk="1" hangingPunct="1">
              <a:defRPr sz="3000" b="1" cap="all" baseline="0">
                <a:solidFill>
                  <a:schemeClr val="tx2"/>
                </a:solidFill>
                <a:latin typeface="+mj-lt"/>
              </a:defRPr>
            </a:lvl1pPr>
            <a:lvl2pPr defTabSz="457200" eaLnBrk="1" hangingPunct="1">
              <a:defRPr sz="3000">
                <a:solidFill>
                  <a:srgbClr val="009DD9"/>
                </a:solidFill>
              </a:defRPr>
            </a:lvl2pPr>
            <a:lvl3pPr defTabSz="457200" eaLnBrk="1" hangingPunct="1">
              <a:defRPr sz="3000">
                <a:solidFill>
                  <a:srgbClr val="009DD9"/>
                </a:solidFill>
              </a:defRPr>
            </a:lvl3pPr>
            <a:lvl4pPr defTabSz="457200" eaLnBrk="1" hangingPunct="1">
              <a:defRPr sz="3000">
                <a:solidFill>
                  <a:srgbClr val="009DD9"/>
                </a:solidFill>
              </a:defRPr>
            </a:lvl4pPr>
            <a:lvl5pPr defTabSz="457200" eaLnBrk="1" hangingPunct="1">
              <a:defRPr sz="3000">
                <a:solidFill>
                  <a:srgbClr val="009DD9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</a:defRPr>
            </a:lvl9pPr>
          </a:lstStyle>
          <a:p>
            <a:r>
              <a:rPr lang="en-US" sz="3200" cap="none" dirty="0">
                <a:solidFill>
                  <a:schemeClr val="bg1"/>
                </a:solidFill>
                <a:latin typeface="Archivo Narrow" panose="020B0604020202020204" charset="0"/>
              </a:rPr>
              <a:t>i</a:t>
            </a:r>
            <a:r>
              <a:rPr lang="en-US" sz="32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</a:t>
            </a:r>
            <a:r>
              <a:rPr lang="en-US" sz="32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primi</a:t>
            </a:r>
            <a:r>
              <a:rPr lang="en-US" sz="32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</a:t>
            </a:r>
            <a:r>
              <a:rPr lang="en-US" sz="32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mesi</a:t>
            </a:r>
            <a:r>
              <a:rPr lang="en-US" sz="32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del 2019</a:t>
            </a:r>
          </a:p>
          <a:p>
            <a:r>
              <a:rPr lang="en-US" sz="40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il</a:t>
            </a:r>
            <a:r>
              <a:rPr lang="en-US" sz="40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Vino </a:t>
            </a:r>
            <a:r>
              <a:rPr lang="en-US" sz="40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nel</a:t>
            </a:r>
            <a:r>
              <a:rPr lang="en-US" sz="40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  <a:latin typeface="Archivo Narrow" panose="020B0604020202020204" charset="0"/>
              </a:rPr>
              <a:t>canale</a:t>
            </a:r>
            <a:r>
              <a:rPr lang="en-US" sz="4000" cap="none" dirty="0" smtClean="0">
                <a:solidFill>
                  <a:schemeClr val="bg1"/>
                </a:solidFill>
                <a:latin typeface="Archivo Narrow" panose="020B0604020202020204" charset="0"/>
              </a:rPr>
              <a:t> Food</a:t>
            </a:r>
            <a:endParaRPr lang="en-US" sz="3600" dirty="0" smtClean="0">
              <a:solidFill>
                <a:schemeClr val="bg1"/>
              </a:solidFill>
              <a:latin typeface="Archivo Narrow" panose="020B0604020202020204" charset="0"/>
            </a:endParaRPr>
          </a:p>
        </p:txBody>
      </p:sp>
      <p:pic>
        <p:nvPicPr>
          <p:cNvPr id="5" name="Picture 4" descr="Blue St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1" name="Rectangle 2"/>
          <p:cNvSpPr>
            <a:spLocks noGrp="1"/>
          </p:cNvSpPr>
          <p:nvPr>
            <p:ph type="title"/>
          </p:nvPr>
        </p:nvSpPr>
        <p:spPr bwMode="auto">
          <a:xfrm>
            <a:off x="609600" y="304800"/>
            <a:ext cx="8166672" cy="571500"/>
          </a:xfr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it-IT" dirty="0"/>
              <a:t>Vino confezionato </a:t>
            </a:r>
            <a:br>
              <a:rPr lang="it-IT" dirty="0"/>
            </a:br>
            <a:r>
              <a:rPr lang="it-IT" sz="1400" dirty="0"/>
              <a:t>YTD </a:t>
            </a:r>
            <a:r>
              <a:rPr lang="it-IT" sz="1400" dirty="0" smtClean="0"/>
              <a:t>19 21 aprile 19 </a:t>
            </a:r>
            <a:r>
              <a:rPr lang="it-IT" sz="1400" dirty="0"/>
              <a:t>– canale FOOD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>
                <a:cs typeface="Calibri" pitchFamily="34" charset="0"/>
              </a:rPr>
              <a:t>Torna la positività a volume e si stringe rispetto all’anno la forbice di prezzo</a:t>
            </a:r>
            <a:endParaRPr lang="it-IT" dirty="0"/>
          </a:p>
        </p:txBody>
      </p:sp>
      <p:sp>
        <p:nvSpPr>
          <p:cNvPr id="7" name="Text Placeholder 5"/>
          <p:cNvSpPr>
            <a:spLocks/>
          </p:cNvSpPr>
          <p:nvPr/>
        </p:nvSpPr>
        <p:spPr bwMode="auto">
          <a:xfrm>
            <a:off x="304800" y="6373813"/>
            <a:ext cx="81661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anchor="b"/>
          <a:lstStyle/>
          <a:p>
            <a:pPr defTabSz="457200">
              <a:spcBef>
                <a:spcPts val="63"/>
              </a:spcBef>
              <a:buClr>
                <a:srgbClr val="5F5F5F"/>
              </a:buClr>
              <a:buFont typeface="Arial" charset="0"/>
              <a:buNone/>
            </a:pPr>
            <a:r>
              <a:rPr lang="en-US" sz="900" i="1" dirty="0" err="1">
                <a:solidFill>
                  <a:schemeClr val="tx2"/>
                </a:solidFill>
                <a:latin typeface="+mj-lt"/>
                <a:cs typeface="Calibri" pitchFamily="34" charset="0"/>
              </a:rPr>
              <a:t>Fonte</a:t>
            </a:r>
            <a:r>
              <a:rPr lang="en-US" sz="900" i="1" dirty="0">
                <a:solidFill>
                  <a:schemeClr val="tx2"/>
                </a:solidFill>
                <a:latin typeface="+mj-lt"/>
                <a:cs typeface="Calibri" pitchFamily="34" charset="0"/>
              </a:rPr>
              <a:t>: Nielsen Market*Track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6327366" y="3140968"/>
          <a:ext cx="2825922" cy="227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91773"/>
              </p:ext>
            </p:extLst>
          </p:nvPr>
        </p:nvGraphicFramePr>
        <p:xfrm>
          <a:off x="309998" y="2492896"/>
          <a:ext cx="6096000" cy="2736304"/>
        </p:xfrm>
        <a:graphic>
          <a:graphicData uri="http://schemas.openxmlformats.org/drawingml/2006/table">
            <a:tbl>
              <a:tblPr firstRow="1" bandRow="1">
                <a:tableStyleId>{F42287CE-4BE3-4C00-BBDA-37193D2D1548}</a:tableStyleId>
              </a:tblPr>
              <a:tblGrid>
                <a:gridCol w="2032000"/>
                <a:gridCol w="2032000"/>
                <a:gridCol w="2032000"/>
              </a:tblGrid>
              <a:tr h="100975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YTD 22 aprile 18</a:t>
                      </a:r>
                    </a:p>
                    <a:p>
                      <a:pPr algn="ctr"/>
                      <a:endParaRPr lang="it-IT" sz="1600" dirty="0" smtClean="0"/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YTD 21 aprile 19</a:t>
                      </a:r>
                    </a:p>
                    <a:p>
                      <a:pPr algn="ctr"/>
                      <a:endParaRPr lang="it-IT" sz="1600" dirty="0" smtClean="0"/>
                    </a:p>
                    <a:p>
                      <a:endParaRPr lang="it-IT" sz="1600" dirty="0"/>
                    </a:p>
                  </a:txBody>
                  <a:tcPr/>
                </a:tc>
              </a:tr>
              <a:tr h="635770">
                <a:tc>
                  <a:txBody>
                    <a:bodyPr/>
                    <a:lstStyle/>
                    <a:p>
                      <a:r>
                        <a:rPr lang="it-IT" dirty="0" smtClean="0"/>
                        <a:t>VALORE</a:t>
                      </a:r>
                      <a:r>
                        <a:rPr lang="it-IT" baseline="0" dirty="0" smtClean="0"/>
                        <a:t> </a:t>
                      </a:r>
                    </a:p>
                    <a:p>
                      <a:r>
                        <a:rPr lang="it-IT" baseline="0" dirty="0" smtClean="0"/>
                        <a:t>(MIO €)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557,9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588,6</a:t>
                      </a:r>
                      <a:endParaRPr lang="it-IT" sz="1600" dirty="0"/>
                    </a:p>
                  </a:txBody>
                  <a:tcPr/>
                </a:tc>
              </a:tr>
              <a:tr h="45501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35770">
                <a:tc>
                  <a:txBody>
                    <a:bodyPr/>
                    <a:lstStyle/>
                    <a:p>
                      <a:r>
                        <a:rPr lang="it-IT" dirty="0" smtClean="0"/>
                        <a:t>VOLUME</a:t>
                      </a:r>
                      <a:r>
                        <a:rPr lang="it-IT" baseline="0" dirty="0" smtClean="0"/>
                        <a:t> </a:t>
                      </a:r>
                    </a:p>
                    <a:p>
                      <a:r>
                        <a:rPr lang="it-IT" baseline="0" dirty="0" smtClean="0"/>
                        <a:t>(MIO HL)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1,97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2,01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16216" y="2852936"/>
            <a:ext cx="22349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ea typeface="ＭＳ Ｐゴシック"/>
                <a:cs typeface="ＭＳ Ｐゴシック"/>
              </a:rPr>
              <a:t>Var% vs corrispondente</a:t>
            </a:r>
            <a:endParaRPr lang="en-US" b="1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934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4" name="Rectangle 2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8166672" cy="571500"/>
          </a:xfrm>
          <a:noFill/>
        </p:spPr>
        <p:txBody>
          <a:bodyPr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it-IT" sz="1800" b="0" cap="none" dirty="0" smtClean="0">
                <a:latin typeface="+mn-lt"/>
                <a:cs typeface="Calibri" pitchFamily="34" charset="0"/>
              </a:rPr>
              <a:t>Bene il Sud e il Centro, mentre in termini di canali oltre alla conferma del Discount è interessante la crescita dei Super</a:t>
            </a:r>
            <a:endParaRPr lang="en-US" sz="1800" b="0" cap="none" dirty="0" smtClean="0">
              <a:latin typeface="+mn-lt"/>
              <a:cs typeface="Calibri" pitchFamily="34" charset="0"/>
            </a:endParaRPr>
          </a:p>
        </p:txBody>
      </p:sp>
      <p:graphicFrame>
        <p:nvGraphicFramePr>
          <p:cNvPr id="716803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882775" y="1050925"/>
          <a:ext cx="7261225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3" imgW="5895934" imgH="3905328" progId="MSGraph.Chart.8">
                  <p:embed followColorScheme="full"/>
                </p:oleObj>
              </mc:Choice>
              <mc:Fallback>
                <p:oleObj name="Chart" r:id="rId3" imgW="5895934" imgH="3905328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1050925"/>
                        <a:ext cx="7261225" cy="481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06" name="Text Box 5"/>
          <p:cNvSpPr txBox="1">
            <a:spLocks noChangeArrowheads="1"/>
          </p:cNvSpPr>
          <p:nvPr/>
        </p:nvSpPr>
        <p:spPr bwMode="auto">
          <a:xfrm>
            <a:off x="-174848" y="1600200"/>
            <a:ext cx="2514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Trend Totale Food</a:t>
            </a:r>
          </a:p>
          <a:p>
            <a:pPr algn="ctr"/>
            <a:endParaRPr lang="it-IT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algn="ctr"/>
            <a:r>
              <a:rPr lang="it-IT" sz="1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Volume </a:t>
            </a:r>
            <a:r>
              <a:rPr lang="it-IT" sz="1400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+</a:t>
            </a:r>
            <a:r>
              <a:rPr lang="it-IT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2,1</a:t>
            </a:r>
            <a:r>
              <a:rPr lang="it-IT" sz="1400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%</a:t>
            </a:r>
            <a:endParaRPr lang="it-IT" sz="1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algn="ctr"/>
            <a:endParaRPr lang="it-IT" sz="1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algn="ctr"/>
            <a:r>
              <a:rPr lang="it-IT" sz="1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Valore </a:t>
            </a:r>
            <a:r>
              <a:rPr lang="it-IT" sz="1400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+5,5%</a:t>
            </a:r>
            <a:endParaRPr lang="en-US" sz="1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Text Placeholder 5"/>
          <p:cNvSpPr>
            <a:spLocks/>
          </p:cNvSpPr>
          <p:nvPr/>
        </p:nvSpPr>
        <p:spPr bwMode="auto">
          <a:xfrm>
            <a:off x="304800" y="6373813"/>
            <a:ext cx="81661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anchor="b"/>
          <a:lstStyle/>
          <a:p>
            <a:pPr defTabSz="457200">
              <a:spcBef>
                <a:spcPts val="63"/>
              </a:spcBef>
              <a:buClr>
                <a:srgbClr val="5F5F5F"/>
              </a:buClr>
              <a:buFont typeface="Arial" charset="0"/>
              <a:buNone/>
            </a:pPr>
            <a:r>
              <a:rPr lang="en-US" sz="900" i="1" dirty="0" err="1">
                <a:solidFill>
                  <a:schemeClr val="tx2"/>
                </a:solidFill>
                <a:latin typeface="+mj-lt"/>
                <a:cs typeface="Calibri" pitchFamily="34" charset="0"/>
              </a:rPr>
              <a:t>Fonte</a:t>
            </a:r>
            <a:r>
              <a:rPr lang="en-US" sz="900" i="1" dirty="0">
                <a:solidFill>
                  <a:schemeClr val="tx2"/>
                </a:solidFill>
                <a:latin typeface="+mj-lt"/>
                <a:cs typeface="Calibri" pitchFamily="34" charset="0"/>
              </a:rPr>
              <a:t>: Nielsen Market*Track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124744"/>
            <a:ext cx="188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YTD19 - 21 </a:t>
            </a:r>
            <a:r>
              <a:rPr lang="it-IT" dirty="0"/>
              <a:t>aprile </a:t>
            </a:r>
            <a:r>
              <a:rPr lang="it-IT" dirty="0" smtClean="0"/>
              <a:t>19</a:t>
            </a:r>
            <a:endParaRPr lang="it-IT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667000" y="1124744"/>
          <a:ext cx="3888432" cy="278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1619672" y="3767492"/>
          <a:ext cx="3888432" cy="278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52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4" name="Rectangle 2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8166672" cy="571500"/>
          </a:xfrm>
          <a:noFill/>
        </p:spPr>
        <p:txBody>
          <a:bodyPr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it-IT" sz="1800" b="0" cap="none" dirty="0" smtClean="0">
                <a:latin typeface="+mn-lt"/>
                <a:cs typeface="Calibri" pitchFamily="34" charset="0"/>
              </a:rPr>
              <a:t>Aumento generalizzato della pressione promozionale con impatti maggiori in Area 4 e Super</a:t>
            </a:r>
            <a:endParaRPr lang="en-US" sz="1800" b="0" cap="none" dirty="0" smtClean="0">
              <a:latin typeface="+mn-lt"/>
              <a:cs typeface="Calibri" pitchFamily="34" charset="0"/>
            </a:endParaRPr>
          </a:p>
        </p:txBody>
      </p:sp>
      <p:graphicFrame>
        <p:nvGraphicFramePr>
          <p:cNvPr id="716803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882775" y="1050925"/>
          <a:ext cx="7261225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art" r:id="rId3" imgW="5895934" imgH="3905328" progId="MSGraph.Chart.8">
                  <p:embed followColorScheme="full"/>
                </p:oleObj>
              </mc:Choice>
              <mc:Fallback>
                <p:oleObj name="Chart" r:id="rId3" imgW="5895934" imgH="3905328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1050925"/>
                        <a:ext cx="7261225" cy="481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06" name="Text Box 5"/>
          <p:cNvSpPr txBox="1">
            <a:spLocks noChangeArrowheads="1"/>
          </p:cNvSpPr>
          <p:nvPr/>
        </p:nvSpPr>
        <p:spPr bwMode="auto">
          <a:xfrm>
            <a:off x="-174848" y="1600200"/>
            <a:ext cx="2514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Trend Totale Food</a:t>
            </a:r>
          </a:p>
          <a:p>
            <a:pPr algn="ctr"/>
            <a:endParaRPr lang="it-IT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algn="ctr"/>
            <a:r>
              <a:rPr lang="it-IT" sz="1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Volume </a:t>
            </a:r>
            <a:r>
              <a:rPr lang="it-IT" sz="1400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+</a:t>
            </a:r>
            <a:r>
              <a:rPr lang="it-IT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2,1</a:t>
            </a:r>
            <a:r>
              <a:rPr lang="it-IT" sz="1400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%</a:t>
            </a:r>
            <a:endParaRPr lang="it-IT" sz="1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algn="ctr"/>
            <a:endParaRPr lang="it-IT" sz="1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algn="ctr"/>
            <a:r>
              <a:rPr lang="it-IT" sz="1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Valore </a:t>
            </a:r>
            <a:r>
              <a:rPr lang="it-IT" sz="1400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+5,5%</a:t>
            </a:r>
            <a:endParaRPr lang="en-US" sz="1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Text Placeholder 5"/>
          <p:cNvSpPr>
            <a:spLocks/>
          </p:cNvSpPr>
          <p:nvPr/>
        </p:nvSpPr>
        <p:spPr bwMode="auto">
          <a:xfrm>
            <a:off x="304800" y="6373813"/>
            <a:ext cx="81661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anchor="b"/>
          <a:lstStyle/>
          <a:p>
            <a:pPr defTabSz="457200">
              <a:spcBef>
                <a:spcPts val="63"/>
              </a:spcBef>
              <a:buClr>
                <a:srgbClr val="5F5F5F"/>
              </a:buClr>
              <a:buFont typeface="Arial" charset="0"/>
              <a:buNone/>
            </a:pPr>
            <a:r>
              <a:rPr lang="en-US" sz="900" i="1" dirty="0" err="1">
                <a:solidFill>
                  <a:schemeClr val="tx2"/>
                </a:solidFill>
                <a:latin typeface="+mj-lt"/>
                <a:cs typeface="Calibri" pitchFamily="34" charset="0"/>
              </a:rPr>
              <a:t>Fonte</a:t>
            </a:r>
            <a:r>
              <a:rPr lang="en-US" sz="900" i="1" dirty="0">
                <a:solidFill>
                  <a:schemeClr val="tx2"/>
                </a:solidFill>
                <a:latin typeface="+mj-lt"/>
                <a:cs typeface="Calibri" pitchFamily="34" charset="0"/>
              </a:rPr>
              <a:t>: Nielsen Market*Track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124744"/>
            <a:ext cx="188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YTD19 - 21 </a:t>
            </a:r>
            <a:r>
              <a:rPr lang="it-IT" dirty="0"/>
              <a:t>aprile </a:t>
            </a:r>
            <a:r>
              <a:rPr lang="it-IT" dirty="0" smtClean="0"/>
              <a:t>19</a:t>
            </a:r>
            <a:endParaRPr lang="it-IT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667000" y="1124744"/>
          <a:ext cx="5803900" cy="278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1619672" y="3767492"/>
          <a:ext cx="6696744" cy="297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891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03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882775" y="1050925"/>
          <a:ext cx="7261225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hart" r:id="rId3" imgW="5895934" imgH="3905328" progId="MSGraph.Chart.8">
                  <p:embed followColorScheme="full"/>
                </p:oleObj>
              </mc:Choice>
              <mc:Fallback>
                <p:oleObj name="Chart" r:id="rId3" imgW="5895934" imgH="3905328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1050925"/>
                        <a:ext cx="7261225" cy="481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06" name="Text Box 5"/>
          <p:cNvSpPr txBox="1">
            <a:spLocks noChangeArrowheads="1"/>
          </p:cNvSpPr>
          <p:nvPr/>
        </p:nvSpPr>
        <p:spPr bwMode="auto">
          <a:xfrm>
            <a:off x="185192" y="1816224"/>
            <a:ext cx="2514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Trend Totale Food</a:t>
            </a:r>
          </a:p>
          <a:p>
            <a:pPr algn="ctr"/>
            <a:endParaRPr lang="it-IT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algn="ctr"/>
            <a:r>
              <a:rPr lang="it-IT" sz="1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Volume </a:t>
            </a:r>
            <a:r>
              <a:rPr lang="it-IT" sz="1400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+</a:t>
            </a:r>
            <a:r>
              <a:rPr lang="it-IT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2,1</a:t>
            </a:r>
            <a:r>
              <a:rPr lang="it-IT" sz="1400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%</a:t>
            </a:r>
            <a:endParaRPr lang="it-IT" sz="1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algn="ctr"/>
            <a:endParaRPr lang="it-IT" sz="1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algn="ctr"/>
            <a:r>
              <a:rPr lang="it-IT" sz="1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Valore </a:t>
            </a:r>
            <a:r>
              <a:rPr lang="it-IT" sz="1400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+5,5%</a:t>
            </a:r>
            <a:endParaRPr lang="en-US" sz="1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Text Placeholder 5"/>
          <p:cNvSpPr>
            <a:spLocks/>
          </p:cNvSpPr>
          <p:nvPr/>
        </p:nvSpPr>
        <p:spPr bwMode="auto">
          <a:xfrm>
            <a:off x="304800" y="6373813"/>
            <a:ext cx="81661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anchor="b"/>
          <a:lstStyle/>
          <a:p>
            <a:pPr defTabSz="457200">
              <a:spcBef>
                <a:spcPts val="63"/>
              </a:spcBef>
              <a:buClr>
                <a:srgbClr val="5F5F5F"/>
              </a:buClr>
              <a:buFont typeface="Arial" charset="0"/>
              <a:buNone/>
            </a:pPr>
            <a:r>
              <a:rPr lang="en-US" sz="900" i="1" dirty="0" err="1">
                <a:solidFill>
                  <a:schemeClr val="tx2"/>
                </a:solidFill>
                <a:latin typeface="+mj-lt"/>
                <a:cs typeface="Calibri" pitchFamily="34" charset="0"/>
              </a:rPr>
              <a:t>Fonte</a:t>
            </a:r>
            <a:r>
              <a:rPr lang="en-US" sz="900" i="1" dirty="0">
                <a:solidFill>
                  <a:schemeClr val="tx2"/>
                </a:solidFill>
                <a:latin typeface="+mj-lt"/>
                <a:cs typeface="Calibri" pitchFamily="34" charset="0"/>
              </a:rPr>
              <a:t>: Nielsen Market*Track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1340768"/>
            <a:ext cx="188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YTD19 - 21 </a:t>
            </a:r>
            <a:r>
              <a:rPr lang="it-IT" dirty="0"/>
              <a:t>aprile </a:t>
            </a:r>
            <a:r>
              <a:rPr lang="it-IT" dirty="0" smtClean="0"/>
              <a:t>19</a:t>
            </a:r>
            <a:endParaRPr lang="it-IT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518839"/>
            <a:ext cx="81666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defTabSz="457200" eaLnBrk="0" hangingPunct="0"/>
            <a:r>
              <a:rPr lang="it-IT" sz="1600" b="0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La crescita del vetro non è stata influenzata dall’incremento della pressione promozionale</a:t>
            </a:r>
            <a:endParaRPr lang="en-US" sz="1600" b="0" dirty="0">
              <a:solidFill>
                <a:schemeClr val="accent6"/>
              </a:solidFill>
              <a:latin typeface="+mn-lt"/>
              <a:cs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/>
          </p:nvPr>
        </p:nvGraphicFramePr>
        <p:xfrm>
          <a:off x="1896615" y="1628800"/>
          <a:ext cx="7427913" cy="455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hart" r:id="rId5" imgW="7086600" imgH="4343430" progId="MSGraph.Chart.8">
                  <p:embed followColorScheme="full"/>
                </p:oleObj>
              </mc:Choice>
              <mc:Fallback>
                <p:oleObj name="Chart" r:id="rId5" imgW="7086600" imgH="434343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615" y="1628800"/>
                        <a:ext cx="7427913" cy="4552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1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elsen Standard Texture 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256</Words>
  <Application>Microsoft Office PowerPoint</Application>
  <PresentationFormat>Presentazione su schermo (4:3)</PresentationFormat>
  <Paragraphs>58</Paragraphs>
  <Slides>10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</vt:lpstr>
      <vt:lpstr>MS PGothic</vt:lpstr>
      <vt:lpstr>Archivo Narrow</vt:lpstr>
      <vt:lpstr>Nielsen Standard Texture 1</vt:lpstr>
      <vt:lpstr>Chart</vt:lpstr>
      <vt:lpstr>WEST 2016 Playbook</vt:lpstr>
      <vt:lpstr>Positivo l’inizio dell’anno per il comparto</vt:lpstr>
      <vt:lpstr>Il trend positivo caratterizza tutti gli store format e tutte le aree della DM.</vt:lpstr>
      <vt:lpstr>Il comparto alcolici nel canale C&amp;C</vt:lpstr>
      <vt:lpstr>WEST 2016 Playbook</vt:lpstr>
      <vt:lpstr>Vino confezionato  YTD 19 21 aprile 19 – canale FOOD</vt:lpstr>
      <vt:lpstr>Bene il Sud e il Centro, mentre in termini di canali oltre alla conferma del Discount è interessante la crescita dei Super</vt:lpstr>
      <vt:lpstr>Aumento generalizzato della pressione promozionale con impatti maggiori in Area 4 e Super</vt:lpstr>
      <vt:lpstr>La crescita del vetro non è stata influenzata dall’incremento della pressione promozionale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TWO-LINE HEADLINE GOES HERE</dc:title>
  <dc:creator>Amedei, Roberto</dc:creator>
  <cp:lastModifiedBy>Francesca Migliarucci</cp:lastModifiedBy>
  <cp:revision>120</cp:revision>
  <dcterms:modified xsi:type="dcterms:W3CDTF">2019-06-04T10:16:38Z</dcterms:modified>
</cp:coreProperties>
</file>