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3" r:id="rId1"/>
  </p:sldMasterIdLst>
  <p:notesMasterIdLst>
    <p:notesMasterId r:id="rId16"/>
  </p:notesMasterIdLst>
  <p:sldIdLst>
    <p:sldId id="274" r:id="rId2"/>
    <p:sldId id="962" r:id="rId3"/>
    <p:sldId id="971" r:id="rId4"/>
    <p:sldId id="972" r:id="rId5"/>
    <p:sldId id="973" r:id="rId6"/>
    <p:sldId id="970" r:id="rId7"/>
    <p:sldId id="963" r:id="rId8"/>
    <p:sldId id="964" r:id="rId9"/>
    <p:sldId id="965" r:id="rId10"/>
    <p:sldId id="966" r:id="rId11"/>
    <p:sldId id="967" r:id="rId12"/>
    <p:sldId id="968" r:id="rId13"/>
    <p:sldId id="969" r:id="rId14"/>
    <p:sldId id="298" r:id="rId15"/>
  </p:sldIdLst>
  <p:sldSz cx="12192000" cy="6858000"/>
  <p:notesSz cx="6797675" cy="987266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1F35"/>
    <a:srgbClr val="EFD1D1"/>
    <a:srgbClr val="6C2A60"/>
    <a:srgbClr val="A5A5A5"/>
    <a:srgbClr val="7B1728"/>
    <a:srgbClr val="C1AAC0"/>
    <a:srgbClr val="C00000"/>
    <a:srgbClr val="660066"/>
    <a:srgbClr val="A40000"/>
    <a:srgbClr val="1C98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36" autoAdjust="0"/>
  </p:normalViewPr>
  <p:slideViewPr>
    <p:cSldViewPr snapToGrid="0">
      <p:cViewPr varScale="1">
        <p:scale>
          <a:sx n="59" d="100"/>
          <a:sy n="59" d="100"/>
        </p:scale>
        <p:origin x="872" y="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258618297231859"/>
          <c:y val="3.8173728739687836E-2"/>
          <c:w val="0.78055742647681647"/>
          <c:h val="0.87070507979110856"/>
        </c:manualLayout>
      </c:layout>
      <c:barChart>
        <c:barDir val="bar"/>
        <c:grouping val="clustered"/>
        <c:varyColors val="0"/>
        <c:ser>
          <c:idx val="0"/>
          <c:order val="0"/>
          <c:tx>
            <c:strRef>
              <c:f>Foglio1!$B$1</c:f>
              <c:strCache>
                <c:ptCount val="1"/>
                <c:pt idx="0">
                  <c:v>2018</c:v>
                </c:pt>
              </c:strCache>
            </c:strRef>
          </c:tx>
          <c:spPr>
            <a:solidFill>
              <a:srgbClr val="A41F35"/>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Foglio1!$A$2:$A$11</c:f>
              <c:strCache>
                <c:ptCount val="10"/>
                <c:pt idx="0">
                  <c:v>USA</c:v>
                </c:pt>
                <c:pt idx="1">
                  <c:v>Cina</c:v>
                </c:pt>
                <c:pt idx="2">
                  <c:v>Canada</c:v>
                </c:pt>
                <c:pt idx="3">
                  <c:v>Giappone</c:v>
                </c:pt>
                <c:pt idx="4">
                  <c:v>Svizzera</c:v>
                </c:pt>
                <c:pt idx="5">
                  <c:v>Hong Kong</c:v>
                </c:pt>
                <c:pt idx="6">
                  <c:v>Australia</c:v>
                </c:pt>
                <c:pt idx="7">
                  <c:v>Norvegia</c:v>
                </c:pt>
                <c:pt idx="8">
                  <c:v>Brasile</c:v>
                </c:pt>
                <c:pt idx="9">
                  <c:v>Corea del Sud</c:v>
                </c:pt>
              </c:strCache>
            </c:strRef>
          </c:cat>
          <c:val>
            <c:numRef>
              <c:f>Foglio1!$B$2:$B$11</c:f>
              <c:numCache>
                <c:formatCode>_-* #,##0.0\ _€_-;\-* #,##0.0\ _€_-;_-* "-"??\ _€_-;_-@_-</c:formatCode>
                <c:ptCount val="10"/>
                <c:pt idx="0">
                  <c:v>5249.6648869999999</c:v>
                </c:pt>
                <c:pt idx="1">
                  <c:v>2414.9315040000001</c:v>
                </c:pt>
                <c:pt idx="2">
                  <c:v>1692.7978680000001</c:v>
                </c:pt>
                <c:pt idx="3">
                  <c:v>1419.302484</c:v>
                </c:pt>
                <c:pt idx="4">
                  <c:v>1024.813144</c:v>
                </c:pt>
                <c:pt idx="5">
                  <c:v>1302.1895159999999</c:v>
                </c:pt>
                <c:pt idx="6">
                  <c:v>529.05354299999999</c:v>
                </c:pt>
                <c:pt idx="7">
                  <c:v>373.14411799999999</c:v>
                </c:pt>
                <c:pt idx="8">
                  <c:v>319.54589600000003</c:v>
                </c:pt>
                <c:pt idx="9">
                  <c:v>206.75250199999999</c:v>
                </c:pt>
              </c:numCache>
            </c:numRef>
          </c:val>
          <c:extLst>
            <c:ext xmlns:c16="http://schemas.microsoft.com/office/drawing/2014/chart" uri="{C3380CC4-5D6E-409C-BE32-E72D297353CC}">
              <c16:uniqueId val="{00000000-70CC-4608-8686-3A8498567BCC}"/>
            </c:ext>
          </c:extLst>
        </c:ser>
        <c:ser>
          <c:idx val="1"/>
          <c:order val="1"/>
          <c:tx>
            <c:strRef>
              <c:f>Foglio1!$C$1</c:f>
              <c:strCache>
                <c:ptCount val="1"/>
                <c:pt idx="0">
                  <c:v>2019</c:v>
                </c:pt>
              </c:strCache>
            </c:strRef>
          </c:tx>
          <c:spPr>
            <a:solidFill>
              <a:schemeClr val="accent2"/>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Foglio1!$A$2:$A$11</c:f>
              <c:strCache>
                <c:ptCount val="10"/>
                <c:pt idx="0">
                  <c:v>USA</c:v>
                </c:pt>
                <c:pt idx="1">
                  <c:v>Cina</c:v>
                </c:pt>
                <c:pt idx="2">
                  <c:v>Canada</c:v>
                </c:pt>
                <c:pt idx="3">
                  <c:v>Giappone</c:v>
                </c:pt>
                <c:pt idx="4">
                  <c:v>Svizzera</c:v>
                </c:pt>
                <c:pt idx="5">
                  <c:v>Hong Kong</c:v>
                </c:pt>
                <c:pt idx="6">
                  <c:v>Australia</c:v>
                </c:pt>
                <c:pt idx="7">
                  <c:v>Norvegia</c:v>
                </c:pt>
                <c:pt idx="8">
                  <c:v>Brasile</c:v>
                </c:pt>
                <c:pt idx="9">
                  <c:v>Corea del Sud</c:v>
                </c:pt>
              </c:strCache>
            </c:strRef>
          </c:cat>
          <c:val>
            <c:numRef>
              <c:f>Foglio1!$C$2:$C$11</c:f>
              <c:numCache>
                <c:formatCode>_-* #,##0.0\ _€_-;\-* #,##0.0\ _€_-;_-* "-"??\ _€_-;_-@_-</c:formatCode>
                <c:ptCount val="10"/>
                <c:pt idx="0">
                  <c:v>5549.8165120000003</c:v>
                </c:pt>
                <c:pt idx="1">
                  <c:v>2181.6062080000002</c:v>
                </c:pt>
                <c:pt idx="2">
                  <c:v>1742.8331659999999</c:v>
                </c:pt>
                <c:pt idx="3">
                  <c:v>1606.565022</c:v>
                </c:pt>
                <c:pt idx="4">
                  <c:v>1077.6445900000001</c:v>
                </c:pt>
                <c:pt idx="5">
                  <c:v>1004.021982</c:v>
                </c:pt>
                <c:pt idx="6">
                  <c:v>520.97778500000004</c:v>
                </c:pt>
                <c:pt idx="7">
                  <c:v>385.34959900000001</c:v>
                </c:pt>
                <c:pt idx="8">
                  <c:v>332.56622800000002</c:v>
                </c:pt>
                <c:pt idx="9">
                  <c:v>231.50731099999999</c:v>
                </c:pt>
              </c:numCache>
            </c:numRef>
          </c:val>
          <c:extLst>
            <c:ext xmlns:c16="http://schemas.microsoft.com/office/drawing/2014/chart" uri="{C3380CC4-5D6E-409C-BE32-E72D297353CC}">
              <c16:uniqueId val="{00000001-70CC-4608-8686-3A8498567BCC}"/>
            </c:ext>
          </c:extLst>
        </c:ser>
        <c:dLbls>
          <c:showLegendKey val="0"/>
          <c:showVal val="0"/>
          <c:showCatName val="0"/>
          <c:showSerName val="0"/>
          <c:showPercent val="0"/>
          <c:showBubbleSize val="0"/>
        </c:dLbls>
        <c:gapWidth val="182"/>
        <c:axId val="386513248"/>
        <c:axId val="390516768"/>
      </c:barChart>
      <c:catAx>
        <c:axId val="38651324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it-IT"/>
          </a:p>
        </c:txPr>
        <c:crossAx val="390516768"/>
        <c:crosses val="autoZero"/>
        <c:auto val="1"/>
        <c:lblAlgn val="ctr"/>
        <c:lblOffset val="100"/>
        <c:noMultiLvlLbl val="0"/>
      </c:catAx>
      <c:valAx>
        <c:axId val="390516768"/>
        <c:scaling>
          <c:orientation val="minMax"/>
        </c:scaling>
        <c:delete val="1"/>
        <c:axPos val="t"/>
        <c:numFmt formatCode="_-* #,##0.0\ _€_-;\-* #,##0.0\ _€_-;_-* &quot;-&quot;??\ _€_-;_-@_-" sourceLinked="1"/>
        <c:majorTickMark val="none"/>
        <c:minorTickMark val="none"/>
        <c:tickLblPos val="nextTo"/>
        <c:crossAx val="386513248"/>
        <c:crosses val="autoZero"/>
        <c:crossBetween val="between"/>
      </c:valAx>
      <c:spPr>
        <a:noFill/>
        <a:ln>
          <a:noFill/>
        </a:ln>
        <a:effectLst/>
      </c:spPr>
    </c:plotArea>
    <c:legend>
      <c:legendPos val="b"/>
      <c:layout>
        <c:manualLayout>
          <c:xMode val="edge"/>
          <c:yMode val="edge"/>
          <c:x val="0.42956333381517431"/>
          <c:y val="0.73582457157754488"/>
          <c:w val="0.17152131518940575"/>
          <c:h val="5.8037293228140829E-2"/>
        </c:manualLayout>
      </c:layout>
      <c:overlay val="0"/>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Foglio1!$B$1</c:f>
              <c:strCache>
                <c:ptCount val="1"/>
                <c:pt idx="0">
                  <c:v>var</c:v>
                </c:pt>
              </c:strCache>
            </c:strRef>
          </c:tx>
          <c:spPr>
            <a:solidFill>
              <a:schemeClr val="accent1"/>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3-918C-487B-A0E3-6B4E73675A79}"/>
              </c:ext>
            </c:extLst>
          </c:dPt>
          <c:dPt>
            <c:idx val="1"/>
            <c:invertIfNegative val="0"/>
            <c:bubble3D val="0"/>
            <c:spPr>
              <a:solidFill>
                <a:srgbClr val="FF0000"/>
              </a:solidFill>
              <a:ln>
                <a:noFill/>
              </a:ln>
              <a:effectLst/>
            </c:spPr>
            <c:extLst>
              <c:ext xmlns:c16="http://schemas.microsoft.com/office/drawing/2014/chart" uri="{C3380CC4-5D6E-409C-BE32-E72D297353CC}">
                <c16:uniqueId val="{0000000A-918C-487B-A0E3-6B4E73675A79}"/>
              </c:ext>
            </c:extLst>
          </c:dPt>
          <c:dPt>
            <c:idx val="2"/>
            <c:invertIfNegative val="0"/>
            <c:bubble3D val="0"/>
            <c:spPr>
              <a:solidFill>
                <a:srgbClr val="00B050"/>
              </a:solidFill>
              <a:ln>
                <a:noFill/>
              </a:ln>
              <a:effectLst/>
            </c:spPr>
            <c:extLst>
              <c:ext xmlns:c16="http://schemas.microsoft.com/office/drawing/2014/chart" uri="{C3380CC4-5D6E-409C-BE32-E72D297353CC}">
                <c16:uniqueId val="{00000004-918C-487B-A0E3-6B4E73675A79}"/>
              </c:ext>
            </c:extLst>
          </c:dPt>
          <c:dPt>
            <c:idx val="3"/>
            <c:invertIfNegative val="0"/>
            <c:bubble3D val="0"/>
            <c:spPr>
              <a:solidFill>
                <a:srgbClr val="00B050"/>
              </a:solidFill>
              <a:ln>
                <a:noFill/>
              </a:ln>
              <a:effectLst/>
            </c:spPr>
            <c:extLst>
              <c:ext xmlns:c16="http://schemas.microsoft.com/office/drawing/2014/chart" uri="{C3380CC4-5D6E-409C-BE32-E72D297353CC}">
                <c16:uniqueId val="{00000005-918C-487B-A0E3-6B4E73675A79}"/>
              </c:ext>
            </c:extLst>
          </c:dPt>
          <c:dPt>
            <c:idx val="4"/>
            <c:invertIfNegative val="0"/>
            <c:bubble3D val="0"/>
            <c:spPr>
              <a:solidFill>
                <a:srgbClr val="00B050"/>
              </a:solidFill>
              <a:ln>
                <a:noFill/>
              </a:ln>
              <a:effectLst/>
            </c:spPr>
            <c:extLst>
              <c:ext xmlns:c16="http://schemas.microsoft.com/office/drawing/2014/chart" uri="{C3380CC4-5D6E-409C-BE32-E72D297353CC}">
                <c16:uniqueId val="{00000006-918C-487B-A0E3-6B4E73675A79}"/>
              </c:ext>
            </c:extLst>
          </c:dPt>
          <c:dPt>
            <c:idx val="5"/>
            <c:invertIfNegative val="0"/>
            <c:bubble3D val="0"/>
            <c:spPr>
              <a:solidFill>
                <a:srgbClr val="FF0000"/>
              </a:solidFill>
              <a:ln>
                <a:noFill/>
              </a:ln>
              <a:effectLst/>
            </c:spPr>
            <c:extLst>
              <c:ext xmlns:c16="http://schemas.microsoft.com/office/drawing/2014/chart" uri="{C3380CC4-5D6E-409C-BE32-E72D297353CC}">
                <c16:uniqueId val="{0000000B-918C-487B-A0E3-6B4E73675A79}"/>
              </c:ext>
            </c:extLst>
          </c:dPt>
          <c:dPt>
            <c:idx val="6"/>
            <c:invertIfNegative val="0"/>
            <c:bubble3D val="0"/>
            <c:spPr>
              <a:solidFill>
                <a:srgbClr val="FF0000"/>
              </a:solidFill>
              <a:ln>
                <a:noFill/>
              </a:ln>
              <a:effectLst/>
            </c:spPr>
            <c:extLst>
              <c:ext xmlns:c16="http://schemas.microsoft.com/office/drawing/2014/chart" uri="{C3380CC4-5D6E-409C-BE32-E72D297353CC}">
                <c16:uniqueId val="{0000000C-918C-487B-A0E3-6B4E73675A79}"/>
              </c:ext>
            </c:extLst>
          </c:dPt>
          <c:dPt>
            <c:idx val="7"/>
            <c:invertIfNegative val="0"/>
            <c:bubble3D val="0"/>
            <c:spPr>
              <a:solidFill>
                <a:srgbClr val="00B050"/>
              </a:solidFill>
              <a:ln>
                <a:noFill/>
              </a:ln>
              <a:effectLst/>
            </c:spPr>
            <c:extLst>
              <c:ext xmlns:c16="http://schemas.microsoft.com/office/drawing/2014/chart" uri="{C3380CC4-5D6E-409C-BE32-E72D297353CC}">
                <c16:uniqueId val="{00000007-918C-487B-A0E3-6B4E73675A79}"/>
              </c:ext>
            </c:extLst>
          </c:dPt>
          <c:dPt>
            <c:idx val="8"/>
            <c:invertIfNegative val="0"/>
            <c:bubble3D val="0"/>
            <c:spPr>
              <a:solidFill>
                <a:srgbClr val="00B050"/>
              </a:solidFill>
              <a:ln>
                <a:noFill/>
              </a:ln>
              <a:effectLst/>
            </c:spPr>
            <c:extLst>
              <c:ext xmlns:c16="http://schemas.microsoft.com/office/drawing/2014/chart" uri="{C3380CC4-5D6E-409C-BE32-E72D297353CC}">
                <c16:uniqueId val="{00000008-918C-487B-A0E3-6B4E73675A79}"/>
              </c:ext>
            </c:extLst>
          </c:dPt>
          <c:dPt>
            <c:idx val="9"/>
            <c:invertIfNegative val="0"/>
            <c:bubble3D val="0"/>
            <c:spPr>
              <a:solidFill>
                <a:srgbClr val="00B050"/>
              </a:solidFill>
              <a:ln>
                <a:noFill/>
              </a:ln>
              <a:effectLst/>
            </c:spPr>
            <c:extLst>
              <c:ext xmlns:c16="http://schemas.microsoft.com/office/drawing/2014/chart" uri="{C3380CC4-5D6E-409C-BE32-E72D297353CC}">
                <c16:uniqueId val="{00000009-918C-487B-A0E3-6B4E73675A79}"/>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Foglio1!$A$2:$A$11</c:f>
              <c:strCache>
                <c:ptCount val="10"/>
                <c:pt idx="0">
                  <c:v>USA</c:v>
                </c:pt>
                <c:pt idx="1">
                  <c:v>Cina</c:v>
                </c:pt>
                <c:pt idx="2">
                  <c:v>Canada</c:v>
                </c:pt>
                <c:pt idx="3">
                  <c:v>Giappone</c:v>
                </c:pt>
                <c:pt idx="4">
                  <c:v>Svizzera</c:v>
                </c:pt>
                <c:pt idx="5">
                  <c:v>Hong Kong</c:v>
                </c:pt>
                <c:pt idx="6">
                  <c:v>Australia</c:v>
                </c:pt>
                <c:pt idx="7">
                  <c:v>Norvegia</c:v>
                </c:pt>
                <c:pt idx="8">
                  <c:v>Brasile</c:v>
                </c:pt>
                <c:pt idx="9">
                  <c:v>Corea del Sud</c:v>
                </c:pt>
              </c:strCache>
            </c:strRef>
          </c:cat>
          <c:val>
            <c:numRef>
              <c:f>Foglio1!$B$2:$B$11</c:f>
              <c:numCache>
                <c:formatCode>0.0%</c:formatCode>
                <c:ptCount val="10"/>
                <c:pt idx="0">
                  <c:v>5.7175387660130549E-2</c:v>
                </c:pt>
                <c:pt idx="1">
                  <c:v>-9.6617769743584395E-2</c:v>
                </c:pt>
                <c:pt idx="2">
                  <c:v>2.9557751073443449E-2</c:v>
                </c:pt>
                <c:pt idx="3">
                  <c:v>0.13193983672334639</c:v>
                </c:pt>
                <c:pt idx="4">
                  <c:v>5.1552272050093988E-2</c:v>
                </c:pt>
                <c:pt idx="5">
                  <c:v>-0.22897399367481927</c:v>
                </c:pt>
                <c:pt idx="6">
                  <c:v>-1.5264538167925947E-2</c:v>
                </c:pt>
                <c:pt idx="7">
                  <c:v>3.2709830897026282E-2</c:v>
                </c:pt>
                <c:pt idx="8">
                  <c:v>4.0746359640306554E-2</c:v>
                </c:pt>
                <c:pt idx="9">
                  <c:v>0.11973160547290497</c:v>
                </c:pt>
              </c:numCache>
            </c:numRef>
          </c:val>
          <c:extLst>
            <c:ext xmlns:c16="http://schemas.microsoft.com/office/drawing/2014/chart" uri="{C3380CC4-5D6E-409C-BE32-E72D297353CC}">
              <c16:uniqueId val="{00000000-918C-487B-A0E3-6B4E73675A79}"/>
            </c:ext>
          </c:extLst>
        </c:ser>
        <c:dLbls>
          <c:showLegendKey val="0"/>
          <c:showVal val="0"/>
          <c:showCatName val="0"/>
          <c:showSerName val="0"/>
          <c:showPercent val="0"/>
          <c:showBubbleSize val="0"/>
        </c:dLbls>
        <c:gapWidth val="182"/>
        <c:axId val="386532848"/>
        <c:axId val="390476832"/>
      </c:barChart>
      <c:catAx>
        <c:axId val="386532848"/>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it-IT"/>
          </a:p>
        </c:txPr>
        <c:crossAx val="390476832"/>
        <c:crosses val="autoZero"/>
        <c:auto val="1"/>
        <c:lblAlgn val="ctr"/>
        <c:lblOffset val="100"/>
        <c:noMultiLvlLbl val="0"/>
      </c:catAx>
      <c:valAx>
        <c:axId val="390476832"/>
        <c:scaling>
          <c:orientation val="minMax"/>
        </c:scaling>
        <c:delete val="1"/>
        <c:axPos val="t"/>
        <c:numFmt formatCode="0.0%" sourceLinked="1"/>
        <c:majorTickMark val="none"/>
        <c:minorTickMark val="none"/>
        <c:tickLblPos val="nextTo"/>
        <c:crossAx val="3865328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258618297231859"/>
          <c:y val="3.8173728739687836E-2"/>
          <c:w val="0.78055742647681647"/>
          <c:h val="0.87070507979110856"/>
        </c:manualLayout>
      </c:layout>
      <c:barChart>
        <c:barDir val="bar"/>
        <c:grouping val="clustered"/>
        <c:varyColors val="0"/>
        <c:ser>
          <c:idx val="0"/>
          <c:order val="0"/>
          <c:tx>
            <c:strRef>
              <c:f>Foglio1!$B$1</c:f>
              <c:strCache>
                <c:ptCount val="1"/>
                <c:pt idx="0">
                  <c:v>2018</c:v>
                </c:pt>
              </c:strCache>
            </c:strRef>
          </c:tx>
          <c:spPr>
            <a:solidFill>
              <a:srgbClr val="A41F35"/>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Foglio1!$A$2:$A$11</c:f>
              <c:strCache>
                <c:ptCount val="10"/>
                <c:pt idx="0">
                  <c:v>USA</c:v>
                </c:pt>
                <c:pt idx="1">
                  <c:v>Svizzera</c:v>
                </c:pt>
                <c:pt idx="2">
                  <c:v>Canada</c:v>
                </c:pt>
                <c:pt idx="3">
                  <c:v>Giappone</c:v>
                </c:pt>
                <c:pt idx="4">
                  <c:v>Cina</c:v>
                </c:pt>
                <c:pt idx="5">
                  <c:v>Norvegia</c:v>
                </c:pt>
                <c:pt idx="6">
                  <c:v>Australia</c:v>
                </c:pt>
                <c:pt idx="7">
                  <c:v>Corea del Sud</c:v>
                </c:pt>
                <c:pt idx="8">
                  <c:v>Brasile</c:v>
                </c:pt>
                <c:pt idx="9">
                  <c:v>Hong Kong</c:v>
                </c:pt>
              </c:strCache>
            </c:strRef>
          </c:cat>
          <c:val>
            <c:numRef>
              <c:f>Foglio1!$B$2:$B$11</c:f>
              <c:numCache>
                <c:formatCode>_-* #,##0.0_-;\-* #,##0.0_-;_-* "-"??_-;_-@_-</c:formatCode>
                <c:ptCount val="10"/>
                <c:pt idx="0">
                  <c:v>1679.2686000000001</c:v>
                </c:pt>
                <c:pt idx="1">
                  <c:v>366.81324499999999</c:v>
                </c:pt>
                <c:pt idx="2">
                  <c:v>353.7473</c:v>
                </c:pt>
                <c:pt idx="3">
                  <c:v>165.94576599999999</c:v>
                </c:pt>
                <c:pt idx="4">
                  <c:v>142.34321600000001</c:v>
                </c:pt>
                <c:pt idx="5">
                  <c:v>118.533978</c:v>
                </c:pt>
                <c:pt idx="6">
                  <c:v>62.400880000000001</c:v>
                </c:pt>
                <c:pt idx="7">
                  <c:v>29.354966999999998</c:v>
                </c:pt>
                <c:pt idx="8">
                  <c:v>34.660552000000003</c:v>
                </c:pt>
                <c:pt idx="9">
                  <c:v>30.728197000000002</c:v>
                </c:pt>
              </c:numCache>
            </c:numRef>
          </c:val>
          <c:extLst>
            <c:ext xmlns:c16="http://schemas.microsoft.com/office/drawing/2014/chart" uri="{C3380CC4-5D6E-409C-BE32-E72D297353CC}">
              <c16:uniqueId val="{00000000-70CC-4608-8686-3A8498567BCC}"/>
            </c:ext>
          </c:extLst>
        </c:ser>
        <c:ser>
          <c:idx val="1"/>
          <c:order val="1"/>
          <c:tx>
            <c:strRef>
              <c:f>Foglio1!$C$1</c:f>
              <c:strCache>
                <c:ptCount val="1"/>
                <c:pt idx="0">
                  <c:v>2019</c:v>
                </c:pt>
              </c:strCache>
            </c:strRef>
          </c:tx>
          <c:spPr>
            <a:solidFill>
              <a:schemeClr val="accent2"/>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Foglio1!$A$2:$A$11</c:f>
              <c:strCache>
                <c:ptCount val="10"/>
                <c:pt idx="0">
                  <c:v>USA</c:v>
                </c:pt>
                <c:pt idx="1">
                  <c:v>Svizzera</c:v>
                </c:pt>
                <c:pt idx="2">
                  <c:v>Canada</c:v>
                </c:pt>
                <c:pt idx="3">
                  <c:v>Giappone</c:v>
                </c:pt>
                <c:pt idx="4">
                  <c:v>Cina</c:v>
                </c:pt>
                <c:pt idx="5">
                  <c:v>Norvegia</c:v>
                </c:pt>
                <c:pt idx="6">
                  <c:v>Australia</c:v>
                </c:pt>
                <c:pt idx="7">
                  <c:v>Corea del Sud</c:v>
                </c:pt>
                <c:pt idx="8">
                  <c:v>Brasile</c:v>
                </c:pt>
                <c:pt idx="9">
                  <c:v>Hong Kong</c:v>
                </c:pt>
              </c:strCache>
            </c:strRef>
          </c:cat>
          <c:val>
            <c:numRef>
              <c:f>Foglio1!$C$2:$C$11</c:f>
              <c:numCache>
                <c:formatCode>_-* #,##0.0_-;\-* #,##0.0_-;_-* "-"??_-;_-@_-</c:formatCode>
                <c:ptCount val="10"/>
                <c:pt idx="0">
                  <c:v>1750.6110080000001</c:v>
                </c:pt>
                <c:pt idx="1">
                  <c:v>380.56023599999997</c:v>
                </c:pt>
                <c:pt idx="2">
                  <c:v>372.94628299999999</c:v>
                </c:pt>
                <c:pt idx="3">
                  <c:v>191.871759</c:v>
                </c:pt>
                <c:pt idx="4">
                  <c:v>139.61077299999999</c:v>
                </c:pt>
                <c:pt idx="5">
                  <c:v>119.83220799999999</c:v>
                </c:pt>
                <c:pt idx="6">
                  <c:v>61.713115999999999</c:v>
                </c:pt>
                <c:pt idx="7">
                  <c:v>34.498772000000002</c:v>
                </c:pt>
                <c:pt idx="8">
                  <c:v>34.110511000000002</c:v>
                </c:pt>
                <c:pt idx="9">
                  <c:v>26.683741000000001</c:v>
                </c:pt>
              </c:numCache>
            </c:numRef>
          </c:val>
          <c:extLst>
            <c:ext xmlns:c16="http://schemas.microsoft.com/office/drawing/2014/chart" uri="{C3380CC4-5D6E-409C-BE32-E72D297353CC}">
              <c16:uniqueId val="{00000001-70CC-4608-8686-3A8498567BCC}"/>
            </c:ext>
          </c:extLst>
        </c:ser>
        <c:dLbls>
          <c:showLegendKey val="0"/>
          <c:showVal val="0"/>
          <c:showCatName val="0"/>
          <c:showSerName val="0"/>
          <c:showPercent val="0"/>
          <c:showBubbleSize val="0"/>
        </c:dLbls>
        <c:gapWidth val="182"/>
        <c:axId val="386513248"/>
        <c:axId val="390516768"/>
      </c:barChart>
      <c:catAx>
        <c:axId val="38651324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it-IT"/>
          </a:p>
        </c:txPr>
        <c:crossAx val="390516768"/>
        <c:crosses val="autoZero"/>
        <c:auto val="1"/>
        <c:lblAlgn val="ctr"/>
        <c:lblOffset val="100"/>
        <c:noMultiLvlLbl val="0"/>
      </c:catAx>
      <c:valAx>
        <c:axId val="390516768"/>
        <c:scaling>
          <c:orientation val="minMax"/>
        </c:scaling>
        <c:delete val="1"/>
        <c:axPos val="t"/>
        <c:numFmt formatCode="_-* #,##0.0_-;\-* #,##0.0_-;_-* &quot;-&quot;??_-;_-@_-" sourceLinked="1"/>
        <c:majorTickMark val="none"/>
        <c:minorTickMark val="none"/>
        <c:tickLblPos val="nextTo"/>
        <c:crossAx val="386513248"/>
        <c:crosses val="autoZero"/>
        <c:crossBetween val="between"/>
      </c:valAx>
      <c:spPr>
        <a:noFill/>
        <a:ln>
          <a:noFill/>
        </a:ln>
        <a:effectLst/>
      </c:spPr>
    </c:plotArea>
    <c:legend>
      <c:legendPos val="b"/>
      <c:layout>
        <c:manualLayout>
          <c:xMode val="edge"/>
          <c:yMode val="edge"/>
          <c:x val="0.42956333381517431"/>
          <c:y val="0.73582457157754488"/>
          <c:w val="0.17152131518940575"/>
          <c:h val="5.8037293228140829E-2"/>
        </c:manualLayout>
      </c:layout>
      <c:overlay val="0"/>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5828015715788475"/>
          <c:y val="3.8834951456310676E-2"/>
          <c:w val="0.62029126739618823"/>
          <c:h val="0.92233009708737868"/>
        </c:manualLayout>
      </c:layout>
      <c:barChart>
        <c:barDir val="bar"/>
        <c:grouping val="clustered"/>
        <c:varyColors val="0"/>
        <c:ser>
          <c:idx val="0"/>
          <c:order val="0"/>
          <c:tx>
            <c:strRef>
              <c:f>Foglio1!$B$1</c:f>
              <c:strCache>
                <c:ptCount val="1"/>
                <c:pt idx="0">
                  <c:v>var</c:v>
                </c:pt>
              </c:strCache>
            </c:strRef>
          </c:tx>
          <c:spPr>
            <a:solidFill>
              <a:srgbClr val="00B050"/>
            </a:solidFill>
            <a:ln>
              <a:noFill/>
            </a:ln>
            <a:effectLst/>
          </c:spPr>
          <c:invertIfNegative val="0"/>
          <c:dPt>
            <c:idx val="4"/>
            <c:invertIfNegative val="0"/>
            <c:bubble3D val="0"/>
            <c:spPr>
              <a:solidFill>
                <a:srgbClr val="FF0000"/>
              </a:solidFill>
              <a:ln>
                <a:noFill/>
              </a:ln>
              <a:effectLst/>
            </c:spPr>
            <c:extLst>
              <c:ext xmlns:c16="http://schemas.microsoft.com/office/drawing/2014/chart" uri="{C3380CC4-5D6E-409C-BE32-E72D297353CC}">
                <c16:uniqueId val="{00000006-918C-487B-A0E3-6B4E73675A79}"/>
              </c:ext>
            </c:extLst>
          </c:dPt>
          <c:dPt>
            <c:idx val="6"/>
            <c:invertIfNegative val="0"/>
            <c:bubble3D val="0"/>
            <c:spPr>
              <a:solidFill>
                <a:srgbClr val="FF0000"/>
              </a:solidFill>
              <a:ln>
                <a:noFill/>
              </a:ln>
              <a:effectLst/>
            </c:spPr>
            <c:extLst>
              <c:ext xmlns:c16="http://schemas.microsoft.com/office/drawing/2014/chart" uri="{C3380CC4-5D6E-409C-BE32-E72D297353CC}">
                <c16:uniqueId val="{0000000C-918C-487B-A0E3-6B4E73675A79}"/>
              </c:ext>
            </c:extLst>
          </c:dPt>
          <c:dPt>
            <c:idx val="8"/>
            <c:invertIfNegative val="0"/>
            <c:bubble3D val="0"/>
            <c:spPr>
              <a:solidFill>
                <a:srgbClr val="FF0000"/>
              </a:solidFill>
              <a:ln>
                <a:noFill/>
              </a:ln>
              <a:effectLst/>
            </c:spPr>
            <c:extLst>
              <c:ext xmlns:c16="http://schemas.microsoft.com/office/drawing/2014/chart" uri="{C3380CC4-5D6E-409C-BE32-E72D297353CC}">
                <c16:uniqueId val="{00000008-918C-487B-A0E3-6B4E73675A79}"/>
              </c:ext>
            </c:extLst>
          </c:dPt>
          <c:dPt>
            <c:idx val="9"/>
            <c:invertIfNegative val="0"/>
            <c:bubble3D val="0"/>
            <c:spPr>
              <a:solidFill>
                <a:srgbClr val="FF0000"/>
              </a:solidFill>
              <a:ln>
                <a:noFill/>
              </a:ln>
              <a:effectLst/>
            </c:spPr>
            <c:extLst>
              <c:ext xmlns:c16="http://schemas.microsoft.com/office/drawing/2014/chart" uri="{C3380CC4-5D6E-409C-BE32-E72D297353CC}">
                <c16:uniqueId val="{00000009-918C-487B-A0E3-6B4E73675A79}"/>
              </c:ext>
            </c:extLst>
          </c:dPt>
          <c:dLbls>
            <c:dLbl>
              <c:idx val="7"/>
              <c:layout>
                <c:manualLayout>
                  <c:x val="-7.1428584819757182E-3"/>
                  <c:y val="5.29567519858782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18C-487B-A0E3-6B4E73675A79}"/>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Foglio1!$A$2:$A$11</c:f>
              <c:strCache>
                <c:ptCount val="10"/>
                <c:pt idx="0">
                  <c:v>USA</c:v>
                </c:pt>
                <c:pt idx="1">
                  <c:v>Svizzera</c:v>
                </c:pt>
                <c:pt idx="2">
                  <c:v>Canada</c:v>
                </c:pt>
                <c:pt idx="3">
                  <c:v>Giappone</c:v>
                </c:pt>
                <c:pt idx="4">
                  <c:v>Cina</c:v>
                </c:pt>
                <c:pt idx="5">
                  <c:v>Norvegia</c:v>
                </c:pt>
                <c:pt idx="6">
                  <c:v>Australia</c:v>
                </c:pt>
                <c:pt idx="7">
                  <c:v>Corea del Sud</c:v>
                </c:pt>
                <c:pt idx="8">
                  <c:v>Brasile</c:v>
                </c:pt>
                <c:pt idx="9">
                  <c:v>Hong Kong</c:v>
                </c:pt>
              </c:strCache>
            </c:strRef>
          </c:cat>
          <c:val>
            <c:numRef>
              <c:f>Foglio1!$B$2:$B$11</c:f>
              <c:numCache>
                <c:formatCode>0.0%</c:formatCode>
                <c:ptCount val="10"/>
                <c:pt idx="0">
                  <c:v>4.2484214854014407E-2</c:v>
                </c:pt>
                <c:pt idx="1">
                  <c:v>3.7476811940092239E-2</c:v>
                </c:pt>
                <c:pt idx="2">
                  <c:v>5.4273157703253139E-2</c:v>
                </c:pt>
                <c:pt idx="3">
                  <c:v>0.15623172332097951</c:v>
                </c:pt>
                <c:pt idx="4">
                  <c:v>-1.9196158951474144E-2</c:v>
                </c:pt>
                <c:pt idx="5">
                  <c:v>1.095238700248455E-2</c:v>
                </c:pt>
                <c:pt idx="6">
                  <c:v>-1.1021703540078302E-2</c:v>
                </c:pt>
                <c:pt idx="7">
                  <c:v>0.17522775617496025</c:v>
                </c:pt>
                <c:pt idx="8">
                  <c:v>-1.5869366419784665E-2</c:v>
                </c:pt>
                <c:pt idx="9">
                  <c:v>-0.13162034856779914</c:v>
                </c:pt>
              </c:numCache>
            </c:numRef>
          </c:val>
          <c:extLst>
            <c:ext xmlns:c16="http://schemas.microsoft.com/office/drawing/2014/chart" uri="{C3380CC4-5D6E-409C-BE32-E72D297353CC}">
              <c16:uniqueId val="{00000000-918C-487B-A0E3-6B4E73675A79}"/>
            </c:ext>
          </c:extLst>
        </c:ser>
        <c:dLbls>
          <c:showLegendKey val="0"/>
          <c:showVal val="0"/>
          <c:showCatName val="0"/>
          <c:showSerName val="0"/>
          <c:showPercent val="0"/>
          <c:showBubbleSize val="0"/>
        </c:dLbls>
        <c:gapWidth val="182"/>
        <c:axId val="386532848"/>
        <c:axId val="390476832"/>
      </c:barChart>
      <c:catAx>
        <c:axId val="386532848"/>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it-IT"/>
          </a:p>
        </c:txPr>
        <c:crossAx val="390476832"/>
        <c:crosses val="autoZero"/>
        <c:auto val="1"/>
        <c:lblAlgn val="ctr"/>
        <c:lblOffset val="100"/>
        <c:noMultiLvlLbl val="0"/>
      </c:catAx>
      <c:valAx>
        <c:axId val="390476832"/>
        <c:scaling>
          <c:orientation val="minMax"/>
        </c:scaling>
        <c:delete val="1"/>
        <c:axPos val="t"/>
        <c:numFmt formatCode="0.0%" sourceLinked="1"/>
        <c:majorTickMark val="none"/>
        <c:minorTickMark val="none"/>
        <c:tickLblPos val="nextTo"/>
        <c:crossAx val="3865328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1B717736-0CE1-4335-9AD3-5160EF222A87}" type="datetimeFigureOut">
              <a:rPr lang="it-IT" smtClean="0"/>
              <a:t>08/02/2020</a:t>
            </a:fld>
            <a:endParaRPr lang="it-IT"/>
          </a:p>
        </p:txBody>
      </p:sp>
      <p:sp>
        <p:nvSpPr>
          <p:cNvPr id="4" name="Segnaposto immagine diapositiva 3"/>
          <p:cNvSpPr>
            <a:spLocks noGrp="1" noRot="1" noChangeAspect="1"/>
          </p:cNvSpPr>
          <p:nvPr>
            <p:ph type="sldImg" idx="2"/>
          </p:nvPr>
        </p:nvSpPr>
        <p:spPr>
          <a:xfrm>
            <a:off x="438150" y="1233488"/>
            <a:ext cx="5921375" cy="3332162"/>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377317"/>
            <a:ext cx="2945659" cy="49534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377317"/>
            <a:ext cx="2945659" cy="495347"/>
          </a:xfrm>
          <a:prstGeom prst="rect">
            <a:avLst/>
          </a:prstGeom>
        </p:spPr>
        <p:txBody>
          <a:bodyPr vert="horz" lIns="91440" tIns="45720" rIns="91440" bIns="45720" rtlCol="0" anchor="b"/>
          <a:lstStyle>
            <a:lvl1pPr algn="r">
              <a:defRPr sz="1200"/>
            </a:lvl1pPr>
          </a:lstStyle>
          <a:p>
            <a:fld id="{D98DF724-3B11-48E6-B386-4BFA6464E4E7}" type="slidenum">
              <a:rPr lang="it-IT" smtClean="0"/>
              <a:t>‹N›</a:t>
            </a:fld>
            <a:endParaRPr lang="it-IT"/>
          </a:p>
        </p:txBody>
      </p:sp>
    </p:spTree>
    <p:extLst>
      <p:ext uri="{BB962C8B-B14F-4D97-AF65-F5344CB8AC3E}">
        <p14:creationId xmlns:p14="http://schemas.microsoft.com/office/powerpoint/2010/main" val="3594730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98DF724-3B11-48E6-B386-4BFA6464E4E7}" type="slidenum">
              <a:rPr lang="it-IT" smtClean="0"/>
              <a:t>13</a:t>
            </a:fld>
            <a:endParaRPr lang="it-IT"/>
          </a:p>
        </p:txBody>
      </p:sp>
    </p:spTree>
    <p:extLst>
      <p:ext uri="{BB962C8B-B14F-4D97-AF65-F5344CB8AC3E}">
        <p14:creationId xmlns:p14="http://schemas.microsoft.com/office/powerpoint/2010/main" val="1867548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98DF724-3B11-48E6-B386-4BFA6464E4E7}" type="slidenum">
              <a:rPr lang="it-IT" smtClean="0"/>
              <a:t>14</a:t>
            </a:fld>
            <a:endParaRPr lang="it-IT"/>
          </a:p>
        </p:txBody>
      </p:sp>
    </p:spTree>
    <p:extLst>
      <p:ext uri="{BB962C8B-B14F-4D97-AF65-F5344CB8AC3E}">
        <p14:creationId xmlns:p14="http://schemas.microsoft.com/office/powerpoint/2010/main" val="4196831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8" name="Google Shape;56;p10"/>
          <p:cNvSpPr/>
          <p:nvPr userDrawn="1"/>
        </p:nvSpPr>
        <p:spPr>
          <a:xfrm>
            <a:off x="0" y="0"/>
            <a:ext cx="12192000" cy="3805246"/>
          </a:xfrm>
          <a:prstGeom prst="rect">
            <a:avLst/>
          </a:prstGeom>
          <a:solidFill>
            <a:srgbClr val="A521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Titolo 1"/>
          <p:cNvSpPr>
            <a:spLocks noGrp="1"/>
          </p:cNvSpPr>
          <p:nvPr>
            <p:ph type="ctrTitle"/>
          </p:nvPr>
        </p:nvSpPr>
        <p:spPr>
          <a:xfrm>
            <a:off x="1524000" y="1325571"/>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805246"/>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DD755D8D-0B16-4826-9246-94E8998B5C50}" type="datetimeFigureOut">
              <a:rPr lang="it-IT" smtClean="0"/>
              <a:t>08/02/2020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F831635-1BA8-4529-B562-672F12E48BDA}" type="slidenum">
              <a:rPr lang="it-IT" smtClean="0"/>
              <a:t>‹N›</a:t>
            </a:fld>
            <a:endParaRPr lang="it-IT"/>
          </a:p>
        </p:txBody>
      </p:sp>
      <p:sp>
        <p:nvSpPr>
          <p:cNvPr id="9" name="Google Shape;34;p6">
            <a:extLst>
              <a:ext uri="{FF2B5EF4-FFF2-40B4-BE49-F238E27FC236}">
                <a16:creationId xmlns:a16="http://schemas.microsoft.com/office/drawing/2014/main" id="{8668DDF0-F8D9-4F27-A307-0FC6F2F602ED}"/>
              </a:ext>
            </a:extLst>
          </p:cNvPr>
          <p:cNvSpPr/>
          <p:nvPr userDrawn="1"/>
        </p:nvSpPr>
        <p:spPr>
          <a:xfrm>
            <a:off x="1217353" y="1902623"/>
            <a:ext cx="106801" cy="1325563"/>
          </a:xfrm>
          <a:prstGeom prst="rect">
            <a:avLst/>
          </a:pr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38866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D755D8D-0B16-4826-9246-94E8998B5C50}" type="datetimeFigureOut">
              <a:rPr lang="it-IT" smtClean="0"/>
              <a:t>08/02/2020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F831635-1BA8-4529-B562-672F12E48BDA}" type="slidenum">
              <a:rPr lang="it-IT" smtClean="0"/>
              <a:t>‹N›</a:t>
            </a:fld>
            <a:endParaRPr lang="it-IT"/>
          </a:p>
        </p:txBody>
      </p:sp>
    </p:spTree>
    <p:extLst>
      <p:ext uri="{BB962C8B-B14F-4D97-AF65-F5344CB8AC3E}">
        <p14:creationId xmlns:p14="http://schemas.microsoft.com/office/powerpoint/2010/main" val="4103397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D755D8D-0B16-4826-9246-94E8998B5C50}" type="datetimeFigureOut">
              <a:rPr lang="it-IT" smtClean="0"/>
              <a:t>08/02/2020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F831635-1BA8-4529-B562-672F12E48BDA}" type="slidenum">
              <a:rPr lang="it-IT" smtClean="0"/>
              <a:t>‹N›</a:t>
            </a:fld>
            <a:endParaRPr lang="it-IT"/>
          </a:p>
        </p:txBody>
      </p:sp>
    </p:spTree>
    <p:extLst>
      <p:ext uri="{BB962C8B-B14F-4D97-AF65-F5344CB8AC3E}">
        <p14:creationId xmlns:p14="http://schemas.microsoft.com/office/powerpoint/2010/main" val="25600466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olo e contenuto">
    <p:bg>
      <p:bgRef idx="1001">
        <a:schemeClr val="bg1"/>
      </p:bgRef>
    </p:bg>
    <p:spTree>
      <p:nvGrpSpPr>
        <p:cNvPr id="1" name=""/>
        <p:cNvGrpSpPr/>
        <p:nvPr/>
      </p:nvGrpSpPr>
      <p:grpSpPr>
        <a:xfrm>
          <a:off x="0" y="0"/>
          <a:ext cx="0" cy="0"/>
          <a:chOff x="0" y="0"/>
          <a:chExt cx="0" cy="0"/>
        </a:xfrm>
      </p:grpSpPr>
      <p:cxnSp>
        <p:nvCxnSpPr>
          <p:cNvPr id="8" name="Connettore 1 7"/>
          <p:cNvCxnSpPr>
            <a:cxnSpLocks/>
          </p:cNvCxnSpPr>
          <p:nvPr userDrawn="1"/>
        </p:nvCxnSpPr>
        <p:spPr>
          <a:xfrm>
            <a:off x="143339" y="1196752"/>
            <a:ext cx="11809312" cy="0"/>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2" name="Immagin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6482" y="6158830"/>
            <a:ext cx="1446933" cy="702570"/>
          </a:xfrm>
          <a:prstGeom prst="rect">
            <a:avLst/>
          </a:prstGeom>
        </p:spPr>
      </p:pic>
      <p:cxnSp>
        <p:nvCxnSpPr>
          <p:cNvPr id="15" name="Connettore 1 7">
            <a:extLst>
              <a:ext uri="{FF2B5EF4-FFF2-40B4-BE49-F238E27FC236}">
                <a16:creationId xmlns:a16="http://schemas.microsoft.com/office/drawing/2014/main" id="{591FF987-C090-416C-9FC2-DDF7429EE9FC}"/>
              </a:ext>
            </a:extLst>
          </p:cNvPr>
          <p:cNvCxnSpPr>
            <a:cxnSpLocks/>
          </p:cNvCxnSpPr>
          <p:nvPr userDrawn="1"/>
        </p:nvCxnSpPr>
        <p:spPr>
          <a:xfrm>
            <a:off x="143339" y="6237312"/>
            <a:ext cx="11809312" cy="0"/>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7" name="Segnaposto numero diapositiva 5">
            <a:extLst>
              <a:ext uri="{FF2B5EF4-FFF2-40B4-BE49-F238E27FC236}">
                <a16:creationId xmlns:a16="http://schemas.microsoft.com/office/drawing/2014/main" id="{2A870A1D-8823-44F9-A845-8D9964A4DE0F}"/>
              </a:ext>
            </a:extLst>
          </p:cNvPr>
          <p:cNvSpPr>
            <a:spLocks noGrp="1"/>
          </p:cNvSpPr>
          <p:nvPr>
            <p:ph type="sldNum" sz="quarter" idx="4"/>
          </p:nvPr>
        </p:nvSpPr>
        <p:spPr>
          <a:xfrm>
            <a:off x="9264352" y="6373236"/>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41E1B-4F70-4964-A407-84C68BE8251C}" type="slidenum">
              <a:rPr lang="it-IT" smtClean="0"/>
              <a:pPr/>
              <a:t>‹N›</a:t>
            </a:fld>
            <a:endParaRPr lang="it-IT"/>
          </a:p>
        </p:txBody>
      </p:sp>
      <p:pic>
        <p:nvPicPr>
          <p:cNvPr id="9" name="Immagine 8">
            <a:extLst>
              <a:ext uri="{FF2B5EF4-FFF2-40B4-BE49-F238E27FC236}">
                <a16:creationId xmlns:a16="http://schemas.microsoft.com/office/drawing/2014/main" id="{2D3E98F0-8AE2-4144-9BF1-115854E6CF8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7382" y="6323643"/>
            <a:ext cx="1248137" cy="417903"/>
          </a:xfrm>
          <a:prstGeom prst="rect">
            <a:avLst/>
          </a:prstGeom>
        </p:spPr>
      </p:pic>
      <p:sp>
        <p:nvSpPr>
          <p:cNvPr id="10" name="CasellaDiTesto 9">
            <a:extLst>
              <a:ext uri="{FF2B5EF4-FFF2-40B4-BE49-F238E27FC236}">
                <a16:creationId xmlns:a16="http://schemas.microsoft.com/office/drawing/2014/main" id="{5030B3CE-C98F-4185-A12C-BDF778F1EC9F}"/>
              </a:ext>
            </a:extLst>
          </p:cNvPr>
          <p:cNvSpPr txBox="1"/>
          <p:nvPr userDrawn="1"/>
        </p:nvSpPr>
        <p:spPr>
          <a:xfrm>
            <a:off x="3864092" y="6407750"/>
            <a:ext cx="4463816"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100" dirty="0">
                <a:solidFill>
                  <a:prstClr val="black"/>
                </a:solidFill>
                <a:latin typeface="Gill Sans MT"/>
              </a:rPr>
              <a:t>Fonte: Osservatorio Vinitaly-Nomisma Wine Monitor</a:t>
            </a:r>
          </a:p>
        </p:txBody>
      </p:sp>
    </p:spTree>
    <p:extLst>
      <p:ext uri="{BB962C8B-B14F-4D97-AF65-F5344CB8AC3E}">
        <p14:creationId xmlns:p14="http://schemas.microsoft.com/office/powerpoint/2010/main" val="225878664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838199" y="365125"/>
            <a:ext cx="8680411" cy="1325563"/>
          </a:xfrm>
        </p:spPr>
        <p:txBody>
          <a:bodyPr/>
          <a:lstStyle/>
          <a:p>
            <a:r>
              <a:rPr lang="it-IT" dirty="0"/>
              <a:t>Fare clic per modificare lo stile del titolo</a:t>
            </a:r>
          </a:p>
        </p:txBody>
      </p:sp>
      <p:sp>
        <p:nvSpPr>
          <p:cNvPr id="3" name="Segnaposto contenuto 2"/>
          <p:cNvSpPr>
            <a:spLocks noGrp="1"/>
          </p:cNvSpPr>
          <p:nvPr>
            <p:ph idx="1"/>
          </p:nvPr>
        </p:nvSpPr>
        <p:spPr>
          <a:xfrm>
            <a:off x="838199" y="1825625"/>
            <a:ext cx="10854267"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D755D8D-0B16-4826-9246-94E8998B5C50}" type="datetimeFigureOut">
              <a:rPr lang="it-IT" smtClean="0"/>
              <a:t>08/02/2020</a:t>
            </a:fld>
            <a:endParaRPr lang="it-IT" dirty="0"/>
          </a:p>
        </p:txBody>
      </p:sp>
      <p:sp>
        <p:nvSpPr>
          <p:cNvPr id="6" name="Segnaposto numero diapositiva 5"/>
          <p:cNvSpPr>
            <a:spLocks noGrp="1"/>
          </p:cNvSpPr>
          <p:nvPr>
            <p:ph type="sldNum" sz="quarter" idx="12"/>
          </p:nvPr>
        </p:nvSpPr>
        <p:spPr>
          <a:xfrm>
            <a:off x="11713247" y="18127"/>
            <a:ext cx="425569" cy="365125"/>
          </a:xfrm>
        </p:spPr>
        <p:txBody>
          <a:bodyPr/>
          <a:lstStyle>
            <a:lvl1pPr>
              <a:defRPr>
                <a:solidFill>
                  <a:schemeClr val="tx1"/>
                </a:solidFill>
              </a:defRPr>
            </a:lvl1pPr>
          </a:lstStyle>
          <a:p>
            <a:fld id="{4F831635-1BA8-4529-B562-672F12E48BDA}" type="slidenum">
              <a:rPr lang="it-IT" smtClean="0"/>
              <a:pPr/>
              <a:t>‹N›</a:t>
            </a:fld>
            <a:endParaRPr lang="it-IT" dirty="0"/>
          </a:p>
        </p:txBody>
      </p:sp>
      <p:sp>
        <p:nvSpPr>
          <p:cNvPr id="7" name="Google Shape;34;p6"/>
          <p:cNvSpPr/>
          <p:nvPr userDrawn="1"/>
        </p:nvSpPr>
        <p:spPr>
          <a:xfrm>
            <a:off x="578999" y="365125"/>
            <a:ext cx="106801" cy="1325563"/>
          </a:xfrm>
          <a:prstGeom prst="rect">
            <a:avLst/>
          </a:prstGeom>
          <a:solidFill>
            <a:srgbClr val="A521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35;p6"/>
          <p:cNvSpPr/>
          <p:nvPr userDrawn="1"/>
        </p:nvSpPr>
        <p:spPr>
          <a:xfrm>
            <a:off x="11926032" y="365125"/>
            <a:ext cx="108000" cy="6356350"/>
          </a:xfrm>
          <a:prstGeom prst="rect">
            <a:avLst/>
          </a:prstGeom>
          <a:solidFill>
            <a:srgbClr val="A41F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1" name="Immagine 10">
            <a:extLst>
              <a:ext uri="{FF2B5EF4-FFF2-40B4-BE49-F238E27FC236}">
                <a16:creationId xmlns:a16="http://schemas.microsoft.com/office/drawing/2014/main" id="{2A3F417A-612C-4F49-9B9C-7076F89B2A2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5315" y="94923"/>
            <a:ext cx="1667800" cy="1079750"/>
          </a:xfrm>
          <a:prstGeom prst="rect">
            <a:avLst/>
          </a:prstGeom>
        </p:spPr>
      </p:pic>
      <p:sp>
        <p:nvSpPr>
          <p:cNvPr id="5" name="CasellaDiTesto 4"/>
          <p:cNvSpPr txBox="1"/>
          <p:nvPr userDrawn="1"/>
        </p:nvSpPr>
        <p:spPr>
          <a:xfrm>
            <a:off x="10298545" y="6428509"/>
            <a:ext cx="1595309" cy="369332"/>
          </a:xfrm>
          <a:prstGeom prst="rect">
            <a:avLst/>
          </a:prstGeom>
          <a:noFill/>
        </p:spPr>
        <p:txBody>
          <a:bodyPr wrap="none" rtlCol="0">
            <a:spAutoFit/>
          </a:bodyPr>
          <a:lstStyle/>
          <a:p>
            <a:r>
              <a:rPr lang="it-IT" b="1" i="1" dirty="0">
                <a:solidFill>
                  <a:schemeClr val="tx1">
                    <a:lumMod val="65000"/>
                    <a:lumOff val="35000"/>
                  </a:schemeClr>
                </a:solidFill>
              </a:rPr>
              <a:t>Denis</a:t>
            </a:r>
            <a:r>
              <a:rPr lang="it-IT" b="1" i="1" baseline="0" dirty="0">
                <a:solidFill>
                  <a:schemeClr val="tx1">
                    <a:lumMod val="65000"/>
                    <a:lumOff val="35000"/>
                  </a:schemeClr>
                </a:solidFill>
              </a:rPr>
              <a:t> Pantini</a:t>
            </a:r>
            <a:endParaRPr lang="it-IT" b="1" i="1" dirty="0">
              <a:solidFill>
                <a:schemeClr val="tx1">
                  <a:lumMod val="65000"/>
                  <a:lumOff val="35000"/>
                </a:schemeClr>
              </a:solidFill>
            </a:endParaRPr>
          </a:p>
        </p:txBody>
      </p:sp>
    </p:spTree>
    <p:extLst>
      <p:ext uri="{BB962C8B-B14F-4D97-AF65-F5344CB8AC3E}">
        <p14:creationId xmlns:p14="http://schemas.microsoft.com/office/powerpoint/2010/main" val="1935914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7" name="Google Shape;56;p10"/>
          <p:cNvSpPr/>
          <p:nvPr userDrawn="1"/>
        </p:nvSpPr>
        <p:spPr>
          <a:xfrm>
            <a:off x="0" y="0"/>
            <a:ext cx="6096000" cy="6858000"/>
          </a:xfrm>
          <a:prstGeom prst="rect">
            <a:avLst/>
          </a:prstGeom>
          <a:solidFill>
            <a:srgbClr val="A521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Titolo 1"/>
          <p:cNvSpPr>
            <a:spLocks noGrp="1"/>
          </p:cNvSpPr>
          <p:nvPr>
            <p:ph type="title"/>
          </p:nvPr>
        </p:nvSpPr>
        <p:spPr>
          <a:xfrm>
            <a:off x="838199" y="365126"/>
            <a:ext cx="5003799" cy="2488141"/>
          </a:xfrm>
        </p:spPr>
        <p:txBody>
          <a:bodyPr anchor="t">
            <a:normAutofit/>
          </a:bodyPr>
          <a:lstStyle>
            <a:lvl1pPr>
              <a:defRPr sz="4800"/>
            </a:lvl1pPr>
          </a:lstStyle>
          <a:p>
            <a:r>
              <a:rPr lang="it-IT" dirty="0"/>
              <a:t>Fare clic per modificare lo stile del titolo</a:t>
            </a:r>
          </a:p>
        </p:txBody>
      </p:sp>
      <p:sp>
        <p:nvSpPr>
          <p:cNvPr id="3" name="Segnaposto testo 2"/>
          <p:cNvSpPr>
            <a:spLocks noGrp="1"/>
          </p:cNvSpPr>
          <p:nvPr>
            <p:ph type="body" idx="1"/>
          </p:nvPr>
        </p:nvSpPr>
        <p:spPr>
          <a:xfrm>
            <a:off x="838199" y="2989259"/>
            <a:ext cx="5003799"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dirty="0"/>
              <a:t>Fare clic per modificare stili del testo dello schema</a:t>
            </a:r>
          </a:p>
        </p:txBody>
      </p:sp>
      <p:sp>
        <p:nvSpPr>
          <p:cNvPr id="9" name="Segnaposto numero diapositiva 5"/>
          <p:cNvSpPr>
            <a:spLocks noGrp="1"/>
          </p:cNvSpPr>
          <p:nvPr>
            <p:ph type="sldNum" sz="quarter" idx="12"/>
          </p:nvPr>
        </p:nvSpPr>
        <p:spPr>
          <a:xfrm>
            <a:off x="8860918" y="6356350"/>
            <a:ext cx="2831548" cy="365125"/>
          </a:xfrm>
        </p:spPr>
        <p:txBody>
          <a:bodyPr/>
          <a:lstStyle/>
          <a:p>
            <a:fld id="{4F831635-1BA8-4529-B562-672F12E48BDA}" type="slidenum">
              <a:rPr lang="it-IT" smtClean="0"/>
              <a:t>‹N›</a:t>
            </a:fld>
            <a:endParaRPr lang="it-IT"/>
          </a:p>
        </p:txBody>
      </p:sp>
      <p:sp>
        <p:nvSpPr>
          <p:cNvPr id="10" name="Google Shape;35;p6"/>
          <p:cNvSpPr/>
          <p:nvPr userDrawn="1"/>
        </p:nvSpPr>
        <p:spPr>
          <a:xfrm>
            <a:off x="11926032" y="365125"/>
            <a:ext cx="108000" cy="6356350"/>
          </a:xfrm>
          <a:prstGeom prst="rect">
            <a:avLst/>
          </a:prstGeom>
          <a:solidFill>
            <a:srgbClr val="A521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34;p6"/>
          <p:cNvSpPr/>
          <p:nvPr userDrawn="1"/>
        </p:nvSpPr>
        <p:spPr>
          <a:xfrm>
            <a:off x="578999" y="365125"/>
            <a:ext cx="106801" cy="1325563"/>
          </a:xfrm>
          <a:prstGeom prst="rect">
            <a:avLst/>
          </a:pr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8" name="Immagine 7">
            <a:extLst>
              <a:ext uri="{FF2B5EF4-FFF2-40B4-BE49-F238E27FC236}">
                <a16:creationId xmlns:a16="http://schemas.microsoft.com/office/drawing/2014/main" id="{A6D12497-0D31-4A46-AACA-C493828FCE0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45145" y="299626"/>
            <a:ext cx="2301085" cy="1489745"/>
          </a:xfrm>
          <a:prstGeom prst="rect">
            <a:avLst/>
          </a:prstGeom>
        </p:spPr>
      </p:pic>
      <p:pic>
        <p:nvPicPr>
          <p:cNvPr id="11" name="Picture 2" descr="Risultati immagini per logo vinitaly 2019">
            <a:extLst>
              <a:ext uri="{FF2B5EF4-FFF2-40B4-BE49-F238E27FC236}">
                <a16:creationId xmlns:a16="http://schemas.microsoft.com/office/drawing/2014/main" id="{22CF63C1-938D-447C-BDDA-720441110D5B}"/>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338977" y="6239548"/>
            <a:ext cx="2963191" cy="598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6776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DD755D8D-0B16-4826-9246-94E8998B5C50}" type="datetimeFigureOut">
              <a:rPr lang="it-IT" smtClean="0"/>
              <a:t>08/02/2020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F831635-1BA8-4529-B562-672F12E48BDA}" type="slidenum">
              <a:rPr lang="it-IT" smtClean="0"/>
              <a:t>‹N›</a:t>
            </a:fld>
            <a:endParaRPr lang="it-IT"/>
          </a:p>
        </p:txBody>
      </p:sp>
    </p:spTree>
    <p:extLst>
      <p:ext uri="{BB962C8B-B14F-4D97-AF65-F5344CB8AC3E}">
        <p14:creationId xmlns:p14="http://schemas.microsoft.com/office/powerpoint/2010/main" val="1702973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DD755D8D-0B16-4826-9246-94E8998B5C50}" type="datetimeFigureOut">
              <a:rPr lang="it-IT" smtClean="0"/>
              <a:t>08/02/2020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F831635-1BA8-4529-B562-672F12E48BDA}" type="slidenum">
              <a:rPr lang="it-IT" smtClean="0"/>
              <a:t>‹N›</a:t>
            </a:fld>
            <a:endParaRPr lang="it-IT"/>
          </a:p>
        </p:txBody>
      </p:sp>
    </p:spTree>
    <p:extLst>
      <p:ext uri="{BB962C8B-B14F-4D97-AF65-F5344CB8AC3E}">
        <p14:creationId xmlns:p14="http://schemas.microsoft.com/office/powerpoint/2010/main" val="2482881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DD755D8D-0B16-4826-9246-94E8998B5C50}" type="datetimeFigureOut">
              <a:rPr lang="it-IT" smtClean="0"/>
              <a:t>08/02/2020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F831635-1BA8-4529-B562-672F12E48BDA}" type="slidenum">
              <a:rPr lang="it-IT" smtClean="0"/>
              <a:t>‹N›</a:t>
            </a:fld>
            <a:endParaRPr lang="it-IT"/>
          </a:p>
        </p:txBody>
      </p:sp>
    </p:spTree>
    <p:extLst>
      <p:ext uri="{BB962C8B-B14F-4D97-AF65-F5344CB8AC3E}">
        <p14:creationId xmlns:p14="http://schemas.microsoft.com/office/powerpoint/2010/main" val="3266907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D755D8D-0B16-4826-9246-94E8998B5C50}" type="datetimeFigureOut">
              <a:rPr lang="it-IT" smtClean="0"/>
              <a:t>08/02/2020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F831635-1BA8-4529-B562-672F12E48BDA}" type="slidenum">
              <a:rPr lang="it-IT" smtClean="0"/>
              <a:t>‹N›</a:t>
            </a:fld>
            <a:endParaRPr lang="it-IT"/>
          </a:p>
        </p:txBody>
      </p:sp>
    </p:spTree>
    <p:extLst>
      <p:ext uri="{BB962C8B-B14F-4D97-AF65-F5344CB8AC3E}">
        <p14:creationId xmlns:p14="http://schemas.microsoft.com/office/powerpoint/2010/main" val="2448538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DD755D8D-0B16-4826-9246-94E8998B5C50}" type="datetimeFigureOut">
              <a:rPr lang="it-IT" smtClean="0"/>
              <a:t>08/02/2020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F831635-1BA8-4529-B562-672F12E48BDA}" type="slidenum">
              <a:rPr lang="it-IT" smtClean="0"/>
              <a:t>‹N›</a:t>
            </a:fld>
            <a:endParaRPr lang="it-IT"/>
          </a:p>
        </p:txBody>
      </p:sp>
    </p:spTree>
    <p:extLst>
      <p:ext uri="{BB962C8B-B14F-4D97-AF65-F5344CB8AC3E}">
        <p14:creationId xmlns:p14="http://schemas.microsoft.com/office/powerpoint/2010/main" val="2814364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DD755D8D-0B16-4826-9246-94E8998B5C50}" type="datetimeFigureOut">
              <a:rPr lang="it-IT" smtClean="0"/>
              <a:t>08/02/2020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F831635-1BA8-4529-B562-672F12E48BDA}" type="slidenum">
              <a:rPr lang="it-IT" smtClean="0"/>
              <a:t>‹N›</a:t>
            </a:fld>
            <a:endParaRPr lang="it-IT"/>
          </a:p>
        </p:txBody>
      </p:sp>
    </p:spTree>
    <p:extLst>
      <p:ext uri="{BB962C8B-B14F-4D97-AF65-F5344CB8AC3E}">
        <p14:creationId xmlns:p14="http://schemas.microsoft.com/office/powerpoint/2010/main" val="3532521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755D8D-0B16-4826-9246-94E8998B5C50}" type="datetimeFigureOut">
              <a:rPr lang="it-IT" smtClean="0"/>
              <a:t>08/02/2020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831635-1BA8-4529-B562-672F12E48BDA}" type="slidenum">
              <a:rPr lang="it-IT" smtClean="0"/>
              <a:t>‹N›</a:t>
            </a:fld>
            <a:endParaRPr lang="it-IT"/>
          </a:p>
        </p:txBody>
      </p:sp>
    </p:spTree>
    <p:extLst>
      <p:ext uri="{BB962C8B-B14F-4D97-AF65-F5344CB8AC3E}">
        <p14:creationId xmlns:p14="http://schemas.microsoft.com/office/powerpoint/2010/main" val="1705147440"/>
      </p:ext>
    </p:extLst>
  </p:cSld>
  <p:clrMap bg1="lt1" tx1="dk1" bg2="lt2" tx2="dk2" accent1="accent1" accent2="accent2" accent3="accent3" accent4="accent4" accent5="accent5" accent6="accent6" hlink="hlink" folHlink="folHlink"/>
  <p:sldLayoutIdLst>
    <p:sldLayoutId id="2147484024" r:id="rId1"/>
    <p:sldLayoutId id="2147484025" r:id="rId2"/>
    <p:sldLayoutId id="2147484026" r:id="rId3"/>
    <p:sldLayoutId id="2147484027" r:id="rId4"/>
    <p:sldLayoutId id="2147484028" r:id="rId5"/>
    <p:sldLayoutId id="2147484029" r:id="rId6"/>
    <p:sldLayoutId id="2147484030" r:id="rId7"/>
    <p:sldLayoutId id="2147484031" r:id="rId8"/>
    <p:sldLayoutId id="2147484032" r:id="rId9"/>
    <p:sldLayoutId id="2147484033" r:id="rId10"/>
    <p:sldLayoutId id="2147484034" r:id="rId11"/>
    <p:sldLayoutId id="214748403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antiniD\AppData\Local\Temp\Rar$DI00.196\NOMISMA - Marchio WINE MONITOR_Marchio WINEMONITOR Alta.jpg"/>
          <p:cNvPicPr>
            <a:picLocks noChangeAspect="1" noChangeArrowheads="1"/>
          </p:cNvPicPr>
          <p:nvPr/>
        </p:nvPicPr>
        <p:blipFill>
          <a:blip r:embed="rId2" cstate="print"/>
          <a:srcRect/>
          <a:stretch>
            <a:fillRect/>
          </a:stretch>
        </p:blipFill>
        <p:spPr bwMode="auto">
          <a:xfrm>
            <a:off x="4958888" y="0"/>
            <a:ext cx="3179917" cy="2058711"/>
          </a:xfrm>
          <a:prstGeom prst="rect">
            <a:avLst/>
          </a:prstGeom>
          <a:noFill/>
        </p:spPr>
      </p:pic>
      <p:sp>
        <p:nvSpPr>
          <p:cNvPr id="4" name="Titolo 1"/>
          <p:cNvSpPr txBox="1">
            <a:spLocks/>
          </p:cNvSpPr>
          <p:nvPr/>
        </p:nvSpPr>
        <p:spPr>
          <a:xfrm>
            <a:off x="1314184" y="3251361"/>
            <a:ext cx="10469326" cy="1865425"/>
          </a:xfrm>
          <a:prstGeom prst="rect">
            <a:avLst/>
          </a:prstGeom>
          <a:ln>
            <a:noFill/>
          </a:ln>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4000" b="1" dirty="0"/>
              <a:t>Import 2019 Top Mercati Terzi</a:t>
            </a:r>
          </a:p>
          <a:p>
            <a:pPr algn="ctr"/>
            <a:r>
              <a:rPr lang="it-IT" sz="4000" b="1" dirty="0"/>
              <a:t>Focus Usa &amp; Cina: trend e posizionamento vino italiano</a:t>
            </a:r>
          </a:p>
        </p:txBody>
      </p:sp>
      <p:sp>
        <p:nvSpPr>
          <p:cNvPr id="5" name="Triangolo rettangolo 4"/>
          <p:cNvSpPr/>
          <p:nvPr/>
        </p:nvSpPr>
        <p:spPr>
          <a:xfrm>
            <a:off x="6890" y="2650590"/>
            <a:ext cx="3143250" cy="4207410"/>
          </a:xfrm>
          <a:prstGeom prst="rtTriangle">
            <a:avLst/>
          </a:prstGeom>
          <a:solidFill>
            <a:srgbClr val="A41F3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p:cNvSpPr txBox="1"/>
          <p:nvPr/>
        </p:nvSpPr>
        <p:spPr>
          <a:xfrm>
            <a:off x="4391848" y="5620185"/>
            <a:ext cx="4314001" cy="800219"/>
          </a:xfrm>
          <a:prstGeom prst="rect">
            <a:avLst/>
          </a:prstGeom>
          <a:noFill/>
        </p:spPr>
        <p:txBody>
          <a:bodyPr wrap="none" rtlCol="0">
            <a:spAutoFit/>
          </a:bodyPr>
          <a:lstStyle/>
          <a:p>
            <a:pPr algn="ctr"/>
            <a:r>
              <a:rPr lang="it-IT" sz="2800" b="1" dirty="0"/>
              <a:t>Denis Pantini</a:t>
            </a:r>
          </a:p>
          <a:p>
            <a:pPr algn="ctr"/>
            <a:r>
              <a:rPr lang="it-IT" b="1" dirty="0"/>
              <a:t>Responsabile Nomisma Wine Monitor</a:t>
            </a:r>
          </a:p>
        </p:txBody>
      </p:sp>
      <p:sp>
        <p:nvSpPr>
          <p:cNvPr id="7" name="CasellaDiTesto 6"/>
          <p:cNvSpPr txBox="1"/>
          <p:nvPr/>
        </p:nvSpPr>
        <p:spPr>
          <a:xfrm>
            <a:off x="0" y="6420404"/>
            <a:ext cx="2779928" cy="338554"/>
          </a:xfrm>
          <a:prstGeom prst="rect">
            <a:avLst/>
          </a:prstGeom>
          <a:noFill/>
        </p:spPr>
        <p:txBody>
          <a:bodyPr wrap="none" rtlCol="0">
            <a:spAutoFit/>
          </a:bodyPr>
          <a:lstStyle/>
          <a:p>
            <a:r>
              <a:rPr lang="it-IT" sz="1600" b="1" dirty="0">
                <a:solidFill>
                  <a:schemeClr val="bg1"/>
                </a:solidFill>
              </a:rPr>
              <a:t>Bologna, 10 febbraio 2020</a:t>
            </a:r>
            <a:endParaRPr lang="it-IT" sz="1100" b="1" dirty="0">
              <a:solidFill>
                <a:schemeClr val="bg1"/>
              </a:solidFill>
            </a:endParaRPr>
          </a:p>
        </p:txBody>
      </p:sp>
      <p:sp>
        <p:nvSpPr>
          <p:cNvPr id="2" name="CasellaDiTesto 1">
            <a:extLst>
              <a:ext uri="{FF2B5EF4-FFF2-40B4-BE49-F238E27FC236}">
                <a16:creationId xmlns:a16="http://schemas.microsoft.com/office/drawing/2014/main" id="{A7D33B50-DAFB-4B27-8C95-60CDC256E505}"/>
              </a:ext>
            </a:extLst>
          </p:cNvPr>
          <p:cNvSpPr txBox="1"/>
          <p:nvPr/>
        </p:nvSpPr>
        <p:spPr>
          <a:xfrm>
            <a:off x="4176221" y="2286298"/>
            <a:ext cx="4381328" cy="461665"/>
          </a:xfrm>
          <a:prstGeom prst="rect">
            <a:avLst/>
          </a:prstGeom>
          <a:noFill/>
        </p:spPr>
        <p:txBody>
          <a:bodyPr wrap="none" rtlCol="0">
            <a:spAutoFit/>
          </a:bodyPr>
          <a:lstStyle/>
          <a:p>
            <a:r>
              <a:rPr lang="it-IT" sz="2400" b="1" dirty="0"/>
              <a:t>REPORT WINE MONITOR 2020</a:t>
            </a:r>
          </a:p>
        </p:txBody>
      </p:sp>
    </p:spTree>
    <p:extLst>
      <p:ext uri="{BB962C8B-B14F-4D97-AF65-F5344CB8AC3E}">
        <p14:creationId xmlns:p14="http://schemas.microsoft.com/office/powerpoint/2010/main" val="2358573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E1F335-EB25-4217-A80F-8919DFF8CF3B}"/>
              </a:ext>
            </a:extLst>
          </p:cNvPr>
          <p:cNvSpPr>
            <a:spLocks noGrp="1"/>
          </p:cNvSpPr>
          <p:nvPr>
            <p:ph type="title"/>
          </p:nvPr>
        </p:nvSpPr>
        <p:spPr/>
        <p:txBody>
          <a:bodyPr>
            <a:normAutofit/>
          </a:bodyPr>
          <a:lstStyle/>
          <a:p>
            <a:r>
              <a:rPr lang="it-IT" sz="3200" b="1" dirty="0">
                <a:solidFill>
                  <a:srgbClr val="C00000"/>
                </a:solidFill>
              </a:rPr>
              <a:t>CINA: import totale vino 2019</a:t>
            </a:r>
          </a:p>
        </p:txBody>
      </p:sp>
      <p:pic>
        <p:nvPicPr>
          <p:cNvPr id="6" name="Immagine 5"/>
          <p:cNvPicPr>
            <a:picLocks noChangeAspect="1"/>
          </p:cNvPicPr>
          <p:nvPr/>
        </p:nvPicPr>
        <p:blipFill>
          <a:blip r:embed="rId2"/>
          <a:stretch>
            <a:fillRect/>
          </a:stretch>
        </p:blipFill>
        <p:spPr>
          <a:xfrm>
            <a:off x="525290" y="2004637"/>
            <a:ext cx="10864609" cy="3780343"/>
          </a:xfrm>
          <a:prstGeom prst="rect">
            <a:avLst/>
          </a:prstGeom>
        </p:spPr>
      </p:pic>
      <p:sp>
        <p:nvSpPr>
          <p:cNvPr id="7" name="CasellaDiTesto 6">
            <a:extLst>
              <a:ext uri="{FF2B5EF4-FFF2-40B4-BE49-F238E27FC236}">
                <a16:creationId xmlns:a16="http://schemas.microsoft.com/office/drawing/2014/main" id="{796FDCEC-A4CE-4344-A5B8-3731B692E236}"/>
              </a:ext>
            </a:extLst>
          </p:cNvPr>
          <p:cNvSpPr txBox="1"/>
          <p:nvPr/>
        </p:nvSpPr>
        <p:spPr>
          <a:xfrm>
            <a:off x="289249" y="6307494"/>
            <a:ext cx="4225837" cy="307777"/>
          </a:xfrm>
          <a:prstGeom prst="rect">
            <a:avLst/>
          </a:prstGeom>
          <a:noFill/>
        </p:spPr>
        <p:txBody>
          <a:bodyPr wrap="none" rtlCol="0">
            <a:spAutoFit/>
          </a:bodyPr>
          <a:lstStyle/>
          <a:p>
            <a:r>
              <a:rPr lang="it-IT" sz="1400" dirty="0"/>
              <a:t>Fonte: Nomisma Wine Monitor su dati doganali</a:t>
            </a:r>
          </a:p>
        </p:txBody>
      </p:sp>
    </p:spTree>
    <p:extLst>
      <p:ext uri="{BB962C8B-B14F-4D97-AF65-F5344CB8AC3E}">
        <p14:creationId xmlns:p14="http://schemas.microsoft.com/office/powerpoint/2010/main" val="4082964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E1F335-EB25-4217-A80F-8919DFF8CF3B}"/>
              </a:ext>
            </a:extLst>
          </p:cNvPr>
          <p:cNvSpPr>
            <a:spLocks noGrp="1"/>
          </p:cNvSpPr>
          <p:nvPr>
            <p:ph type="title"/>
          </p:nvPr>
        </p:nvSpPr>
        <p:spPr/>
        <p:txBody>
          <a:bodyPr>
            <a:normAutofit/>
          </a:bodyPr>
          <a:lstStyle/>
          <a:p>
            <a:r>
              <a:rPr lang="it-IT" sz="3200" b="1" dirty="0">
                <a:solidFill>
                  <a:srgbClr val="C00000"/>
                </a:solidFill>
              </a:rPr>
              <a:t>CINA: import totale vino per provenienza</a:t>
            </a:r>
          </a:p>
        </p:txBody>
      </p:sp>
      <p:pic>
        <p:nvPicPr>
          <p:cNvPr id="4" name="Immagine 3"/>
          <p:cNvPicPr>
            <a:picLocks noChangeAspect="1"/>
          </p:cNvPicPr>
          <p:nvPr/>
        </p:nvPicPr>
        <p:blipFill>
          <a:blip r:embed="rId2"/>
          <a:stretch>
            <a:fillRect/>
          </a:stretch>
        </p:blipFill>
        <p:spPr>
          <a:xfrm>
            <a:off x="539621" y="2007036"/>
            <a:ext cx="10864609" cy="4300458"/>
          </a:xfrm>
          <a:prstGeom prst="rect">
            <a:avLst/>
          </a:prstGeom>
        </p:spPr>
      </p:pic>
      <p:sp>
        <p:nvSpPr>
          <p:cNvPr id="6" name="CasellaDiTesto 5">
            <a:extLst>
              <a:ext uri="{FF2B5EF4-FFF2-40B4-BE49-F238E27FC236}">
                <a16:creationId xmlns:a16="http://schemas.microsoft.com/office/drawing/2014/main" id="{A6ED8F03-2575-461B-8B25-D666D50ED344}"/>
              </a:ext>
            </a:extLst>
          </p:cNvPr>
          <p:cNvSpPr txBox="1"/>
          <p:nvPr/>
        </p:nvSpPr>
        <p:spPr>
          <a:xfrm>
            <a:off x="289249" y="6307494"/>
            <a:ext cx="4225837" cy="307777"/>
          </a:xfrm>
          <a:prstGeom prst="rect">
            <a:avLst/>
          </a:prstGeom>
          <a:noFill/>
        </p:spPr>
        <p:txBody>
          <a:bodyPr wrap="none" rtlCol="0">
            <a:spAutoFit/>
          </a:bodyPr>
          <a:lstStyle/>
          <a:p>
            <a:r>
              <a:rPr lang="it-IT" sz="1400" dirty="0"/>
              <a:t>Fonte: Nomisma Wine Monitor su dati doganali</a:t>
            </a:r>
          </a:p>
        </p:txBody>
      </p:sp>
    </p:spTree>
    <p:extLst>
      <p:ext uri="{BB962C8B-B14F-4D97-AF65-F5344CB8AC3E}">
        <p14:creationId xmlns:p14="http://schemas.microsoft.com/office/powerpoint/2010/main" val="2307560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E1F335-EB25-4217-A80F-8919DFF8CF3B}"/>
              </a:ext>
            </a:extLst>
          </p:cNvPr>
          <p:cNvSpPr>
            <a:spLocks noGrp="1"/>
          </p:cNvSpPr>
          <p:nvPr>
            <p:ph type="title"/>
          </p:nvPr>
        </p:nvSpPr>
        <p:spPr>
          <a:xfrm>
            <a:off x="838199" y="365125"/>
            <a:ext cx="9818915" cy="1325563"/>
          </a:xfrm>
        </p:spPr>
        <p:txBody>
          <a:bodyPr>
            <a:normAutofit/>
          </a:bodyPr>
          <a:lstStyle/>
          <a:p>
            <a:r>
              <a:rPr lang="it-IT" sz="3200" b="1" dirty="0">
                <a:solidFill>
                  <a:srgbClr val="C00000"/>
                </a:solidFill>
              </a:rPr>
              <a:t>CINA: import vini </a:t>
            </a:r>
            <a:r>
              <a:rPr lang="it-IT" sz="3200" b="1" dirty="0" err="1">
                <a:solidFill>
                  <a:srgbClr val="C00000"/>
                </a:solidFill>
              </a:rPr>
              <a:t>fermi&amp;frizzanti</a:t>
            </a:r>
            <a:r>
              <a:rPr lang="it-IT" sz="3200" b="1" dirty="0">
                <a:solidFill>
                  <a:srgbClr val="C00000"/>
                </a:solidFill>
              </a:rPr>
              <a:t> confezionati per provenienza</a:t>
            </a:r>
          </a:p>
        </p:txBody>
      </p:sp>
      <p:pic>
        <p:nvPicPr>
          <p:cNvPr id="3" name="Immagine 2"/>
          <p:cNvPicPr>
            <a:picLocks noChangeAspect="1"/>
          </p:cNvPicPr>
          <p:nvPr/>
        </p:nvPicPr>
        <p:blipFill>
          <a:blip r:embed="rId2"/>
          <a:stretch>
            <a:fillRect/>
          </a:stretch>
        </p:blipFill>
        <p:spPr>
          <a:xfrm>
            <a:off x="561392" y="1847153"/>
            <a:ext cx="10864609" cy="4300458"/>
          </a:xfrm>
          <a:prstGeom prst="rect">
            <a:avLst/>
          </a:prstGeom>
        </p:spPr>
      </p:pic>
      <p:sp>
        <p:nvSpPr>
          <p:cNvPr id="6" name="CasellaDiTesto 5">
            <a:extLst>
              <a:ext uri="{FF2B5EF4-FFF2-40B4-BE49-F238E27FC236}">
                <a16:creationId xmlns:a16="http://schemas.microsoft.com/office/drawing/2014/main" id="{F0CBE9E5-F08C-46D8-AC80-B23CAAF17287}"/>
              </a:ext>
            </a:extLst>
          </p:cNvPr>
          <p:cNvSpPr txBox="1"/>
          <p:nvPr/>
        </p:nvSpPr>
        <p:spPr>
          <a:xfrm>
            <a:off x="289249" y="6307494"/>
            <a:ext cx="4225837" cy="307777"/>
          </a:xfrm>
          <a:prstGeom prst="rect">
            <a:avLst/>
          </a:prstGeom>
          <a:noFill/>
        </p:spPr>
        <p:txBody>
          <a:bodyPr wrap="none" rtlCol="0">
            <a:spAutoFit/>
          </a:bodyPr>
          <a:lstStyle/>
          <a:p>
            <a:r>
              <a:rPr lang="it-IT" sz="1400" dirty="0"/>
              <a:t>Fonte: Nomisma Wine Monitor su dati doganali</a:t>
            </a:r>
          </a:p>
        </p:txBody>
      </p:sp>
    </p:spTree>
    <p:extLst>
      <p:ext uri="{BB962C8B-B14F-4D97-AF65-F5344CB8AC3E}">
        <p14:creationId xmlns:p14="http://schemas.microsoft.com/office/powerpoint/2010/main" val="2075210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E1F335-EB25-4217-A80F-8919DFF8CF3B}"/>
              </a:ext>
            </a:extLst>
          </p:cNvPr>
          <p:cNvSpPr>
            <a:spLocks noGrp="1"/>
          </p:cNvSpPr>
          <p:nvPr>
            <p:ph type="title"/>
          </p:nvPr>
        </p:nvSpPr>
        <p:spPr>
          <a:xfrm>
            <a:off x="838199" y="365125"/>
            <a:ext cx="9459687" cy="1325563"/>
          </a:xfrm>
        </p:spPr>
        <p:txBody>
          <a:bodyPr>
            <a:normAutofit/>
          </a:bodyPr>
          <a:lstStyle/>
          <a:p>
            <a:r>
              <a:rPr lang="it-IT" sz="3200" b="1" dirty="0">
                <a:solidFill>
                  <a:srgbClr val="C00000"/>
                </a:solidFill>
              </a:rPr>
              <a:t>CINA: import vini spumanti per provenienza</a:t>
            </a:r>
          </a:p>
        </p:txBody>
      </p:sp>
      <p:pic>
        <p:nvPicPr>
          <p:cNvPr id="6" name="Immagine 5"/>
          <p:cNvPicPr>
            <a:picLocks noChangeAspect="1"/>
          </p:cNvPicPr>
          <p:nvPr/>
        </p:nvPicPr>
        <p:blipFill>
          <a:blip r:embed="rId3"/>
          <a:stretch>
            <a:fillRect/>
          </a:stretch>
        </p:blipFill>
        <p:spPr>
          <a:xfrm>
            <a:off x="529957" y="1848862"/>
            <a:ext cx="10864609" cy="4300458"/>
          </a:xfrm>
          <a:prstGeom prst="rect">
            <a:avLst/>
          </a:prstGeom>
        </p:spPr>
      </p:pic>
      <p:sp>
        <p:nvSpPr>
          <p:cNvPr id="7" name="CasellaDiTesto 6">
            <a:extLst>
              <a:ext uri="{FF2B5EF4-FFF2-40B4-BE49-F238E27FC236}">
                <a16:creationId xmlns:a16="http://schemas.microsoft.com/office/drawing/2014/main" id="{D4B203CD-57EB-4FB6-95DB-591804076C0C}"/>
              </a:ext>
            </a:extLst>
          </p:cNvPr>
          <p:cNvSpPr txBox="1"/>
          <p:nvPr/>
        </p:nvSpPr>
        <p:spPr>
          <a:xfrm>
            <a:off x="289249" y="6307494"/>
            <a:ext cx="4225837" cy="307777"/>
          </a:xfrm>
          <a:prstGeom prst="rect">
            <a:avLst/>
          </a:prstGeom>
          <a:noFill/>
        </p:spPr>
        <p:txBody>
          <a:bodyPr wrap="none" rtlCol="0">
            <a:spAutoFit/>
          </a:bodyPr>
          <a:lstStyle/>
          <a:p>
            <a:r>
              <a:rPr lang="it-IT" sz="1400" dirty="0"/>
              <a:t>Fonte: Nomisma Wine Monitor su dati doganali</a:t>
            </a:r>
          </a:p>
        </p:txBody>
      </p:sp>
    </p:spTree>
    <p:extLst>
      <p:ext uri="{BB962C8B-B14F-4D97-AF65-F5344CB8AC3E}">
        <p14:creationId xmlns:p14="http://schemas.microsoft.com/office/powerpoint/2010/main" val="11262653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80728" y="487464"/>
            <a:ext cx="9105375" cy="882218"/>
          </a:xfrm>
        </p:spPr>
        <p:txBody>
          <a:bodyPr>
            <a:noAutofit/>
          </a:bodyPr>
          <a:lstStyle/>
          <a:p>
            <a:r>
              <a:rPr lang="it-IT" sz="3200" b="1" dirty="0"/>
              <a:t>Riferimenti</a:t>
            </a:r>
            <a:endParaRPr lang="it-IT" sz="1600" b="1" i="1" dirty="0"/>
          </a:p>
        </p:txBody>
      </p:sp>
      <p:sp>
        <p:nvSpPr>
          <p:cNvPr id="13" name="Segnaposto numero diapositiva 12">
            <a:extLst>
              <a:ext uri="{FF2B5EF4-FFF2-40B4-BE49-F238E27FC236}">
                <a16:creationId xmlns:a16="http://schemas.microsoft.com/office/drawing/2014/main" id="{316EBF85-908F-40C1-9C48-61D9DA901239}"/>
              </a:ext>
            </a:extLst>
          </p:cNvPr>
          <p:cNvSpPr>
            <a:spLocks noGrp="1"/>
          </p:cNvSpPr>
          <p:nvPr>
            <p:ph type="sldNum" sz="quarter" idx="12"/>
          </p:nvPr>
        </p:nvSpPr>
        <p:spPr>
          <a:xfrm>
            <a:off x="11676303" y="18127"/>
            <a:ext cx="425569" cy="365125"/>
          </a:xfrm>
        </p:spPr>
        <p:txBody>
          <a:bodyPr/>
          <a:lstStyle/>
          <a:p>
            <a:fld id="{4F831635-1BA8-4529-B562-672F12E48BDA}" type="slidenum">
              <a:rPr lang="it-IT" smtClean="0"/>
              <a:pPr/>
              <a:t>14</a:t>
            </a:fld>
            <a:endParaRPr lang="it-IT" dirty="0"/>
          </a:p>
        </p:txBody>
      </p:sp>
      <p:sp>
        <p:nvSpPr>
          <p:cNvPr id="30" name="Rettangolo 29">
            <a:extLst>
              <a:ext uri="{FF2B5EF4-FFF2-40B4-BE49-F238E27FC236}">
                <a16:creationId xmlns:a16="http://schemas.microsoft.com/office/drawing/2014/main" id="{E3B5A1B7-65D3-4DEE-BBE1-56F443F8EF5B}"/>
              </a:ext>
            </a:extLst>
          </p:cNvPr>
          <p:cNvSpPr/>
          <p:nvPr/>
        </p:nvSpPr>
        <p:spPr>
          <a:xfrm>
            <a:off x="3030134" y="1910541"/>
            <a:ext cx="6322221" cy="3785652"/>
          </a:xfrm>
          <a:prstGeom prst="rect">
            <a:avLst/>
          </a:prstGeom>
        </p:spPr>
        <p:txBody>
          <a:bodyPr wrap="square">
            <a:spAutoFit/>
          </a:bodyPr>
          <a:lstStyle/>
          <a:p>
            <a:pPr algn="ctr"/>
            <a:r>
              <a:rPr lang="en-US" sz="4800" b="1" dirty="0">
                <a:solidFill>
                  <a:srgbClr val="7B1728"/>
                </a:solidFill>
                <a:cs typeface="Calibri" panose="020F0502020204030204" pitchFamily="34" charset="0"/>
              </a:rPr>
              <a:t>DENIS PANTINI</a:t>
            </a:r>
          </a:p>
          <a:p>
            <a:pPr algn="ctr"/>
            <a:endParaRPr lang="en-US" sz="4800" b="1" dirty="0">
              <a:solidFill>
                <a:srgbClr val="7B1728"/>
              </a:solidFill>
              <a:cs typeface="Calibri" panose="020F0502020204030204" pitchFamily="34" charset="0"/>
            </a:endParaRPr>
          </a:p>
          <a:p>
            <a:pPr algn="ctr"/>
            <a:r>
              <a:rPr lang="en-US" sz="4000" b="1" dirty="0" err="1">
                <a:cs typeface="Calibri" panose="020F0502020204030204" pitchFamily="34" charset="0"/>
              </a:rPr>
              <a:t>Responsabile</a:t>
            </a:r>
            <a:endParaRPr lang="en-US" sz="4000" b="1" dirty="0">
              <a:cs typeface="Calibri" panose="020F0502020204030204" pitchFamily="34" charset="0"/>
            </a:endParaRPr>
          </a:p>
          <a:p>
            <a:pPr algn="ctr"/>
            <a:r>
              <a:rPr lang="en-US" sz="3600" b="1" dirty="0">
                <a:cs typeface="Calibri" panose="020F0502020204030204" pitchFamily="34" charset="0"/>
              </a:rPr>
              <a:t>NOMISMA WINE MONITOR</a:t>
            </a:r>
          </a:p>
          <a:p>
            <a:pPr algn="ctr"/>
            <a:r>
              <a:rPr lang="en-US" sz="3600" b="1" dirty="0">
                <a:cs typeface="Calibri" panose="020F0502020204030204" pitchFamily="34" charset="0"/>
              </a:rPr>
              <a:t>051 6483188</a:t>
            </a:r>
          </a:p>
          <a:p>
            <a:pPr algn="ctr"/>
            <a:r>
              <a:rPr lang="en-US" sz="3200" b="1" dirty="0">
                <a:cs typeface="Calibri" panose="020F0502020204030204" pitchFamily="34" charset="0"/>
              </a:rPr>
              <a:t>denis.pantini@winemonitor.it</a:t>
            </a:r>
            <a:r>
              <a:rPr lang="en-US" sz="2800" b="1" dirty="0">
                <a:cs typeface="Calibri" panose="020F0502020204030204" pitchFamily="34" charset="0"/>
              </a:rPr>
              <a:t>  </a:t>
            </a:r>
            <a:r>
              <a:rPr lang="en-US" sz="3200" b="1" dirty="0">
                <a:solidFill>
                  <a:srgbClr val="7B1728"/>
                </a:solidFill>
                <a:cs typeface="Calibri" panose="020F0502020204030204" pitchFamily="34" charset="0"/>
              </a:rPr>
              <a:t>  </a:t>
            </a:r>
          </a:p>
        </p:txBody>
      </p:sp>
    </p:spTree>
    <p:extLst>
      <p:ext uri="{BB962C8B-B14F-4D97-AF65-F5344CB8AC3E}">
        <p14:creationId xmlns:p14="http://schemas.microsoft.com/office/powerpoint/2010/main" val="25457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E1F335-EB25-4217-A80F-8919DFF8CF3B}"/>
              </a:ext>
            </a:extLst>
          </p:cNvPr>
          <p:cNvSpPr>
            <a:spLocks noGrp="1"/>
          </p:cNvSpPr>
          <p:nvPr>
            <p:ph type="title"/>
          </p:nvPr>
        </p:nvSpPr>
        <p:spPr/>
        <p:txBody>
          <a:bodyPr>
            <a:normAutofit/>
          </a:bodyPr>
          <a:lstStyle/>
          <a:p>
            <a:r>
              <a:rPr lang="it-IT" sz="3200" b="1" dirty="0"/>
              <a:t>Indice dei contenuti</a:t>
            </a:r>
          </a:p>
        </p:txBody>
      </p:sp>
      <p:sp>
        <p:nvSpPr>
          <p:cNvPr id="6" name="AutoShape 41">
            <a:extLst>
              <a:ext uri="{FF2B5EF4-FFF2-40B4-BE49-F238E27FC236}">
                <a16:creationId xmlns:a16="http://schemas.microsoft.com/office/drawing/2014/main" id="{E7BE3998-5A6C-4033-9CFF-1BACE2EF3221}"/>
              </a:ext>
            </a:extLst>
          </p:cNvPr>
          <p:cNvSpPr>
            <a:spLocks/>
          </p:cNvSpPr>
          <p:nvPr/>
        </p:nvSpPr>
        <p:spPr bwMode="auto">
          <a:xfrm>
            <a:off x="278351" y="2170097"/>
            <a:ext cx="717127" cy="71444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1" y="0"/>
                  <a:pt x="13705" y="282"/>
                  <a:pt x="15011" y="847"/>
                </a:cubicBezTo>
                <a:cubicBezTo>
                  <a:pt x="16319" y="1408"/>
                  <a:pt x="17463" y="2176"/>
                  <a:pt x="18449" y="3156"/>
                </a:cubicBezTo>
                <a:cubicBezTo>
                  <a:pt x="19432" y="4133"/>
                  <a:pt x="20201" y="5277"/>
                  <a:pt x="20760" y="6590"/>
                </a:cubicBezTo>
                <a:cubicBezTo>
                  <a:pt x="21317" y="7900"/>
                  <a:pt x="21599" y="9306"/>
                  <a:pt x="21599" y="10800"/>
                </a:cubicBezTo>
                <a:cubicBezTo>
                  <a:pt x="21599" y="12293"/>
                  <a:pt x="21317" y="13699"/>
                  <a:pt x="20760" y="15009"/>
                </a:cubicBezTo>
                <a:cubicBezTo>
                  <a:pt x="20201" y="16320"/>
                  <a:pt x="19430" y="17466"/>
                  <a:pt x="18449" y="18443"/>
                </a:cubicBezTo>
                <a:cubicBezTo>
                  <a:pt x="17463" y="19423"/>
                  <a:pt x="16319" y="20191"/>
                  <a:pt x="15011" y="20752"/>
                </a:cubicBezTo>
                <a:cubicBezTo>
                  <a:pt x="13705" y="21317"/>
                  <a:pt x="12301" y="21599"/>
                  <a:pt x="10807" y="21599"/>
                </a:cubicBezTo>
                <a:cubicBezTo>
                  <a:pt x="9309" y="21599"/>
                  <a:pt x="7905" y="21317"/>
                  <a:pt x="6594" y="20752"/>
                </a:cubicBezTo>
                <a:cubicBezTo>
                  <a:pt x="5280" y="20191"/>
                  <a:pt x="4136" y="19423"/>
                  <a:pt x="3158" y="18443"/>
                </a:cubicBezTo>
                <a:cubicBezTo>
                  <a:pt x="2178" y="17466"/>
                  <a:pt x="1409" y="16320"/>
                  <a:pt x="847" y="15009"/>
                </a:cubicBezTo>
                <a:cubicBezTo>
                  <a:pt x="282" y="13699"/>
                  <a:pt x="0" y="12293"/>
                  <a:pt x="0" y="10800"/>
                </a:cubicBezTo>
                <a:cubicBezTo>
                  <a:pt x="0" y="9306"/>
                  <a:pt x="282" y="7900"/>
                  <a:pt x="847" y="6590"/>
                </a:cubicBezTo>
                <a:cubicBezTo>
                  <a:pt x="1409" y="5277"/>
                  <a:pt x="2181" y="4133"/>
                  <a:pt x="3158" y="3156"/>
                </a:cubicBezTo>
                <a:cubicBezTo>
                  <a:pt x="4136" y="2176"/>
                  <a:pt x="5280" y="1408"/>
                  <a:pt x="6594" y="847"/>
                </a:cubicBezTo>
                <a:cubicBezTo>
                  <a:pt x="7902" y="282"/>
                  <a:pt x="9306" y="0"/>
                  <a:pt x="10807" y="0"/>
                </a:cubicBezTo>
                <a:moveTo>
                  <a:pt x="18164" y="8812"/>
                </a:moveTo>
                <a:cubicBezTo>
                  <a:pt x="18288" y="8688"/>
                  <a:pt x="18353" y="8532"/>
                  <a:pt x="18359" y="8354"/>
                </a:cubicBezTo>
                <a:cubicBezTo>
                  <a:pt x="18362" y="8171"/>
                  <a:pt x="18299" y="8021"/>
                  <a:pt x="18164" y="7894"/>
                </a:cubicBezTo>
                <a:lnTo>
                  <a:pt x="16757" y="6448"/>
                </a:lnTo>
                <a:cubicBezTo>
                  <a:pt x="16613" y="6321"/>
                  <a:pt x="16454" y="6259"/>
                  <a:pt x="16276" y="6259"/>
                </a:cubicBezTo>
                <a:cubicBezTo>
                  <a:pt x="16099" y="6259"/>
                  <a:pt x="15946" y="6321"/>
                  <a:pt x="15810" y="6448"/>
                </a:cubicBezTo>
                <a:lnTo>
                  <a:pt x="9696" y="12570"/>
                </a:lnTo>
                <a:cubicBezTo>
                  <a:pt x="9569" y="12697"/>
                  <a:pt x="9416" y="12759"/>
                  <a:pt x="9244" y="12759"/>
                </a:cubicBezTo>
                <a:cubicBezTo>
                  <a:pt x="9069" y="12759"/>
                  <a:pt x="8914" y="12697"/>
                  <a:pt x="8778" y="12570"/>
                </a:cubicBezTo>
                <a:lnTo>
                  <a:pt x="5786" y="9583"/>
                </a:lnTo>
                <a:cubicBezTo>
                  <a:pt x="5659" y="9458"/>
                  <a:pt x="5506" y="9393"/>
                  <a:pt x="5334" y="9393"/>
                </a:cubicBezTo>
                <a:cubicBezTo>
                  <a:pt x="5156" y="9393"/>
                  <a:pt x="4995" y="9458"/>
                  <a:pt x="4839" y="9583"/>
                </a:cubicBezTo>
                <a:lnTo>
                  <a:pt x="3432" y="11014"/>
                </a:lnTo>
                <a:cubicBezTo>
                  <a:pt x="3305" y="11141"/>
                  <a:pt x="3246" y="11297"/>
                  <a:pt x="3246" y="11474"/>
                </a:cubicBezTo>
                <a:cubicBezTo>
                  <a:pt x="3246" y="11655"/>
                  <a:pt x="3305" y="11810"/>
                  <a:pt x="3432" y="11935"/>
                </a:cubicBezTo>
                <a:lnTo>
                  <a:pt x="7747" y="16249"/>
                </a:lnTo>
                <a:cubicBezTo>
                  <a:pt x="7874" y="16373"/>
                  <a:pt x="8043" y="16483"/>
                  <a:pt x="8261" y="16579"/>
                </a:cubicBezTo>
                <a:cubicBezTo>
                  <a:pt x="8478" y="16673"/>
                  <a:pt x="8676" y="16720"/>
                  <a:pt x="8857" y="16720"/>
                </a:cubicBezTo>
                <a:lnTo>
                  <a:pt x="9617" y="16720"/>
                </a:lnTo>
                <a:cubicBezTo>
                  <a:pt x="9795" y="16720"/>
                  <a:pt x="9993" y="16675"/>
                  <a:pt x="10205" y="16585"/>
                </a:cubicBezTo>
                <a:cubicBezTo>
                  <a:pt x="10417" y="16495"/>
                  <a:pt x="10592" y="16382"/>
                  <a:pt x="10727" y="16249"/>
                </a:cubicBezTo>
                <a:lnTo>
                  <a:pt x="18164" y="8812"/>
                </a:lnTo>
                <a:close/>
              </a:path>
            </a:pathLst>
          </a:custGeom>
          <a:solidFill>
            <a:srgbClr val="A41F35"/>
          </a:solidFill>
          <a:ln>
            <a:noFill/>
          </a:ln>
          <a:effectLst/>
        </p:spPr>
        <p:txBody>
          <a:bodyPr lIns="101578" tIns="101578" rIns="101578" bIns="101578" anchor="ctr"/>
          <a:lstStyle/>
          <a:p>
            <a:pPr defTabSz="914013">
              <a:defRPr/>
            </a:pPr>
            <a:endParaRPr lang="es-ES" sz="58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7" name="Titolo 1">
            <a:extLst>
              <a:ext uri="{FF2B5EF4-FFF2-40B4-BE49-F238E27FC236}">
                <a16:creationId xmlns:a16="http://schemas.microsoft.com/office/drawing/2014/main" id="{F3EB797B-885F-4321-A8FB-91B53467D6E3}"/>
              </a:ext>
            </a:extLst>
          </p:cNvPr>
          <p:cNvSpPr txBox="1">
            <a:spLocks/>
          </p:cNvSpPr>
          <p:nvPr/>
        </p:nvSpPr>
        <p:spPr>
          <a:xfrm>
            <a:off x="1103615" y="1904730"/>
            <a:ext cx="868041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400" b="1" dirty="0"/>
              <a:t>Highlights</a:t>
            </a:r>
          </a:p>
        </p:txBody>
      </p:sp>
      <p:sp>
        <p:nvSpPr>
          <p:cNvPr id="8" name="AutoShape 41">
            <a:extLst>
              <a:ext uri="{FF2B5EF4-FFF2-40B4-BE49-F238E27FC236}">
                <a16:creationId xmlns:a16="http://schemas.microsoft.com/office/drawing/2014/main" id="{4C83413A-B7B2-497F-96A3-C5A46CAB315E}"/>
              </a:ext>
            </a:extLst>
          </p:cNvPr>
          <p:cNvSpPr>
            <a:spLocks/>
          </p:cNvSpPr>
          <p:nvPr/>
        </p:nvSpPr>
        <p:spPr bwMode="auto">
          <a:xfrm>
            <a:off x="278351" y="3230293"/>
            <a:ext cx="717127" cy="71444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1" y="0"/>
                  <a:pt x="13705" y="282"/>
                  <a:pt x="15011" y="847"/>
                </a:cubicBezTo>
                <a:cubicBezTo>
                  <a:pt x="16319" y="1408"/>
                  <a:pt x="17463" y="2176"/>
                  <a:pt x="18449" y="3156"/>
                </a:cubicBezTo>
                <a:cubicBezTo>
                  <a:pt x="19432" y="4133"/>
                  <a:pt x="20201" y="5277"/>
                  <a:pt x="20760" y="6590"/>
                </a:cubicBezTo>
                <a:cubicBezTo>
                  <a:pt x="21317" y="7900"/>
                  <a:pt x="21599" y="9306"/>
                  <a:pt x="21599" y="10800"/>
                </a:cubicBezTo>
                <a:cubicBezTo>
                  <a:pt x="21599" y="12293"/>
                  <a:pt x="21317" y="13699"/>
                  <a:pt x="20760" y="15009"/>
                </a:cubicBezTo>
                <a:cubicBezTo>
                  <a:pt x="20201" y="16320"/>
                  <a:pt x="19430" y="17466"/>
                  <a:pt x="18449" y="18443"/>
                </a:cubicBezTo>
                <a:cubicBezTo>
                  <a:pt x="17463" y="19423"/>
                  <a:pt x="16319" y="20191"/>
                  <a:pt x="15011" y="20752"/>
                </a:cubicBezTo>
                <a:cubicBezTo>
                  <a:pt x="13705" y="21317"/>
                  <a:pt x="12301" y="21599"/>
                  <a:pt x="10807" y="21599"/>
                </a:cubicBezTo>
                <a:cubicBezTo>
                  <a:pt x="9309" y="21599"/>
                  <a:pt x="7905" y="21317"/>
                  <a:pt x="6594" y="20752"/>
                </a:cubicBezTo>
                <a:cubicBezTo>
                  <a:pt x="5280" y="20191"/>
                  <a:pt x="4136" y="19423"/>
                  <a:pt x="3158" y="18443"/>
                </a:cubicBezTo>
                <a:cubicBezTo>
                  <a:pt x="2178" y="17466"/>
                  <a:pt x="1409" y="16320"/>
                  <a:pt x="847" y="15009"/>
                </a:cubicBezTo>
                <a:cubicBezTo>
                  <a:pt x="282" y="13699"/>
                  <a:pt x="0" y="12293"/>
                  <a:pt x="0" y="10800"/>
                </a:cubicBezTo>
                <a:cubicBezTo>
                  <a:pt x="0" y="9306"/>
                  <a:pt x="282" y="7900"/>
                  <a:pt x="847" y="6590"/>
                </a:cubicBezTo>
                <a:cubicBezTo>
                  <a:pt x="1409" y="5277"/>
                  <a:pt x="2181" y="4133"/>
                  <a:pt x="3158" y="3156"/>
                </a:cubicBezTo>
                <a:cubicBezTo>
                  <a:pt x="4136" y="2176"/>
                  <a:pt x="5280" y="1408"/>
                  <a:pt x="6594" y="847"/>
                </a:cubicBezTo>
                <a:cubicBezTo>
                  <a:pt x="7902" y="282"/>
                  <a:pt x="9306" y="0"/>
                  <a:pt x="10807" y="0"/>
                </a:cubicBezTo>
                <a:moveTo>
                  <a:pt x="18164" y="8812"/>
                </a:moveTo>
                <a:cubicBezTo>
                  <a:pt x="18288" y="8688"/>
                  <a:pt x="18353" y="8532"/>
                  <a:pt x="18359" y="8354"/>
                </a:cubicBezTo>
                <a:cubicBezTo>
                  <a:pt x="18362" y="8171"/>
                  <a:pt x="18299" y="8021"/>
                  <a:pt x="18164" y="7894"/>
                </a:cubicBezTo>
                <a:lnTo>
                  <a:pt x="16757" y="6448"/>
                </a:lnTo>
                <a:cubicBezTo>
                  <a:pt x="16613" y="6321"/>
                  <a:pt x="16454" y="6259"/>
                  <a:pt x="16276" y="6259"/>
                </a:cubicBezTo>
                <a:cubicBezTo>
                  <a:pt x="16099" y="6259"/>
                  <a:pt x="15946" y="6321"/>
                  <a:pt x="15810" y="6448"/>
                </a:cubicBezTo>
                <a:lnTo>
                  <a:pt x="9696" y="12570"/>
                </a:lnTo>
                <a:cubicBezTo>
                  <a:pt x="9569" y="12697"/>
                  <a:pt x="9416" y="12759"/>
                  <a:pt x="9244" y="12759"/>
                </a:cubicBezTo>
                <a:cubicBezTo>
                  <a:pt x="9069" y="12759"/>
                  <a:pt x="8914" y="12697"/>
                  <a:pt x="8778" y="12570"/>
                </a:cubicBezTo>
                <a:lnTo>
                  <a:pt x="5786" y="9583"/>
                </a:lnTo>
                <a:cubicBezTo>
                  <a:pt x="5659" y="9458"/>
                  <a:pt x="5506" y="9393"/>
                  <a:pt x="5334" y="9393"/>
                </a:cubicBezTo>
                <a:cubicBezTo>
                  <a:pt x="5156" y="9393"/>
                  <a:pt x="4995" y="9458"/>
                  <a:pt x="4839" y="9583"/>
                </a:cubicBezTo>
                <a:lnTo>
                  <a:pt x="3432" y="11014"/>
                </a:lnTo>
                <a:cubicBezTo>
                  <a:pt x="3305" y="11141"/>
                  <a:pt x="3246" y="11297"/>
                  <a:pt x="3246" y="11474"/>
                </a:cubicBezTo>
                <a:cubicBezTo>
                  <a:pt x="3246" y="11655"/>
                  <a:pt x="3305" y="11810"/>
                  <a:pt x="3432" y="11935"/>
                </a:cubicBezTo>
                <a:lnTo>
                  <a:pt x="7747" y="16249"/>
                </a:lnTo>
                <a:cubicBezTo>
                  <a:pt x="7874" y="16373"/>
                  <a:pt x="8043" y="16483"/>
                  <a:pt x="8261" y="16579"/>
                </a:cubicBezTo>
                <a:cubicBezTo>
                  <a:pt x="8478" y="16673"/>
                  <a:pt x="8676" y="16720"/>
                  <a:pt x="8857" y="16720"/>
                </a:cubicBezTo>
                <a:lnTo>
                  <a:pt x="9617" y="16720"/>
                </a:lnTo>
                <a:cubicBezTo>
                  <a:pt x="9795" y="16720"/>
                  <a:pt x="9993" y="16675"/>
                  <a:pt x="10205" y="16585"/>
                </a:cubicBezTo>
                <a:cubicBezTo>
                  <a:pt x="10417" y="16495"/>
                  <a:pt x="10592" y="16382"/>
                  <a:pt x="10727" y="16249"/>
                </a:cubicBezTo>
                <a:lnTo>
                  <a:pt x="18164" y="8812"/>
                </a:lnTo>
                <a:close/>
              </a:path>
            </a:pathLst>
          </a:custGeom>
          <a:solidFill>
            <a:srgbClr val="A41F35"/>
          </a:solidFill>
          <a:ln>
            <a:noFill/>
          </a:ln>
          <a:effectLst/>
        </p:spPr>
        <p:txBody>
          <a:bodyPr lIns="101578" tIns="101578" rIns="101578" bIns="101578" anchor="ctr"/>
          <a:lstStyle/>
          <a:p>
            <a:pPr defTabSz="914013">
              <a:defRPr/>
            </a:pPr>
            <a:endParaRPr lang="es-ES" sz="58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9" name="Titolo 1">
            <a:extLst>
              <a:ext uri="{FF2B5EF4-FFF2-40B4-BE49-F238E27FC236}">
                <a16:creationId xmlns:a16="http://schemas.microsoft.com/office/drawing/2014/main" id="{1CF6119F-608D-4A25-95FD-6E9DEB182231}"/>
              </a:ext>
            </a:extLst>
          </p:cNvPr>
          <p:cNvSpPr txBox="1">
            <a:spLocks/>
          </p:cNvSpPr>
          <p:nvPr/>
        </p:nvSpPr>
        <p:spPr>
          <a:xfrm>
            <a:off x="1103615" y="2964926"/>
            <a:ext cx="969073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400" b="1" dirty="0"/>
              <a:t>Import di vino: consuntivo 2019 top </a:t>
            </a:r>
            <a:r>
              <a:rPr lang="it-IT" sz="2400" b="1" dirty="0" err="1"/>
              <a:t>mkt</a:t>
            </a:r>
            <a:r>
              <a:rPr lang="it-IT" sz="2400" b="1" dirty="0"/>
              <a:t> terzi (totale e da Italia) </a:t>
            </a:r>
          </a:p>
        </p:txBody>
      </p:sp>
      <p:sp>
        <p:nvSpPr>
          <p:cNvPr id="10" name="AutoShape 41">
            <a:extLst>
              <a:ext uri="{FF2B5EF4-FFF2-40B4-BE49-F238E27FC236}">
                <a16:creationId xmlns:a16="http://schemas.microsoft.com/office/drawing/2014/main" id="{E16C18D1-A50B-473C-8DE6-A94656458DAC}"/>
              </a:ext>
            </a:extLst>
          </p:cNvPr>
          <p:cNvSpPr>
            <a:spLocks/>
          </p:cNvSpPr>
          <p:nvPr/>
        </p:nvSpPr>
        <p:spPr bwMode="auto">
          <a:xfrm>
            <a:off x="278351" y="4250298"/>
            <a:ext cx="717127" cy="71444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1" y="0"/>
                  <a:pt x="13705" y="282"/>
                  <a:pt x="15011" y="847"/>
                </a:cubicBezTo>
                <a:cubicBezTo>
                  <a:pt x="16319" y="1408"/>
                  <a:pt x="17463" y="2176"/>
                  <a:pt x="18449" y="3156"/>
                </a:cubicBezTo>
                <a:cubicBezTo>
                  <a:pt x="19432" y="4133"/>
                  <a:pt x="20201" y="5277"/>
                  <a:pt x="20760" y="6590"/>
                </a:cubicBezTo>
                <a:cubicBezTo>
                  <a:pt x="21317" y="7900"/>
                  <a:pt x="21599" y="9306"/>
                  <a:pt x="21599" y="10800"/>
                </a:cubicBezTo>
                <a:cubicBezTo>
                  <a:pt x="21599" y="12293"/>
                  <a:pt x="21317" y="13699"/>
                  <a:pt x="20760" y="15009"/>
                </a:cubicBezTo>
                <a:cubicBezTo>
                  <a:pt x="20201" y="16320"/>
                  <a:pt x="19430" y="17466"/>
                  <a:pt x="18449" y="18443"/>
                </a:cubicBezTo>
                <a:cubicBezTo>
                  <a:pt x="17463" y="19423"/>
                  <a:pt x="16319" y="20191"/>
                  <a:pt x="15011" y="20752"/>
                </a:cubicBezTo>
                <a:cubicBezTo>
                  <a:pt x="13705" y="21317"/>
                  <a:pt x="12301" y="21599"/>
                  <a:pt x="10807" y="21599"/>
                </a:cubicBezTo>
                <a:cubicBezTo>
                  <a:pt x="9309" y="21599"/>
                  <a:pt x="7905" y="21317"/>
                  <a:pt x="6594" y="20752"/>
                </a:cubicBezTo>
                <a:cubicBezTo>
                  <a:pt x="5280" y="20191"/>
                  <a:pt x="4136" y="19423"/>
                  <a:pt x="3158" y="18443"/>
                </a:cubicBezTo>
                <a:cubicBezTo>
                  <a:pt x="2178" y="17466"/>
                  <a:pt x="1409" y="16320"/>
                  <a:pt x="847" y="15009"/>
                </a:cubicBezTo>
                <a:cubicBezTo>
                  <a:pt x="282" y="13699"/>
                  <a:pt x="0" y="12293"/>
                  <a:pt x="0" y="10800"/>
                </a:cubicBezTo>
                <a:cubicBezTo>
                  <a:pt x="0" y="9306"/>
                  <a:pt x="282" y="7900"/>
                  <a:pt x="847" y="6590"/>
                </a:cubicBezTo>
                <a:cubicBezTo>
                  <a:pt x="1409" y="5277"/>
                  <a:pt x="2181" y="4133"/>
                  <a:pt x="3158" y="3156"/>
                </a:cubicBezTo>
                <a:cubicBezTo>
                  <a:pt x="4136" y="2176"/>
                  <a:pt x="5280" y="1408"/>
                  <a:pt x="6594" y="847"/>
                </a:cubicBezTo>
                <a:cubicBezTo>
                  <a:pt x="7902" y="282"/>
                  <a:pt x="9306" y="0"/>
                  <a:pt x="10807" y="0"/>
                </a:cubicBezTo>
                <a:moveTo>
                  <a:pt x="18164" y="8812"/>
                </a:moveTo>
                <a:cubicBezTo>
                  <a:pt x="18288" y="8688"/>
                  <a:pt x="18353" y="8532"/>
                  <a:pt x="18359" y="8354"/>
                </a:cubicBezTo>
                <a:cubicBezTo>
                  <a:pt x="18362" y="8171"/>
                  <a:pt x="18299" y="8021"/>
                  <a:pt x="18164" y="7894"/>
                </a:cubicBezTo>
                <a:lnTo>
                  <a:pt x="16757" y="6448"/>
                </a:lnTo>
                <a:cubicBezTo>
                  <a:pt x="16613" y="6321"/>
                  <a:pt x="16454" y="6259"/>
                  <a:pt x="16276" y="6259"/>
                </a:cubicBezTo>
                <a:cubicBezTo>
                  <a:pt x="16099" y="6259"/>
                  <a:pt x="15946" y="6321"/>
                  <a:pt x="15810" y="6448"/>
                </a:cubicBezTo>
                <a:lnTo>
                  <a:pt x="9696" y="12570"/>
                </a:lnTo>
                <a:cubicBezTo>
                  <a:pt x="9569" y="12697"/>
                  <a:pt x="9416" y="12759"/>
                  <a:pt x="9244" y="12759"/>
                </a:cubicBezTo>
                <a:cubicBezTo>
                  <a:pt x="9069" y="12759"/>
                  <a:pt x="8914" y="12697"/>
                  <a:pt x="8778" y="12570"/>
                </a:cubicBezTo>
                <a:lnTo>
                  <a:pt x="5786" y="9583"/>
                </a:lnTo>
                <a:cubicBezTo>
                  <a:pt x="5659" y="9458"/>
                  <a:pt x="5506" y="9393"/>
                  <a:pt x="5334" y="9393"/>
                </a:cubicBezTo>
                <a:cubicBezTo>
                  <a:pt x="5156" y="9393"/>
                  <a:pt x="4995" y="9458"/>
                  <a:pt x="4839" y="9583"/>
                </a:cubicBezTo>
                <a:lnTo>
                  <a:pt x="3432" y="11014"/>
                </a:lnTo>
                <a:cubicBezTo>
                  <a:pt x="3305" y="11141"/>
                  <a:pt x="3246" y="11297"/>
                  <a:pt x="3246" y="11474"/>
                </a:cubicBezTo>
                <a:cubicBezTo>
                  <a:pt x="3246" y="11655"/>
                  <a:pt x="3305" y="11810"/>
                  <a:pt x="3432" y="11935"/>
                </a:cubicBezTo>
                <a:lnTo>
                  <a:pt x="7747" y="16249"/>
                </a:lnTo>
                <a:cubicBezTo>
                  <a:pt x="7874" y="16373"/>
                  <a:pt x="8043" y="16483"/>
                  <a:pt x="8261" y="16579"/>
                </a:cubicBezTo>
                <a:cubicBezTo>
                  <a:pt x="8478" y="16673"/>
                  <a:pt x="8676" y="16720"/>
                  <a:pt x="8857" y="16720"/>
                </a:cubicBezTo>
                <a:lnTo>
                  <a:pt x="9617" y="16720"/>
                </a:lnTo>
                <a:cubicBezTo>
                  <a:pt x="9795" y="16720"/>
                  <a:pt x="9993" y="16675"/>
                  <a:pt x="10205" y="16585"/>
                </a:cubicBezTo>
                <a:cubicBezTo>
                  <a:pt x="10417" y="16495"/>
                  <a:pt x="10592" y="16382"/>
                  <a:pt x="10727" y="16249"/>
                </a:cubicBezTo>
                <a:lnTo>
                  <a:pt x="18164" y="8812"/>
                </a:lnTo>
                <a:close/>
              </a:path>
            </a:pathLst>
          </a:custGeom>
          <a:solidFill>
            <a:srgbClr val="A41F35"/>
          </a:solidFill>
          <a:ln>
            <a:noFill/>
          </a:ln>
          <a:effectLst/>
        </p:spPr>
        <p:txBody>
          <a:bodyPr lIns="101578" tIns="101578" rIns="101578" bIns="101578" anchor="ctr"/>
          <a:lstStyle/>
          <a:p>
            <a:pPr defTabSz="914013">
              <a:defRPr/>
            </a:pPr>
            <a:endParaRPr lang="es-ES" sz="58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11" name="Titolo 1">
            <a:extLst>
              <a:ext uri="{FF2B5EF4-FFF2-40B4-BE49-F238E27FC236}">
                <a16:creationId xmlns:a16="http://schemas.microsoft.com/office/drawing/2014/main" id="{C7A0DD51-B157-4695-9AA4-1C06EDFE5467}"/>
              </a:ext>
            </a:extLst>
          </p:cNvPr>
          <p:cNvSpPr txBox="1">
            <a:spLocks/>
          </p:cNvSpPr>
          <p:nvPr/>
        </p:nvSpPr>
        <p:spPr>
          <a:xfrm>
            <a:off x="1103615" y="3984931"/>
            <a:ext cx="1054409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400" b="1" dirty="0"/>
              <a:t>Import di vino 2019 negli USA: posizionamento Italia per tipologia e variazione vs 2018</a:t>
            </a:r>
          </a:p>
        </p:txBody>
      </p:sp>
      <p:sp>
        <p:nvSpPr>
          <p:cNvPr id="12" name="AutoShape 41">
            <a:extLst>
              <a:ext uri="{FF2B5EF4-FFF2-40B4-BE49-F238E27FC236}">
                <a16:creationId xmlns:a16="http://schemas.microsoft.com/office/drawing/2014/main" id="{F248FFFA-D0AA-47F1-AFE5-4C6FD469DB6F}"/>
              </a:ext>
            </a:extLst>
          </p:cNvPr>
          <p:cNvSpPr>
            <a:spLocks/>
          </p:cNvSpPr>
          <p:nvPr/>
        </p:nvSpPr>
        <p:spPr bwMode="auto">
          <a:xfrm>
            <a:off x="278351" y="5310494"/>
            <a:ext cx="717127" cy="71444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1" y="0"/>
                  <a:pt x="13705" y="282"/>
                  <a:pt x="15011" y="847"/>
                </a:cubicBezTo>
                <a:cubicBezTo>
                  <a:pt x="16319" y="1408"/>
                  <a:pt x="17463" y="2176"/>
                  <a:pt x="18449" y="3156"/>
                </a:cubicBezTo>
                <a:cubicBezTo>
                  <a:pt x="19432" y="4133"/>
                  <a:pt x="20201" y="5277"/>
                  <a:pt x="20760" y="6590"/>
                </a:cubicBezTo>
                <a:cubicBezTo>
                  <a:pt x="21317" y="7900"/>
                  <a:pt x="21599" y="9306"/>
                  <a:pt x="21599" y="10800"/>
                </a:cubicBezTo>
                <a:cubicBezTo>
                  <a:pt x="21599" y="12293"/>
                  <a:pt x="21317" y="13699"/>
                  <a:pt x="20760" y="15009"/>
                </a:cubicBezTo>
                <a:cubicBezTo>
                  <a:pt x="20201" y="16320"/>
                  <a:pt x="19430" y="17466"/>
                  <a:pt x="18449" y="18443"/>
                </a:cubicBezTo>
                <a:cubicBezTo>
                  <a:pt x="17463" y="19423"/>
                  <a:pt x="16319" y="20191"/>
                  <a:pt x="15011" y="20752"/>
                </a:cubicBezTo>
                <a:cubicBezTo>
                  <a:pt x="13705" y="21317"/>
                  <a:pt x="12301" y="21599"/>
                  <a:pt x="10807" y="21599"/>
                </a:cubicBezTo>
                <a:cubicBezTo>
                  <a:pt x="9309" y="21599"/>
                  <a:pt x="7905" y="21317"/>
                  <a:pt x="6594" y="20752"/>
                </a:cubicBezTo>
                <a:cubicBezTo>
                  <a:pt x="5280" y="20191"/>
                  <a:pt x="4136" y="19423"/>
                  <a:pt x="3158" y="18443"/>
                </a:cubicBezTo>
                <a:cubicBezTo>
                  <a:pt x="2178" y="17466"/>
                  <a:pt x="1409" y="16320"/>
                  <a:pt x="847" y="15009"/>
                </a:cubicBezTo>
                <a:cubicBezTo>
                  <a:pt x="282" y="13699"/>
                  <a:pt x="0" y="12293"/>
                  <a:pt x="0" y="10800"/>
                </a:cubicBezTo>
                <a:cubicBezTo>
                  <a:pt x="0" y="9306"/>
                  <a:pt x="282" y="7900"/>
                  <a:pt x="847" y="6590"/>
                </a:cubicBezTo>
                <a:cubicBezTo>
                  <a:pt x="1409" y="5277"/>
                  <a:pt x="2181" y="4133"/>
                  <a:pt x="3158" y="3156"/>
                </a:cubicBezTo>
                <a:cubicBezTo>
                  <a:pt x="4136" y="2176"/>
                  <a:pt x="5280" y="1408"/>
                  <a:pt x="6594" y="847"/>
                </a:cubicBezTo>
                <a:cubicBezTo>
                  <a:pt x="7902" y="282"/>
                  <a:pt x="9306" y="0"/>
                  <a:pt x="10807" y="0"/>
                </a:cubicBezTo>
                <a:moveTo>
                  <a:pt x="18164" y="8812"/>
                </a:moveTo>
                <a:cubicBezTo>
                  <a:pt x="18288" y="8688"/>
                  <a:pt x="18353" y="8532"/>
                  <a:pt x="18359" y="8354"/>
                </a:cubicBezTo>
                <a:cubicBezTo>
                  <a:pt x="18362" y="8171"/>
                  <a:pt x="18299" y="8021"/>
                  <a:pt x="18164" y="7894"/>
                </a:cubicBezTo>
                <a:lnTo>
                  <a:pt x="16757" y="6448"/>
                </a:lnTo>
                <a:cubicBezTo>
                  <a:pt x="16613" y="6321"/>
                  <a:pt x="16454" y="6259"/>
                  <a:pt x="16276" y="6259"/>
                </a:cubicBezTo>
                <a:cubicBezTo>
                  <a:pt x="16099" y="6259"/>
                  <a:pt x="15946" y="6321"/>
                  <a:pt x="15810" y="6448"/>
                </a:cubicBezTo>
                <a:lnTo>
                  <a:pt x="9696" y="12570"/>
                </a:lnTo>
                <a:cubicBezTo>
                  <a:pt x="9569" y="12697"/>
                  <a:pt x="9416" y="12759"/>
                  <a:pt x="9244" y="12759"/>
                </a:cubicBezTo>
                <a:cubicBezTo>
                  <a:pt x="9069" y="12759"/>
                  <a:pt x="8914" y="12697"/>
                  <a:pt x="8778" y="12570"/>
                </a:cubicBezTo>
                <a:lnTo>
                  <a:pt x="5786" y="9583"/>
                </a:lnTo>
                <a:cubicBezTo>
                  <a:pt x="5659" y="9458"/>
                  <a:pt x="5506" y="9393"/>
                  <a:pt x="5334" y="9393"/>
                </a:cubicBezTo>
                <a:cubicBezTo>
                  <a:pt x="5156" y="9393"/>
                  <a:pt x="4995" y="9458"/>
                  <a:pt x="4839" y="9583"/>
                </a:cubicBezTo>
                <a:lnTo>
                  <a:pt x="3432" y="11014"/>
                </a:lnTo>
                <a:cubicBezTo>
                  <a:pt x="3305" y="11141"/>
                  <a:pt x="3246" y="11297"/>
                  <a:pt x="3246" y="11474"/>
                </a:cubicBezTo>
                <a:cubicBezTo>
                  <a:pt x="3246" y="11655"/>
                  <a:pt x="3305" y="11810"/>
                  <a:pt x="3432" y="11935"/>
                </a:cubicBezTo>
                <a:lnTo>
                  <a:pt x="7747" y="16249"/>
                </a:lnTo>
                <a:cubicBezTo>
                  <a:pt x="7874" y="16373"/>
                  <a:pt x="8043" y="16483"/>
                  <a:pt x="8261" y="16579"/>
                </a:cubicBezTo>
                <a:cubicBezTo>
                  <a:pt x="8478" y="16673"/>
                  <a:pt x="8676" y="16720"/>
                  <a:pt x="8857" y="16720"/>
                </a:cubicBezTo>
                <a:lnTo>
                  <a:pt x="9617" y="16720"/>
                </a:lnTo>
                <a:cubicBezTo>
                  <a:pt x="9795" y="16720"/>
                  <a:pt x="9993" y="16675"/>
                  <a:pt x="10205" y="16585"/>
                </a:cubicBezTo>
                <a:cubicBezTo>
                  <a:pt x="10417" y="16495"/>
                  <a:pt x="10592" y="16382"/>
                  <a:pt x="10727" y="16249"/>
                </a:cubicBezTo>
                <a:lnTo>
                  <a:pt x="18164" y="8812"/>
                </a:lnTo>
                <a:close/>
              </a:path>
            </a:pathLst>
          </a:custGeom>
          <a:solidFill>
            <a:srgbClr val="A41F35"/>
          </a:solidFill>
          <a:ln>
            <a:noFill/>
          </a:ln>
          <a:effectLst/>
        </p:spPr>
        <p:txBody>
          <a:bodyPr lIns="101578" tIns="101578" rIns="101578" bIns="101578" anchor="ctr"/>
          <a:lstStyle/>
          <a:p>
            <a:pPr defTabSz="914013">
              <a:defRPr/>
            </a:pPr>
            <a:endParaRPr lang="es-ES" sz="58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13" name="Titolo 1">
            <a:extLst>
              <a:ext uri="{FF2B5EF4-FFF2-40B4-BE49-F238E27FC236}">
                <a16:creationId xmlns:a16="http://schemas.microsoft.com/office/drawing/2014/main" id="{20E5A474-B7FE-45A3-ADB0-BAD3939C4F69}"/>
              </a:ext>
            </a:extLst>
          </p:cNvPr>
          <p:cNvSpPr txBox="1">
            <a:spLocks/>
          </p:cNvSpPr>
          <p:nvPr/>
        </p:nvSpPr>
        <p:spPr>
          <a:xfrm>
            <a:off x="1103615" y="5045127"/>
            <a:ext cx="1054409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400" b="1" dirty="0"/>
              <a:t>Import di vino 2019 in Cina: posizionamento Italia per tipologia e variazione vs 2018</a:t>
            </a:r>
          </a:p>
        </p:txBody>
      </p:sp>
    </p:spTree>
    <p:extLst>
      <p:ext uri="{BB962C8B-B14F-4D97-AF65-F5344CB8AC3E}">
        <p14:creationId xmlns:p14="http://schemas.microsoft.com/office/powerpoint/2010/main" val="2887438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E1F335-EB25-4217-A80F-8919DFF8CF3B}"/>
              </a:ext>
            </a:extLst>
          </p:cNvPr>
          <p:cNvSpPr>
            <a:spLocks noGrp="1"/>
          </p:cNvSpPr>
          <p:nvPr>
            <p:ph type="title"/>
          </p:nvPr>
        </p:nvSpPr>
        <p:spPr/>
        <p:txBody>
          <a:bodyPr>
            <a:normAutofit/>
          </a:bodyPr>
          <a:lstStyle/>
          <a:p>
            <a:r>
              <a:rPr lang="it-IT" sz="3200" b="1" dirty="0"/>
              <a:t>Highlights</a:t>
            </a:r>
          </a:p>
        </p:txBody>
      </p:sp>
      <p:sp>
        <p:nvSpPr>
          <p:cNvPr id="6" name="AutoShape 41">
            <a:extLst>
              <a:ext uri="{FF2B5EF4-FFF2-40B4-BE49-F238E27FC236}">
                <a16:creationId xmlns:a16="http://schemas.microsoft.com/office/drawing/2014/main" id="{E7BE3998-5A6C-4033-9CFF-1BACE2EF3221}"/>
              </a:ext>
            </a:extLst>
          </p:cNvPr>
          <p:cNvSpPr>
            <a:spLocks/>
          </p:cNvSpPr>
          <p:nvPr/>
        </p:nvSpPr>
        <p:spPr bwMode="auto">
          <a:xfrm>
            <a:off x="158612" y="1927467"/>
            <a:ext cx="418334" cy="4129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1" y="0"/>
                  <a:pt x="13705" y="282"/>
                  <a:pt x="15011" y="847"/>
                </a:cubicBezTo>
                <a:cubicBezTo>
                  <a:pt x="16319" y="1408"/>
                  <a:pt x="17463" y="2176"/>
                  <a:pt x="18449" y="3156"/>
                </a:cubicBezTo>
                <a:cubicBezTo>
                  <a:pt x="19432" y="4133"/>
                  <a:pt x="20201" y="5277"/>
                  <a:pt x="20760" y="6590"/>
                </a:cubicBezTo>
                <a:cubicBezTo>
                  <a:pt x="21317" y="7900"/>
                  <a:pt x="21599" y="9306"/>
                  <a:pt x="21599" y="10800"/>
                </a:cubicBezTo>
                <a:cubicBezTo>
                  <a:pt x="21599" y="12293"/>
                  <a:pt x="21317" y="13699"/>
                  <a:pt x="20760" y="15009"/>
                </a:cubicBezTo>
                <a:cubicBezTo>
                  <a:pt x="20201" y="16320"/>
                  <a:pt x="19430" y="17466"/>
                  <a:pt x="18449" y="18443"/>
                </a:cubicBezTo>
                <a:cubicBezTo>
                  <a:pt x="17463" y="19423"/>
                  <a:pt x="16319" y="20191"/>
                  <a:pt x="15011" y="20752"/>
                </a:cubicBezTo>
                <a:cubicBezTo>
                  <a:pt x="13705" y="21317"/>
                  <a:pt x="12301" y="21599"/>
                  <a:pt x="10807" y="21599"/>
                </a:cubicBezTo>
                <a:cubicBezTo>
                  <a:pt x="9309" y="21599"/>
                  <a:pt x="7905" y="21317"/>
                  <a:pt x="6594" y="20752"/>
                </a:cubicBezTo>
                <a:cubicBezTo>
                  <a:pt x="5280" y="20191"/>
                  <a:pt x="4136" y="19423"/>
                  <a:pt x="3158" y="18443"/>
                </a:cubicBezTo>
                <a:cubicBezTo>
                  <a:pt x="2178" y="17466"/>
                  <a:pt x="1409" y="16320"/>
                  <a:pt x="847" y="15009"/>
                </a:cubicBezTo>
                <a:cubicBezTo>
                  <a:pt x="282" y="13699"/>
                  <a:pt x="0" y="12293"/>
                  <a:pt x="0" y="10800"/>
                </a:cubicBezTo>
                <a:cubicBezTo>
                  <a:pt x="0" y="9306"/>
                  <a:pt x="282" y="7900"/>
                  <a:pt x="847" y="6590"/>
                </a:cubicBezTo>
                <a:cubicBezTo>
                  <a:pt x="1409" y="5277"/>
                  <a:pt x="2181" y="4133"/>
                  <a:pt x="3158" y="3156"/>
                </a:cubicBezTo>
                <a:cubicBezTo>
                  <a:pt x="4136" y="2176"/>
                  <a:pt x="5280" y="1408"/>
                  <a:pt x="6594" y="847"/>
                </a:cubicBezTo>
                <a:cubicBezTo>
                  <a:pt x="7902" y="282"/>
                  <a:pt x="9306" y="0"/>
                  <a:pt x="10807" y="0"/>
                </a:cubicBezTo>
                <a:moveTo>
                  <a:pt x="18164" y="8812"/>
                </a:moveTo>
                <a:cubicBezTo>
                  <a:pt x="18288" y="8688"/>
                  <a:pt x="18353" y="8532"/>
                  <a:pt x="18359" y="8354"/>
                </a:cubicBezTo>
                <a:cubicBezTo>
                  <a:pt x="18362" y="8171"/>
                  <a:pt x="18299" y="8021"/>
                  <a:pt x="18164" y="7894"/>
                </a:cubicBezTo>
                <a:lnTo>
                  <a:pt x="16757" y="6448"/>
                </a:lnTo>
                <a:cubicBezTo>
                  <a:pt x="16613" y="6321"/>
                  <a:pt x="16454" y="6259"/>
                  <a:pt x="16276" y="6259"/>
                </a:cubicBezTo>
                <a:cubicBezTo>
                  <a:pt x="16099" y="6259"/>
                  <a:pt x="15946" y="6321"/>
                  <a:pt x="15810" y="6448"/>
                </a:cubicBezTo>
                <a:lnTo>
                  <a:pt x="9696" y="12570"/>
                </a:lnTo>
                <a:cubicBezTo>
                  <a:pt x="9569" y="12697"/>
                  <a:pt x="9416" y="12759"/>
                  <a:pt x="9244" y="12759"/>
                </a:cubicBezTo>
                <a:cubicBezTo>
                  <a:pt x="9069" y="12759"/>
                  <a:pt x="8914" y="12697"/>
                  <a:pt x="8778" y="12570"/>
                </a:cubicBezTo>
                <a:lnTo>
                  <a:pt x="5786" y="9583"/>
                </a:lnTo>
                <a:cubicBezTo>
                  <a:pt x="5659" y="9458"/>
                  <a:pt x="5506" y="9393"/>
                  <a:pt x="5334" y="9393"/>
                </a:cubicBezTo>
                <a:cubicBezTo>
                  <a:pt x="5156" y="9393"/>
                  <a:pt x="4995" y="9458"/>
                  <a:pt x="4839" y="9583"/>
                </a:cubicBezTo>
                <a:lnTo>
                  <a:pt x="3432" y="11014"/>
                </a:lnTo>
                <a:cubicBezTo>
                  <a:pt x="3305" y="11141"/>
                  <a:pt x="3246" y="11297"/>
                  <a:pt x="3246" y="11474"/>
                </a:cubicBezTo>
                <a:cubicBezTo>
                  <a:pt x="3246" y="11655"/>
                  <a:pt x="3305" y="11810"/>
                  <a:pt x="3432" y="11935"/>
                </a:cubicBezTo>
                <a:lnTo>
                  <a:pt x="7747" y="16249"/>
                </a:lnTo>
                <a:cubicBezTo>
                  <a:pt x="7874" y="16373"/>
                  <a:pt x="8043" y="16483"/>
                  <a:pt x="8261" y="16579"/>
                </a:cubicBezTo>
                <a:cubicBezTo>
                  <a:pt x="8478" y="16673"/>
                  <a:pt x="8676" y="16720"/>
                  <a:pt x="8857" y="16720"/>
                </a:cubicBezTo>
                <a:lnTo>
                  <a:pt x="9617" y="16720"/>
                </a:lnTo>
                <a:cubicBezTo>
                  <a:pt x="9795" y="16720"/>
                  <a:pt x="9993" y="16675"/>
                  <a:pt x="10205" y="16585"/>
                </a:cubicBezTo>
                <a:cubicBezTo>
                  <a:pt x="10417" y="16495"/>
                  <a:pt x="10592" y="16382"/>
                  <a:pt x="10727" y="16249"/>
                </a:cubicBezTo>
                <a:lnTo>
                  <a:pt x="18164" y="8812"/>
                </a:lnTo>
                <a:close/>
              </a:path>
            </a:pathLst>
          </a:custGeom>
          <a:solidFill>
            <a:srgbClr val="A41F35"/>
          </a:solidFill>
          <a:ln>
            <a:noFill/>
          </a:ln>
          <a:effectLst/>
        </p:spPr>
        <p:txBody>
          <a:bodyPr lIns="101578" tIns="101578" rIns="101578" bIns="101578" anchor="ctr"/>
          <a:lstStyle/>
          <a:p>
            <a:pPr defTabSz="914013">
              <a:defRPr/>
            </a:pPr>
            <a:endParaRPr lang="es-ES" sz="58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7" name="Titolo 1">
            <a:extLst>
              <a:ext uri="{FF2B5EF4-FFF2-40B4-BE49-F238E27FC236}">
                <a16:creationId xmlns:a16="http://schemas.microsoft.com/office/drawing/2014/main" id="{F3EB797B-885F-4321-A8FB-91B53467D6E3}"/>
              </a:ext>
            </a:extLst>
          </p:cNvPr>
          <p:cNvSpPr txBox="1">
            <a:spLocks/>
          </p:cNvSpPr>
          <p:nvPr/>
        </p:nvSpPr>
        <p:spPr>
          <a:xfrm>
            <a:off x="636816" y="1725418"/>
            <a:ext cx="11261270" cy="8582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it-IT" sz="1800" b="1" dirty="0"/>
              <a:t>Nel 2019, le importazioni totali di vino (a valore) nei mercati terzi sono cresciute quasi ovunque ad eccezione di Cina, Hong Kong ed Australia</a:t>
            </a:r>
          </a:p>
        </p:txBody>
      </p:sp>
      <p:sp>
        <p:nvSpPr>
          <p:cNvPr id="14" name="AutoShape 41">
            <a:extLst>
              <a:ext uri="{FF2B5EF4-FFF2-40B4-BE49-F238E27FC236}">
                <a16:creationId xmlns:a16="http://schemas.microsoft.com/office/drawing/2014/main" id="{813EAE50-559D-4A76-9756-A01370477BEA}"/>
              </a:ext>
            </a:extLst>
          </p:cNvPr>
          <p:cNvSpPr>
            <a:spLocks/>
          </p:cNvSpPr>
          <p:nvPr/>
        </p:nvSpPr>
        <p:spPr bwMode="auto">
          <a:xfrm>
            <a:off x="158612" y="2619300"/>
            <a:ext cx="418334" cy="4129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1" y="0"/>
                  <a:pt x="13705" y="282"/>
                  <a:pt x="15011" y="847"/>
                </a:cubicBezTo>
                <a:cubicBezTo>
                  <a:pt x="16319" y="1408"/>
                  <a:pt x="17463" y="2176"/>
                  <a:pt x="18449" y="3156"/>
                </a:cubicBezTo>
                <a:cubicBezTo>
                  <a:pt x="19432" y="4133"/>
                  <a:pt x="20201" y="5277"/>
                  <a:pt x="20760" y="6590"/>
                </a:cubicBezTo>
                <a:cubicBezTo>
                  <a:pt x="21317" y="7900"/>
                  <a:pt x="21599" y="9306"/>
                  <a:pt x="21599" y="10800"/>
                </a:cubicBezTo>
                <a:cubicBezTo>
                  <a:pt x="21599" y="12293"/>
                  <a:pt x="21317" y="13699"/>
                  <a:pt x="20760" y="15009"/>
                </a:cubicBezTo>
                <a:cubicBezTo>
                  <a:pt x="20201" y="16320"/>
                  <a:pt x="19430" y="17466"/>
                  <a:pt x="18449" y="18443"/>
                </a:cubicBezTo>
                <a:cubicBezTo>
                  <a:pt x="17463" y="19423"/>
                  <a:pt x="16319" y="20191"/>
                  <a:pt x="15011" y="20752"/>
                </a:cubicBezTo>
                <a:cubicBezTo>
                  <a:pt x="13705" y="21317"/>
                  <a:pt x="12301" y="21599"/>
                  <a:pt x="10807" y="21599"/>
                </a:cubicBezTo>
                <a:cubicBezTo>
                  <a:pt x="9309" y="21599"/>
                  <a:pt x="7905" y="21317"/>
                  <a:pt x="6594" y="20752"/>
                </a:cubicBezTo>
                <a:cubicBezTo>
                  <a:pt x="5280" y="20191"/>
                  <a:pt x="4136" y="19423"/>
                  <a:pt x="3158" y="18443"/>
                </a:cubicBezTo>
                <a:cubicBezTo>
                  <a:pt x="2178" y="17466"/>
                  <a:pt x="1409" y="16320"/>
                  <a:pt x="847" y="15009"/>
                </a:cubicBezTo>
                <a:cubicBezTo>
                  <a:pt x="282" y="13699"/>
                  <a:pt x="0" y="12293"/>
                  <a:pt x="0" y="10800"/>
                </a:cubicBezTo>
                <a:cubicBezTo>
                  <a:pt x="0" y="9306"/>
                  <a:pt x="282" y="7900"/>
                  <a:pt x="847" y="6590"/>
                </a:cubicBezTo>
                <a:cubicBezTo>
                  <a:pt x="1409" y="5277"/>
                  <a:pt x="2181" y="4133"/>
                  <a:pt x="3158" y="3156"/>
                </a:cubicBezTo>
                <a:cubicBezTo>
                  <a:pt x="4136" y="2176"/>
                  <a:pt x="5280" y="1408"/>
                  <a:pt x="6594" y="847"/>
                </a:cubicBezTo>
                <a:cubicBezTo>
                  <a:pt x="7902" y="282"/>
                  <a:pt x="9306" y="0"/>
                  <a:pt x="10807" y="0"/>
                </a:cubicBezTo>
                <a:moveTo>
                  <a:pt x="18164" y="8812"/>
                </a:moveTo>
                <a:cubicBezTo>
                  <a:pt x="18288" y="8688"/>
                  <a:pt x="18353" y="8532"/>
                  <a:pt x="18359" y="8354"/>
                </a:cubicBezTo>
                <a:cubicBezTo>
                  <a:pt x="18362" y="8171"/>
                  <a:pt x="18299" y="8021"/>
                  <a:pt x="18164" y="7894"/>
                </a:cubicBezTo>
                <a:lnTo>
                  <a:pt x="16757" y="6448"/>
                </a:lnTo>
                <a:cubicBezTo>
                  <a:pt x="16613" y="6321"/>
                  <a:pt x="16454" y="6259"/>
                  <a:pt x="16276" y="6259"/>
                </a:cubicBezTo>
                <a:cubicBezTo>
                  <a:pt x="16099" y="6259"/>
                  <a:pt x="15946" y="6321"/>
                  <a:pt x="15810" y="6448"/>
                </a:cubicBezTo>
                <a:lnTo>
                  <a:pt x="9696" y="12570"/>
                </a:lnTo>
                <a:cubicBezTo>
                  <a:pt x="9569" y="12697"/>
                  <a:pt x="9416" y="12759"/>
                  <a:pt x="9244" y="12759"/>
                </a:cubicBezTo>
                <a:cubicBezTo>
                  <a:pt x="9069" y="12759"/>
                  <a:pt x="8914" y="12697"/>
                  <a:pt x="8778" y="12570"/>
                </a:cubicBezTo>
                <a:lnTo>
                  <a:pt x="5786" y="9583"/>
                </a:lnTo>
                <a:cubicBezTo>
                  <a:pt x="5659" y="9458"/>
                  <a:pt x="5506" y="9393"/>
                  <a:pt x="5334" y="9393"/>
                </a:cubicBezTo>
                <a:cubicBezTo>
                  <a:pt x="5156" y="9393"/>
                  <a:pt x="4995" y="9458"/>
                  <a:pt x="4839" y="9583"/>
                </a:cubicBezTo>
                <a:lnTo>
                  <a:pt x="3432" y="11014"/>
                </a:lnTo>
                <a:cubicBezTo>
                  <a:pt x="3305" y="11141"/>
                  <a:pt x="3246" y="11297"/>
                  <a:pt x="3246" y="11474"/>
                </a:cubicBezTo>
                <a:cubicBezTo>
                  <a:pt x="3246" y="11655"/>
                  <a:pt x="3305" y="11810"/>
                  <a:pt x="3432" y="11935"/>
                </a:cubicBezTo>
                <a:lnTo>
                  <a:pt x="7747" y="16249"/>
                </a:lnTo>
                <a:cubicBezTo>
                  <a:pt x="7874" y="16373"/>
                  <a:pt x="8043" y="16483"/>
                  <a:pt x="8261" y="16579"/>
                </a:cubicBezTo>
                <a:cubicBezTo>
                  <a:pt x="8478" y="16673"/>
                  <a:pt x="8676" y="16720"/>
                  <a:pt x="8857" y="16720"/>
                </a:cubicBezTo>
                <a:lnTo>
                  <a:pt x="9617" y="16720"/>
                </a:lnTo>
                <a:cubicBezTo>
                  <a:pt x="9795" y="16720"/>
                  <a:pt x="9993" y="16675"/>
                  <a:pt x="10205" y="16585"/>
                </a:cubicBezTo>
                <a:cubicBezTo>
                  <a:pt x="10417" y="16495"/>
                  <a:pt x="10592" y="16382"/>
                  <a:pt x="10727" y="16249"/>
                </a:cubicBezTo>
                <a:lnTo>
                  <a:pt x="18164" y="8812"/>
                </a:lnTo>
                <a:close/>
              </a:path>
            </a:pathLst>
          </a:custGeom>
          <a:solidFill>
            <a:srgbClr val="A41F35"/>
          </a:solidFill>
          <a:ln>
            <a:noFill/>
          </a:ln>
          <a:effectLst/>
        </p:spPr>
        <p:txBody>
          <a:bodyPr lIns="101578" tIns="101578" rIns="101578" bIns="101578" anchor="ctr"/>
          <a:lstStyle/>
          <a:p>
            <a:pPr defTabSz="914013">
              <a:defRPr/>
            </a:pPr>
            <a:endParaRPr lang="es-ES" sz="58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15" name="Titolo 1">
            <a:extLst>
              <a:ext uri="{FF2B5EF4-FFF2-40B4-BE49-F238E27FC236}">
                <a16:creationId xmlns:a16="http://schemas.microsoft.com/office/drawing/2014/main" id="{3BAF9F29-609A-4E23-A334-0DE57B24D9B6}"/>
              </a:ext>
            </a:extLst>
          </p:cNvPr>
          <p:cNvSpPr txBox="1">
            <a:spLocks/>
          </p:cNvSpPr>
          <p:nvPr/>
        </p:nvSpPr>
        <p:spPr>
          <a:xfrm>
            <a:off x="636816" y="2396661"/>
            <a:ext cx="11261270" cy="8582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it-IT" sz="1800" b="1" dirty="0"/>
              <a:t>Contestualmente, quelle dall’Italia, hanno registrato gli stessi trend per i medesimi mercati, salvo registrare un’ulteriore riduzione nel caso del Brasile</a:t>
            </a:r>
          </a:p>
        </p:txBody>
      </p:sp>
      <p:sp>
        <p:nvSpPr>
          <p:cNvPr id="16" name="AutoShape 41">
            <a:extLst>
              <a:ext uri="{FF2B5EF4-FFF2-40B4-BE49-F238E27FC236}">
                <a16:creationId xmlns:a16="http://schemas.microsoft.com/office/drawing/2014/main" id="{967ACB23-FA0C-4B9B-8C6A-62692297366B}"/>
              </a:ext>
            </a:extLst>
          </p:cNvPr>
          <p:cNvSpPr>
            <a:spLocks/>
          </p:cNvSpPr>
          <p:nvPr/>
        </p:nvSpPr>
        <p:spPr bwMode="auto">
          <a:xfrm>
            <a:off x="158612" y="3487491"/>
            <a:ext cx="418334" cy="4129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1" y="0"/>
                  <a:pt x="13705" y="282"/>
                  <a:pt x="15011" y="847"/>
                </a:cubicBezTo>
                <a:cubicBezTo>
                  <a:pt x="16319" y="1408"/>
                  <a:pt x="17463" y="2176"/>
                  <a:pt x="18449" y="3156"/>
                </a:cubicBezTo>
                <a:cubicBezTo>
                  <a:pt x="19432" y="4133"/>
                  <a:pt x="20201" y="5277"/>
                  <a:pt x="20760" y="6590"/>
                </a:cubicBezTo>
                <a:cubicBezTo>
                  <a:pt x="21317" y="7900"/>
                  <a:pt x="21599" y="9306"/>
                  <a:pt x="21599" y="10800"/>
                </a:cubicBezTo>
                <a:cubicBezTo>
                  <a:pt x="21599" y="12293"/>
                  <a:pt x="21317" y="13699"/>
                  <a:pt x="20760" y="15009"/>
                </a:cubicBezTo>
                <a:cubicBezTo>
                  <a:pt x="20201" y="16320"/>
                  <a:pt x="19430" y="17466"/>
                  <a:pt x="18449" y="18443"/>
                </a:cubicBezTo>
                <a:cubicBezTo>
                  <a:pt x="17463" y="19423"/>
                  <a:pt x="16319" y="20191"/>
                  <a:pt x="15011" y="20752"/>
                </a:cubicBezTo>
                <a:cubicBezTo>
                  <a:pt x="13705" y="21317"/>
                  <a:pt x="12301" y="21599"/>
                  <a:pt x="10807" y="21599"/>
                </a:cubicBezTo>
                <a:cubicBezTo>
                  <a:pt x="9309" y="21599"/>
                  <a:pt x="7905" y="21317"/>
                  <a:pt x="6594" y="20752"/>
                </a:cubicBezTo>
                <a:cubicBezTo>
                  <a:pt x="5280" y="20191"/>
                  <a:pt x="4136" y="19423"/>
                  <a:pt x="3158" y="18443"/>
                </a:cubicBezTo>
                <a:cubicBezTo>
                  <a:pt x="2178" y="17466"/>
                  <a:pt x="1409" y="16320"/>
                  <a:pt x="847" y="15009"/>
                </a:cubicBezTo>
                <a:cubicBezTo>
                  <a:pt x="282" y="13699"/>
                  <a:pt x="0" y="12293"/>
                  <a:pt x="0" y="10800"/>
                </a:cubicBezTo>
                <a:cubicBezTo>
                  <a:pt x="0" y="9306"/>
                  <a:pt x="282" y="7900"/>
                  <a:pt x="847" y="6590"/>
                </a:cubicBezTo>
                <a:cubicBezTo>
                  <a:pt x="1409" y="5277"/>
                  <a:pt x="2181" y="4133"/>
                  <a:pt x="3158" y="3156"/>
                </a:cubicBezTo>
                <a:cubicBezTo>
                  <a:pt x="4136" y="2176"/>
                  <a:pt x="5280" y="1408"/>
                  <a:pt x="6594" y="847"/>
                </a:cubicBezTo>
                <a:cubicBezTo>
                  <a:pt x="7902" y="282"/>
                  <a:pt x="9306" y="0"/>
                  <a:pt x="10807" y="0"/>
                </a:cubicBezTo>
                <a:moveTo>
                  <a:pt x="18164" y="8812"/>
                </a:moveTo>
                <a:cubicBezTo>
                  <a:pt x="18288" y="8688"/>
                  <a:pt x="18353" y="8532"/>
                  <a:pt x="18359" y="8354"/>
                </a:cubicBezTo>
                <a:cubicBezTo>
                  <a:pt x="18362" y="8171"/>
                  <a:pt x="18299" y="8021"/>
                  <a:pt x="18164" y="7894"/>
                </a:cubicBezTo>
                <a:lnTo>
                  <a:pt x="16757" y="6448"/>
                </a:lnTo>
                <a:cubicBezTo>
                  <a:pt x="16613" y="6321"/>
                  <a:pt x="16454" y="6259"/>
                  <a:pt x="16276" y="6259"/>
                </a:cubicBezTo>
                <a:cubicBezTo>
                  <a:pt x="16099" y="6259"/>
                  <a:pt x="15946" y="6321"/>
                  <a:pt x="15810" y="6448"/>
                </a:cubicBezTo>
                <a:lnTo>
                  <a:pt x="9696" y="12570"/>
                </a:lnTo>
                <a:cubicBezTo>
                  <a:pt x="9569" y="12697"/>
                  <a:pt x="9416" y="12759"/>
                  <a:pt x="9244" y="12759"/>
                </a:cubicBezTo>
                <a:cubicBezTo>
                  <a:pt x="9069" y="12759"/>
                  <a:pt x="8914" y="12697"/>
                  <a:pt x="8778" y="12570"/>
                </a:cubicBezTo>
                <a:lnTo>
                  <a:pt x="5786" y="9583"/>
                </a:lnTo>
                <a:cubicBezTo>
                  <a:pt x="5659" y="9458"/>
                  <a:pt x="5506" y="9393"/>
                  <a:pt x="5334" y="9393"/>
                </a:cubicBezTo>
                <a:cubicBezTo>
                  <a:pt x="5156" y="9393"/>
                  <a:pt x="4995" y="9458"/>
                  <a:pt x="4839" y="9583"/>
                </a:cubicBezTo>
                <a:lnTo>
                  <a:pt x="3432" y="11014"/>
                </a:lnTo>
                <a:cubicBezTo>
                  <a:pt x="3305" y="11141"/>
                  <a:pt x="3246" y="11297"/>
                  <a:pt x="3246" y="11474"/>
                </a:cubicBezTo>
                <a:cubicBezTo>
                  <a:pt x="3246" y="11655"/>
                  <a:pt x="3305" y="11810"/>
                  <a:pt x="3432" y="11935"/>
                </a:cubicBezTo>
                <a:lnTo>
                  <a:pt x="7747" y="16249"/>
                </a:lnTo>
                <a:cubicBezTo>
                  <a:pt x="7874" y="16373"/>
                  <a:pt x="8043" y="16483"/>
                  <a:pt x="8261" y="16579"/>
                </a:cubicBezTo>
                <a:cubicBezTo>
                  <a:pt x="8478" y="16673"/>
                  <a:pt x="8676" y="16720"/>
                  <a:pt x="8857" y="16720"/>
                </a:cubicBezTo>
                <a:lnTo>
                  <a:pt x="9617" y="16720"/>
                </a:lnTo>
                <a:cubicBezTo>
                  <a:pt x="9795" y="16720"/>
                  <a:pt x="9993" y="16675"/>
                  <a:pt x="10205" y="16585"/>
                </a:cubicBezTo>
                <a:cubicBezTo>
                  <a:pt x="10417" y="16495"/>
                  <a:pt x="10592" y="16382"/>
                  <a:pt x="10727" y="16249"/>
                </a:cubicBezTo>
                <a:lnTo>
                  <a:pt x="18164" y="8812"/>
                </a:lnTo>
                <a:close/>
              </a:path>
            </a:pathLst>
          </a:custGeom>
          <a:solidFill>
            <a:srgbClr val="A41F35"/>
          </a:solidFill>
          <a:ln>
            <a:noFill/>
          </a:ln>
          <a:effectLst/>
        </p:spPr>
        <p:txBody>
          <a:bodyPr lIns="101578" tIns="101578" rIns="101578" bIns="101578" anchor="ctr"/>
          <a:lstStyle/>
          <a:p>
            <a:pPr defTabSz="914013">
              <a:defRPr/>
            </a:pPr>
            <a:endParaRPr lang="es-ES" sz="58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17" name="Titolo 1">
            <a:extLst>
              <a:ext uri="{FF2B5EF4-FFF2-40B4-BE49-F238E27FC236}">
                <a16:creationId xmlns:a16="http://schemas.microsoft.com/office/drawing/2014/main" id="{B410AAB9-93A9-4F10-9A11-FD2EFF25A31C}"/>
              </a:ext>
            </a:extLst>
          </p:cNvPr>
          <p:cNvSpPr txBox="1">
            <a:spLocks/>
          </p:cNvSpPr>
          <p:nvPr/>
        </p:nvSpPr>
        <p:spPr>
          <a:xfrm>
            <a:off x="636816" y="3225406"/>
            <a:ext cx="11261270" cy="8582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it-IT" sz="1800" b="1" dirty="0"/>
              <a:t>Gli USA hanno toccato il massimo storico in termini di vino importato (5.55 Miliardi di euro), probabilmente sostenuto da un accumulo di scorte in previsione dell’applicazione dei dazi sui vini europei (esclusi quelli italiani) collegati al contenzioso «Airbus-</a:t>
            </a:r>
            <a:r>
              <a:rPr lang="it-IT" sz="1800" b="1" dirty="0" err="1"/>
              <a:t>Boing</a:t>
            </a:r>
            <a:r>
              <a:rPr lang="it-IT" sz="1800" b="1" dirty="0"/>
              <a:t>»</a:t>
            </a:r>
          </a:p>
        </p:txBody>
      </p:sp>
      <p:sp>
        <p:nvSpPr>
          <p:cNvPr id="18" name="AutoShape 41">
            <a:extLst>
              <a:ext uri="{FF2B5EF4-FFF2-40B4-BE49-F238E27FC236}">
                <a16:creationId xmlns:a16="http://schemas.microsoft.com/office/drawing/2014/main" id="{8C26EDE8-C8B5-421B-BB77-D4E47BF220B6}"/>
              </a:ext>
            </a:extLst>
          </p:cNvPr>
          <p:cNvSpPr>
            <a:spLocks/>
          </p:cNvSpPr>
          <p:nvPr/>
        </p:nvSpPr>
        <p:spPr bwMode="auto">
          <a:xfrm>
            <a:off x="158612" y="4280962"/>
            <a:ext cx="418334" cy="4129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1" y="0"/>
                  <a:pt x="13705" y="282"/>
                  <a:pt x="15011" y="847"/>
                </a:cubicBezTo>
                <a:cubicBezTo>
                  <a:pt x="16319" y="1408"/>
                  <a:pt x="17463" y="2176"/>
                  <a:pt x="18449" y="3156"/>
                </a:cubicBezTo>
                <a:cubicBezTo>
                  <a:pt x="19432" y="4133"/>
                  <a:pt x="20201" y="5277"/>
                  <a:pt x="20760" y="6590"/>
                </a:cubicBezTo>
                <a:cubicBezTo>
                  <a:pt x="21317" y="7900"/>
                  <a:pt x="21599" y="9306"/>
                  <a:pt x="21599" y="10800"/>
                </a:cubicBezTo>
                <a:cubicBezTo>
                  <a:pt x="21599" y="12293"/>
                  <a:pt x="21317" y="13699"/>
                  <a:pt x="20760" y="15009"/>
                </a:cubicBezTo>
                <a:cubicBezTo>
                  <a:pt x="20201" y="16320"/>
                  <a:pt x="19430" y="17466"/>
                  <a:pt x="18449" y="18443"/>
                </a:cubicBezTo>
                <a:cubicBezTo>
                  <a:pt x="17463" y="19423"/>
                  <a:pt x="16319" y="20191"/>
                  <a:pt x="15011" y="20752"/>
                </a:cubicBezTo>
                <a:cubicBezTo>
                  <a:pt x="13705" y="21317"/>
                  <a:pt x="12301" y="21599"/>
                  <a:pt x="10807" y="21599"/>
                </a:cubicBezTo>
                <a:cubicBezTo>
                  <a:pt x="9309" y="21599"/>
                  <a:pt x="7905" y="21317"/>
                  <a:pt x="6594" y="20752"/>
                </a:cubicBezTo>
                <a:cubicBezTo>
                  <a:pt x="5280" y="20191"/>
                  <a:pt x="4136" y="19423"/>
                  <a:pt x="3158" y="18443"/>
                </a:cubicBezTo>
                <a:cubicBezTo>
                  <a:pt x="2178" y="17466"/>
                  <a:pt x="1409" y="16320"/>
                  <a:pt x="847" y="15009"/>
                </a:cubicBezTo>
                <a:cubicBezTo>
                  <a:pt x="282" y="13699"/>
                  <a:pt x="0" y="12293"/>
                  <a:pt x="0" y="10800"/>
                </a:cubicBezTo>
                <a:cubicBezTo>
                  <a:pt x="0" y="9306"/>
                  <a:pt x="282" y="7900"/>
                  <a:pt x="847" y="6590"/>
                </a:cubicBezTo>
                <a:cubicBezTo>
                  <a:pt x="1409" y="5277"/>
                  <a:pt x="2181" y="4133"/>
                  <a:pt x="3158" y="3156"/>
                </a:cubicBezTo>
                <a:cubicBezTo>
                  <a:pt x="4136" y="2176"/>
                  <a:pt x="5280" y="1408"/>
                  <a:pt x="6594" y="847"/>
                </a:cubicBezTo>
                <a:cubicBezTo>
                  <a:pt x="7902" y="282"/>
                  <a:pt x="9306" y="0"/>
                  <a:pt x="10807" y="0"/>
                </a:cubicBezTo>
                <a:moveTo>
                  <a:pt x="18164" y="8812"/>
                </a:moveTo>
                <a:cubicBezTo>
                  <a:pt x="18288" y="8688"/>
                  <a:pt x="18353" y="8532"/>
                  <a:pt x="18359" y="8354"/>
                </a:cubicBezTo>
                <a:cubicBezTo>
                  <a:pt x="18362" y="8171"/>
                  <a:pt x="18299" y="8021"/>
                  <a:pt x="18164" y="7894"/>
                </a:cubicBezTo>
                <a:lnTo>
                  <a:pt x="16757" y="6448"/>
                </a:lnTo>
                <a:cubicBezTo>
                  <a:pt x="16613" y="6321"/>
                  <a:pt x="16454" y="6259"/>
                  <a:pt x="16276" y="6259"/>
                </a:cubicBezTo>
                <a:cubicBezTo>
                  <a:pt x="16099" y="6259"/>
                  <a:pt x="15946" y="6321"/>
                  <a:pt x="15810" y="6448"/>
                </a:cubicBezTo>
                <a:lnTo>
                  <a:pt x="9696" y="12570"/>
                </a:lnTo>
                <a:cubicBezTo>
                  <a:pt x="9569" y="12697"/>
                  <a:pt x="9416" y="12759"/>
                  <a:pt x="9244" y="12759"/>
                </a:cubicBezTo>
                <a:cubicBezTo>
                  <a:pt x="9069" y="12759"/>
                  <a:pt x="8914" y="12697"/>
                  <a:pt x="8778" y="12570"/>
                </a:cubicBezTo>
                <a:lnTo>
                  <a:pt x="5786" y="9583"/>
                </a:lnTo>
                <a:cubicBezTo>
                  <a:pt x="5659" y="9458"/>
                  <a:pt x="5506" y="9393"/>
                  <a:pt x="5334" y="9393"/>
                </a:cubicBezTo>
                <a:cubicBezTo>
                  <a:pt x="5156" y="9393"/>
                  <a:pt x="4995" y="9458"/>
                  <a:pt x="4839" y="9583"/>
                </a:cubicBezTo>
                <a:lnTo>
                  <a:pt x="3432" y="11014"/>
                </a:lnTo>
                <a:cubicBezTo>
                  <a:pt x="3305" y="11141"/>
                  <a:pt x="3246" y="11297"/>
                  <a:pt x="3246" y="11474"/>
                </a:cubicBezTo>
                <a:cubicBezTo>
                  <a:pt x="3246" y="11655"/>
                  <a:pt x="3305" y="11810"/>
                  <a:pt x="3432" y="11935"/>
                </a:cubicBezTo>
                <a:lnTo>
                  <a:pt x="7747" y="16249"/>
                </a:lnTo>
                <a:cubicBezTo>
                  <a:pt x="7874" y="16373"/>
                  <a:pt x="8043" y="16483"/>
                  <a:pt x="8261" y="16579"/>
                </a:cubicBezTo>
                <a:cubicBezTo>
                  <a:pt x="8478" y="16673"/>
                  <a:pt x="8676" y="16720"/>
                  <a:pt x="8857" y="16720"/>
                </a:cubicBezTo>
                <a:lnTo>
                  <a:pt x="9617" y="16720"/>
                </a:lnTo>
                <a:cubicBezTo>
                  <a:pt x="9795" y="16720"/>
                  <a:pt x="9993" y="16675"/>
                  <a:pt x="10205" y="16585"/>
                </a:cubicBezTo>
                <a:cubicBezTo>
                  <a:pt x="10417" y="16495"/>
                  <a:pt x="10592" y="16382"/>
                  <a:pt x="10727" y="16249"/>
                </a:cubicBezTo>
                <a:lnTo>
                  <a:pt x="18164" y="8812"/>
                </a:lnTo>
                <a:close/>
              </a:path>
            </a:pathLst>
          </a:custGeom>
          <a:solidFill>
            <a:srgbClr val="A41F35"/>
          </a:solidFill>
          <a:ln>
            <a:noFill/>
          </a:ln>
          <a:effectLst/>
        </p:spPr>
        <p:txBody>
          <a:bodyPr lIns="101578" tIns="101578" rIns="101578" bIns="101578" anchor="ctr"/>
          <a:lstStyle/>
          <a:p>
            <a:pPr defTabSz="914013">
              <a:defRPr/>
            </a:pPr>
            <a:endParaRPr lang="es-ES" sz="58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19" name="Titolo 1">
            <a:extLst>
              <a:ext uri="{FF2B5EF4-FFF2-40B4-BE49-F238E27FC236}">
                <a16:creationId xmlns:a16="http://schemas.microsoft.com/office/drawing/2014/main" id="{837C127C-E611-47BA-8D22-E1D0BF4ABAEF}"/>
              </a:ext>
            </a:extLst>
          </p:cNvPr>
          <p:cNvSpPr txBox="1">
            <a:spLocks/>
          </p:cNvSpPr>
          <p:nvPr/>
        </p:nvSpPr>
        <p:spPr>
          <a:xfrm>
            <a:off x="636816" y="4058322"/>
            <a:ext cx="11261270" cy="113298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it-IT" sz="1800" b="1" dirty="0"/>
              <a:t>A dimostrazione di tale ipotesi, si rileva una chiusura annuale positiva per la Francia (+6% nell’import di vini fermi), mentre gli stessi scambi per l’ultimo bimestre (vale a dire nel periodo di applicazione dei dazi) evidenziano un calo cumulato del 36% rispetto allo stesso periodo del 2018</a:t>
            </a:r>
          </a:p>
        </p:txBody>
      </p:sp>
      <p:sp>
        <p:nvSpPr>
          <p:cNvPr id="20" name="AutoShape 41">
            <a:extLst>
              <a:ext uri="{FF2B5EF4-FFF2-40B4-BE49-F238E27FC236}">
                <a16:creationId xmlns:a16="http://schemas.microsoft.com/office/drawing/2014/main" id="{6C632927-EF4F-4CE1-87AA-AE7A182B86E9}"/>
              </a:ext>
            </a:extLst>
          </p:cNvPr>
          <p:cNvSpPr>
            <a:spLocks/>
          </p:cNvSpPr>
          <p:nvPr/>
        </p:nvSpPr>
        <p:spPr bwMode="auto">
          <a:xfrm>
            <a:off x="158612" y="5458752"/>
            <a:ext cx="418334" cy="4129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1" y="0"/>
                  <a:pt x="13705" y="282"/>
                  <a:pt x="15011" y="847"/>
                </a:cubicBezTo>
                <a:cubicBezTo>
                  <a:pt x="16319" y="1408"/>
                  <a:pt x="17463" y="2176"/>
                  <a:pt x="18449" y="3156"/>
                </a:cubicBezTo>
                <a:cubicBezTo>
                  <a:pt x="19432" y="4133"/>
                  <a:pt x="20201" y="5277"/>
                  <a:pt x="20760" y="6590"/>
                </a:cubicBezTo>
                <a:cubicBezTo>
                  <a:pt x="21317" y="7900"/>
                  <a:pt x="21599" y="9306"/>
                  <a:pt x="21599" y="10800"/>
                </a:cubicBezTo>
                <a:cubicBezTo>
                  <a:pt x="21599" y="12293"/>
                  <a:pt x="21317" y="13699"/>
                  <a:pt x="20760" y="15009"/>
                </a:cubicBezTo>
                <a:cubicBezTo>
                  <a:pt x="20201" y="16320"/>
                  <a:pt x="19430" y="17466"/>
                  <a:pt x="18449" y="18443"/>
                </a:cubicBezTo>
                <a:cubicBezTo>
                  <a:pt x="17463" y="19423"/>
                  <a:pt x="16319" y="20191"/>
                  <a:pt x="15011" y="20752"/>
                </a:cubicBezTo>
                <a:cubicBezTo>
                  <a:pt x="13705" y="21317"/>
                  <a:pt x="12301" y="21599"/>
                  <a:pt x="10807" y="21599"/>
                </a:cubicBezTo>
                <a:cubicBezTo>
                  <a:pt x="9309" y="21599"/>
                  <a:pt x="7905" y="21317"/>
                  <a:pt x="6594" y="20752"/>
                </a:cubicBezTo>
                <a:cubicBezTo>
                  <a:pt x="5280" y="20191"/>
                  <a:pt x="4136" y="19423"/>
                  <a:pt x="3158" y="18443"/>
                </a:cubicBezTo>
                <a:cubicBezTo>
                  <a:pt x="2178" y="17466"/>
                  <a:pt x="1409" y="16320"/>
                  <a:pt x="847" y="15009"/>
                </a:cubicBezTo>
                <a:cubicBezTo>
                  <a:pt x="282" y="13699"/>
                  <a:pt x="0" y="12293"/>
                  <a:pt x="0" y="10800"/>
                </a:cubicBezTo>
                <a:cubicBezTo>
                  <a:pt x="0" y="9306"/>
                  <a:pt x="282" y="7900"/>
                  <a:pt x="847" y="6590"/>
                </a:cubicBezTo>
                <a:cubicBezTo>
                  <a:pt x="1409" y="5277"/>
                  <a:pt x="2181" y="4133"/>
                  <a:pt x="3158" y="3156"/>
                </a:cubicBezTo>
                <a:cubicBezTo>
                  <a:pt x="4136" y="2176"/>
                  <a:pt x="5280" y="1408"/>
                  <a:pt x="6594" y="847"/>
                </a:cubicBezTo>
                <a:cubicBezTo>
                  <a:pt x="7902" y="282"/>
                  <a:pt x="9306" y="0"/>
                  <a:pt x="10807" y="0"/>
                </a:cubicBezTo>
                <a:moveTo>
                  <a:pt x="18164" y="8812"/>
                </a:moveTo>
                <a:cubicBezTo>
                  <a:pt x="18288" y="8688"/>
                  <a:pt x="18353" y="8532"/>
                  <a:pt x="18359" y="8354"/>
                </a:cubicBezTo>
                <a:cubicBezTo>
                  <a:pt x="18362" y="8171"/>
                  <a:pt x="18299" y="8021"/>
                  <a:pt x="18164" y="7894"/>
                </a:cubicBezTo>
                <a:lnTo>
                  <a:pt x="16757" y="6448"/>
                </a:lnTo>
                <a:cubicBezTo>
                  <a:pt x="16613" y="6321"/>
                  <a:pt x="16454" y="6259"/>
                  <a:pt x="16276" y="6259"/>
                </a:cubicBezTo>
                <a:cubicBezTo>
                  <a:pt x="16099" y="6259"/>
                  <a:pt x="15946" y="6321"/>
                  <a:pt x="15810" y="6448"/>
                </a:cubicBezTo>
                <a:lnTo>
                  <a:pt x="9696" y="12570"/>
                </a:lnTo>
                <a:cubicBezTo>
                  <a:pt x="9569" y="12697"/>
                  <a:pt x="9416" y="12759"/>
                  <a:pt x="9244" y="12759"/>
                </a:cubicBezTo>
                <a:cubicBezTo>
                  <a:pt x="9069" y="12759"/>
                  <a:pt x="8914" y="12697"/>
                  <a:pt x="8778" y="12570"/>
                </a:cubicBezTo>
                <a:lnTo>
                  <a:pt x="5786" y="9583"/>
                </a:lnTo>
                <a:cubicBezTo>
                  <a:pt x="5659" y="9458"/>
                  <a:pt x="5506" y="9393"/>
                  <a:pt x="5334" y="9393"/>
                </a:cubicBezTo>
                <a:cubicBezTo>
                  <a:pt x="5156" y="9393"/>
                  <a:pt x="4995" y="9458"/>
                  <a:pt x="4839" y="9583"/>
                </a:cubicBezTo>
                <a:lnTo>
                  <a:pt x="3432" y="11014"/>
                </a:lnTo>
                <a:cubicBezTo>
                  <a:pt x="3305" y="11141"/>
                  <a:pt x="3246" y="11297"/>
                  <a:pt x="3246" y="11474"/>
                </a:cubicBezTo>
                <a:cubicBezTo>
                  <a:pt x="3246" y="11655"/>
                  <a:pt x="3305" y="11810"/>
                  <a:pt x="3432" y="11935"/>
                </a:cubicBezTo>
                <a:lnTo>
                  <a:pt x="7747" y="16249"/>
                </a:lnTo>
                <a:cubicBezTo>
                  <a:pt x="7874" y="16373"/>
                  <a:pt x="8043" y="16483"/>
                  <a:pt x="8261" y="16579"/>
                </a:cubicBezTo>
                <a:cubicBezTo>
                  <a:pt x="8478" y="16673"/>
                  <a:pt x="8676" y="16720"/>
                  <a:pt x="8857" y="16720"/>
                </a:cubicBezTo>
                <a:lnTo>
                  <a:pt x="9617" y="16720"/>
                </a:lnTo>
                <a:cubicBezTo>
                  <a:pt x="9795" y="16720"/>
                  <a:pt x="9993" y="16675"/>
                  <a:pt x="10205" y="16585"/>
                </a:cubicBezTo>
                <a:cubicBezTo>
                  <a:pt x="10417" y="16495"/>
                  <a:pt x="10592" y="16382"/>
                  <a:pt x="10727" y="16249"/>
                </a:cubicBezTo>
                <a:lnTo>
                  <a:pt x="18164" y="8812"/>
                </a:lnTo>
                <a:close/>
              </a:path>
            </a:pathLst>
          </a:custGeom>
          <a:solidFill>
            <a:srgbClr val="A41F35"/>
          </a:solidFill>
          <a:ln>
            <a:noFill/>
          </a:ln>
          <a:effectLst/>
        </p:spPr>
        <p:txBody>
          <a:bodyPr lIns="101578" tIns="101578" rIns="101578" bIns="101578" anchor="ctr"/>
          <a:lstStyle/>
          <a:p>
            <a:pPr defTabSz="914013">
              <a:defRPr/>
            </a:pPr>
            <a:endParaRPr lang="es-ES" sz="58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21" name="Titolo 1">
            <a:extLst>
              <a:ext uri="{FF2B5EF4-FFF2-40B4-BE49-F238E27FC236}">
                <a16:creationId xmlns:a16="http://schemas.microsoft.com/office/drawing/2014/main" id="{48460687-C968-427A-B3E9-F32AB7953D3A}"/>
              </a:ext>
            </a:extLst>
          </p:cNvPr>
          <p:cNvSpPr txBox="1">
            <a:spLocks/>
          </p:cNvSpPr>
          <p:nvPr/>
        </p:nvSpPr>
        <p:spPr>
          <a:xfrm>
            <a:off x="636816" y="5035884"/>
            <a:ext cx="11261270" cy="16739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it-IT" sz="1800" b="1" dirty="0"/>
              <a:t>La Cina invece, per il secondo anno consecutivo, subisce un sensibile rallentamento (quasi -10%), con l’Italia che limita le perdite (-2%). A farne maggiormente le spese è la Francia (-31%), a testimonianza di come la riduzione sia collegata principalmente al rallentamento economico del Paese. Un rallentamento che, a fronte dell’epidemia del «coronavirus», aumenterà ulteriormente, rimandando alla seconda metà dell’anno in corso, qualsiasi possibile recupero delle importazioni</a:t>
            </a:r>
          </a:p>
        </p:txBody>
      </p:sp>
    </p:spTree>
    <p:extLst>
      <p:ext uri="{BB962C8B-B14F-4D97-AF65-F5344CB8AC3E}">
        <p14:creationId xmlns:p14="http://schemas.microsoft.com/office/powerpoint/2010/main" val="1113283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E1F335-EB25-4217-A80F-8919DFF8CF3B}"/>
              </a:ext>
            </a:extLst>
          </p:cNvPr>
          <p:cNvSpPr>
            <a:spLocks noGrp="1"/>
          </p:cNvSpPr>
          <p:nvPr>
            <p:ph type="title"/>
          </p:nvPr>
        </p:nvSpPr>
        <p:spPr>
          <a:xfrm>
            <a:off x="849085" y="180459"/>
            <a:ext cx="8680411" cy="1325563"/>
          </a:xfrm>
        </p:spPr>
        <p:txBody>
          <a:bodyPr>
            <a:normAutofit/>
          </a:bodyPr>
          <a:lstStyle/>
          <a:p>
            <a:r>
              <a:rPr lang="it-IT" sz="3200" b="1" dirty="0"/>
              <a:t>Mercati terzi: import totale di vino 2019 e variazione anno precedente</a:t>
            </a:r>
          </a:p>
        </p:txBody>
      </p:sp>
      <p:graphicFrame>
        <p:nvGraphicFramePr>
          <p:cNvPr id="5" name="Grafico 4">
            <a:extLst>
              <a:ext uri="{FF2B5EF4-FFF2-40B4-BE49-F238E27FC236}">
                <a16:creationId xmlns:a16="http://schemas.microsoft.com/office/drawing/2014/main" id="{7BA85B90-EC8E-4D9C-8E57-BBED445DA677}"/>
              </a:ext>
            </a:extLst>
          </p:cNvPr>
          <p:cNvGraphicFramePr/>
          <p:nvPr>
            <p:extLst>
              <p:ext uri="{D42A27DB-BD31-4B8C-83A1-F6EECF244321}">
                <p14:modId xmlns:p14="http://schemas.microsoft.com/office/powerpoint/2010/main" val="9409354"/>
              </p:ext>
            </p:extLst>
          </p:nvPr>
        </p:nvGraphicFramePr>
        <p:xfrm>
          <a:off x="355600" y="1867657"/>
          <a:ext cx="8287658" cy="499034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 name="Grafico 15">
            <a:extLst>
              <a:ext uri="{FF2B5EF4-FFF2-40B4-BE49-F238E27FC236}">
                <a16:creationId xmlns:a16="http://schemas.microsoft.com/office/drawing/2014/main" id="{ED63A28B-9F86-4164-A34C-CF2229358130}"/>
              </a:ext>
            </a:extLst>
          </p:cNvPr>
          <p:cNvGraphicFramePr/>
          <p:nvPr>
            <p:extLst>
              <p:ext uri="{D42A27DB-BD31-4B8C-83A1-F6EECF244321}">
                <p14:modId xmlns:p14="http://schemas.microsoft.com/office/powerpoint/2010/main" val="2526074545"/>
              </p:ext>
            </p:extLst>
          </p:nvPr>
        </p:nvGraphicFramePr>
        <p:xfrm>
          <a:off x="6672942" y="3080266"/>
          <a:ext cx="4974771" cy="3597275"/>
        </p:xfrm>
        <a:graphic>
          <a:graphicData uri="http://schemas.openxmlformats.org/drawingml/2006/chart">
            <c:chart xmlns:c="http://schemas.openxmlformats.org/drawingml/2006/chart" xmlns:r="http://schemas.openxmlformats.org/officeDocument/2006/relationships" r:id="rId3"/>
          </a:graphicData>
        </a:graphic>
      </p:graphicFrame>
      <p:sp>
        <p:nvSpPr>
          <p:cNvPr id="17" name="CasellaDiTesto 16">
            <a:extLst>
              <a:ext uri="{FF2B5EF4-FFF2-40B4-BE49-F238E27FC236}">
                <a16:creationId xmlns:a16="http://schemas.microsoft.com/office/drawing/2014/main" id="{EF8A131A-8621-4395-9288-C88A4FC1EB2B}"/>
              </a:ext>
            </a:extLst>
          </p:cNvPr>
          <p:cNvSpPr txBox="1"/>
          <p:nvPr/>
        </p:nvSpPr>
        <p:spPr>
          <a:xfrm>
            <a:off x="1453618" y="1554480"/>
            <a:ext cx="3281668" cy="369332"/>
          </a:xfrm>
          <a:prstGeom prst="rect">
            <a:avLst/>
          </a:prstGeom>
          <a:solidFill>
            <a:schemeClr val="accent4">
              <a:lumMod val="20000"/>
              <a:lumOff val="80000"/>
            </a:schemeClr>
          </a:solidFill>
        </p:spPr>
        <p:txBody>
          <a:bodyPr wrap="none" rtlCol="0">
            <a:spAutoFit/>
          </a:bodyPr>
          <a:lstStyle/>
          <a:p>
            <a:r>
              <a:rPr lang="it-IT" b="1" dirty="0"/>
              <a:t>Import totale vino (Milioni €)</a:t>
            </a:r>
          </a:p>
        </p:txBody>
      </p:sp>
      <p:sp>
        <p:nvSpPr>
          <p:cNvPr id="18" name="CasellaDiTesto 17">
            <a:extLst>
              <a:ext uri="{FF2B5EF4-FFF2-40B4-BE49-F238E27FC236}">
                <a16:creationId xmlns:a16="http://schemas.microsoft.com/office/drawing/2014/main" id="{B96CC2DE-4962-4782-BB5A-05637AE925B9}"/>
              </a:ext>
            </a:extLst>
          </p:cNvPr>
          <p:cNvSpPr txBox="1"/>
          <p:nvPr/>
        </p:nvSpPr>
        <p:spPr>
          <a:xfrm>
            <a:off x="9160328" y="2710934"/>
            <a:ext cx="2297424" cy="369332"/>
          </a:xfrm>
          <a:prstGeom prst="rect">
            <a:avLst/>
          </a:prstGeom>
          <a:solidFill>
            <a:schemeClr val="bg2"/>
          </a:solidFill>
        </p:spPr>
        <p:txBody>
          <a:bodyPr wrap="none" rtlCol="0">
            <a:spAutoFit/>
          </a:bodyPr>
          <a:lstStyle/>
          <a:p>
            <a:r>
              <a:rPr lang="it-IT" b="1" dirty="0" err="1"/>
              <a:t>Var</a:t>
            </a:r>
            <a:r>
              <a:rPr lang="it-IT" b="1" dirty="0"/>
              <a:t> % 2019 vs 2018</a:t>
            </a:r>
          </a:p>
        </p:txBody>
      </p:sp>
    </p:spTree>
    <p:extLst>
      <p:ext uri="{BB962C8B-B14F-4D97-AF65-F5344CB8AC3E}">
        <p14:creationId xmlns:p14="http://schemas.microsoft.com/office/powerpoint/2010/main" val="2352088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E1F335-EB25-4217-A80F-8919DFF8CF3B}"/>
              </a:ext>
            </a:extLst>
          </p:cNvPr>
          <p:cNvSpPr>
            <a:spLocks noGrp="1"/>
          </p:cNvSpPr>
          <p:nvPr>
            <p:ph type="title"/>
          </p:nvPr>
        </p:nvSpPr>
        <p:spPr>
          <a:xfrm>
            <a:off x="849085" y="180459"/>
            <a:ext cx="8680411" cy="1325563"/>
          </a:xfrm>
        </p:spPr>
        <p:txBody>
          <a:bodyPr>
            <a:normAutofit/>
          </a:bodyPr>
          <a:lstStyle/>
          <a:p>
            <a:r>
              <a:rPr lang="it-IT" sz="3200" b="1" dirty="0"/>
              <a:t>Mercati terzi: import di vino </a:t>
            </a:r>
            <a:r>
              <a:rPr lang="it-IT" sz="3200" b="1" u="sng" dirty="0"/>
              <a:t>da Italia </a:t>
            </a:r>
            <a:r>
              <a:rPr lang="it-IT" sz="3200" b="1" dirty="0"/>
              <a:t>2019 e variazione anno precedente</a:t>
            </a:r>
          </a:p>
        </p:txBody>
      </p:sp>
      <p:graphicFrame>
        <p:nvGraphicFramePr>
          <p:cNvPr id="5" name="Grafico 4">
            <a:extLst>
              <a:ext uri="{FF2B5EF4-FFF2-40B4-BE49-F238E27FC236}">
                <a16:creationId xmlns:a16="http://schemas.microsoft.com/office/drawing/2014/main" id="{7BA85B90-EC8E-4D9C-8E57-BBED445DA677}"/>
              </a:ext>
            </a:extLst>
          </p:cNvPr>
          <p:cNvGraphicFramePr/>
          <p:nvPr>
            <p:extLst>
              <p:ext uri="{D42A27DB-BD31-4B8C-83A1-F6EECF244321}">
                <p14:modId xmlns:p14="http://schemas.microsoft.com/office/powerpoint/2010/main" val="406269626"/>
              </p:ext>
            </p:extLst>
          </p:nvPr>
        </p:nvGraphicFramePr>
        <p:xfrm>
          <a:off x="355600" y="1867657"/>
          <a:ext cx="8287658" cy="499034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 name="Grafico 15">
            <a:extLst>
              <a:ext uri="{FF2B5EF4-FFF2-40B4-BE49-F238E27FC236}">
                <a16:creationId xmlns:a16="http://schemas.microsoft.com/office/drawing/2014/main" id="{ED63A28B-9F86-4164-A34C-CF2229358130}"/>
              </a:ext>
            </a:extLst>
          </p:cNvPr>
          <p:cNvGraphicFramePr/>
          <p:nvPr>
            <p:extLst>
              <p:ext uri="{D42A27DB-BD31-4B8C-83A1-F6EECF244321}">
                <p14:modId xmlns:p14="http://schemas.microsoft.com/office/powerpoint/2010/main" val="3087305092"/>
              </p:ext>
            </p:extLst>
          </p:nvPr>
        </p:nvGraphicFramePr>
        <p:xfrm>
          <a:off x="6313714" y="3080266"/>
          <a:ext cx="5333999" cy="3597275"/>
        </p:xfrm>
        <a:graphic>
          <a:graphicData uri="http://schemas.openxmlformats.org/drawingml/2006/chart">
            <c:chart xmlns:c="http://schemas.openxmlformats.org/drawingml/2006/chart" xmlns:r="http://schemas.openxmlformats.org/officeDocument/2006/relationships" r:id="rId3"/>
          </a:graphicData>
        </a:graphic>
      </p:graphicFrame>
      <p:sp>
        <p:nvSpPr>
          <p:cNvPr id="17" name="CasellaDiTesto 16">
            <a:extLst>
              <a:ext uri="{FF2B5EF4-FFF2-40B4-BE49-F238E27FC236}">
                <a16:creationId xmlns:a16="http://schemas.microsoft.com/office/drawing/2014/main" id="{EF8A131A-8621-4395-9288-C88A4FC1EB2B}"/>
              </a:ext>
            </a:extLst>
          </p:cNvPr>
          <p:cNvSpPr txBox="1"/>
          <p:nvPr/>
        </p:nvSpPr>
        <p:spPr>
          <a:xfrm>
            <a:off x="1453618" y="1554480"/>
            <a:ext cx="3281668" cy="369332"/>
          </a:xfrm>
          <a:prstGeom prst="rect">
            <a:avLst/>
          </a:prstGeom>
          <a:solidFill>
            <a:schemeClr val="accent4">
              <a:lumMod val="20000"/>
              <a:lumOff val="80000"/>
            </a:schemeClr>
          </a:solidFill>
        </p:spPr>
        <p:txBody>
          <a:bodyPr wrap="none" rtlCol="0">
            <a:spAutoFit/>
          </a:bodyPr>
          <a:lstStyle/>
          <a:p>
            <a:r>
              <a:rPr lang="it-IT" b="1" dirty="0"/>
              <a:t>Import totale vino (Milioni €)</a:t>
            </a:r>
          </a:p>
        </p:txBody>
      </p:sp>
      <p:sp>
        <p:nvSpPr>
          <p:cNvPr id="18" name="CasellaDiTesto 17">
            <a:extLst>
              <a:ext uri="{FF2B5EF4-FFF2-40B4-BE49-F238E27FC236}">
                <a16:creationId xmlns:a16="http://schemas.microsoft.com/office/drawing/2014/main" id="{B96CC2DE-4962-4782-BB5A-05637AE925B9}"/>
              </a:ext>
            </a:extLst>
          </p:cNvPr>
          <p:cNvSpPr txBox="1"/>
          <p:nvPr/>
        </p:nvSpPr>
        <p:spPr>
          <a:xfrm>
            <a:off x="9160328" y="2710934"/>
            <a:ext cx="2297424" cy="369332"/>
          </a:xfrm>
          <a:prstGeom prst="rect">
            <a:avLst/>
          </a:prstGeom>
          <a:solidFill>
            <a:schemeClr val="bg2"/>
          </a:solidFill>
        </p:spPr>
        <p:txBody>
          <a:bodyPr wrap="none" rtlCol="0">
            <a:spAutoFit/>
          </a:bodyPr>
          <a:lstStyle/>
          <a:p>
            <a:r>
              <a:rPr lang="it-IT" b="1" dirty="0" err="1"/>
              <a:t>Var</a:t>
            </a:r>
            <a:r>
              <a:rPr lang="it-IT" b="1" dirty="0"/>
              <a:t> % 2019 vs 2018</a:t>
            </a:r>
          </a:p>
        </p:txBody>
      </p:sp>
    </p:spTree>
    <p:extLst>
      <p:ext uri="{BB962C8B-B14F-4D97-AF65-F5344CB8AC3E}">
        <p14:creationId xmlns:p14="http://schemas.microsoft.com/office/powerpoint/2010/main" val="219733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E1F335-EB25-4217-A80F-8919DFF8CF3B}"/>
              </a:ext>
            </a:extLst>
          </p:cNvPr>
          <p:cNvSpPr>
            <a:spLocks noGrp="1"/>
          </p:cNvSpPr>
          <p:nvPr>
            <p:ph type="title"/>
          </p:nvPr>
        </p:nvSpPr>
        <p:spPr/>
        <p:txBody>
          <a:bodyPr>
            <a:normAutofit/>
          </a:bodyPr>
          <a:lstStyle/>
          <a:p>
            <a:r>
              <a:rPr lang="it-IT" sz="3200" b="1" dirty="0"/>
              <a:t>USA: import totale vino 2019</a:t>
            </a:r>
          </a:p>
        </p:txBody>
      </p:sp>
      <p:sp>
        <p:nvSpPr>
          <p:cNvPr id="5" name="CasellaDiTesto 4"/>
          <p:cNvSpPr txBox="1"/>
          <p:nvPr/>
        </p:nvSpPr>
        <p:spPr>
          <a:xfrm>
            <a:off x="289249" y="6307494"/>
            <a:ext cx="4225837" cy="307777"/>
          </a:xfrm>
          <a:prstGeom prst="rect">
            <a:avLst/>
          </a:prstGeom>
          <a:noFill/>
        </p:spPr>
        <p:txBody>
          <a:bodyPr wrap="none" rtlCol="0">
            <a:spAutoFit/>
          </a:bodyPr>
          <a:lstStyle/>
          <a:p>
            <a:r>
              <a:rPr lang="it-IT" sz="1400" dirty="0"/>
              <a:t>Fonte: Nomisma Wine Monitor su dati doganali</a:t>
            </a:r>
          </a:p>
        </p:txBody>
      </p:sp>
      <p:pic>
        <p:nvPicPr>
          <p:cNvPr id="3" name="Immagine 2"/>
          <p:cNvPicPr>
            <a:picLocks noChangeAspect="1"/>
          </p:cNvPicPr>
          <p:nvPr/>
        </p:nvPicPr>
        <p:blipFill>
          <a:blip r:embed="rId2"/>
          <a:stretch>
            <a:fillRect/>
          </a:stretch>
        </p:blipFill>
        <p:spPr>
          <a:xfrm>
            <a:off x="556394" y="2098033"/>
            <a:ext cx="10864609" cy="3780343"/>
          </a:xfrm>
          <a:prstGeom prst="rect">
            <a:avLst/>
          </a:prstGeom>
        </p:spPr>
      </p:pic>
    </p:spTree>
    <p:extLst>
      <p:ext uri="{BB962C8B-B14F-4D97-AF65-F5344CB8AC3E}">
        <p14:creationId xmlns:p14="http://schemas.microsoft.com/office/powerpoint/2010/main" val="3485766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E1F335-EB25-4217-A80F-8919DFF8CF3B}"/>
              </a:ext>
            </a:extLst>
          </p:cNvPr>
          <p:cNvSpPr>
            <a:spLocks noGrp="1"/>
          </p:cNvSpPr>
          <p:nvPr>
            <p:ph type="title"/>
          </p:nvPr>
        </p:nvSpPr>
        <p:spPr/>
        <p:txBody>
          <a:bodyPr>
            <a:normAutofit/>
          </a:bodyPr>
          <a:lstStyle/>
          <a:p>
            <a:r>
              <a:rPr lang="it-IT" sz="3200" b="1" dirty="0"/>
              <a:t>USA: import totale vino per provenienza</a:t>
            </a:r>
          </a:p>
        </p:txBody>
      </p:sp>
      <p:pic>
        <p:nvPicPr>
          <p:cNvPr id="6" name="Immagine 5"/>
          <p:cNvPicPr>
            <a:picLocks noChangeAspect="1"/>
          </p:cNvPicPr>
          <p:nvPr/>
        </p:nvPicPr>
        <p:blipFill>
          <a:blip r:embed="rId2"/>
          <a:stretch>
            <a:fillRect/>
          </a:stretch>
        </p:blipFill>
        <p:spPr>
          <a:xfrm>
            <a:off x="539287" y="1848862"/>
            <a:ext cx="10864609" cy="4300458"/>
          </a:xfrm>
          <a:prstGeom prst="rect">
            <a:avLst/>
          </a:prstGeom>
        </p:spPr>
      </p:pic>
      <p:sp>
        <p:nvSpPr>
          <p:cNvPr id="7" name="CasellaDiTesto 6">
            <a:extLst>
              <a:ext uri="{FF2B5EF4-FFF2-40B4-BE49-F238E27FC236}">
                <a16:creationId xmlns:a16="http://schemas.microsoft.com/office/drawing/2014/main" id="{94F6BC53-9892-45E5-810A-AAEA7C74127E}"/>
              </a:ext>
            </a:extLst>
          </p:cNvPr>
          <p:cNvSpPr txBox="1"/>
          <p:nvPr/>
        </p:nvSpPr>
        <p:spPr>
          <a:xfrm>
            <a:off x="289249" y="6307494"/>
            <a:ext cx="4225837" cy="307777"/>
          </a:xfrm>
          <a:prstGeom prst="rect">
            <a:avLst/>
          </a:prstGeom>
          <a:noFill/>
        </p:spPr>
        <p:txBody>
          <a:bodyPr wrap="none" rtlCol="0">
            <a:spAutoFit/>
          </a:bodyPr>
          <a:lstStyle/>
          <a:p>
            <a:r>
              <a:rPr lang="it-IT" sz="1400" dirty="0"/>
              <a:t>Fonte: Nomisma Wine Monitor su dati doganali</a:t>
            </a:r>
          </a:p>
        </p:txBody>
      </p:sp>
    </p:spTree>
    <p:extLst>
      <p:ext uri="{BB962C8B-B14F-4D97-AF65-F5344CB8AC3E}">
        <p14:creationId xmlns:p14="http://schemas.microsoft.com/office/powerpoint/2010/main" val="3963587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E1F335-EB25-4217-A80F-8919DFF8CF3B}"/>
              </a:ext>
            </a:extLst>
          </p:cNvPr>
          <p:cNvSpPr>
            <a:spLocks noGrp="1"/>
          </p:cNvSpPr>
          <p:nvPr>
            <p:ph type="title"/>
          </p:nvPr>
        </p:nvSpPr>
        <p:spPr/>
        <p:txBody>
          <a:bodyPr>
            <a:normAutofit/>
          </a:bodyPr>
          <a:lstStyle/>
          <a:p>
            <a:r>
              <a:rPr lang="it-IT" sz="3200" b="1" dirty="0"/>
              <a:t>USA: import vini </a:t>
            </a:r>
            <a:r>
              <a:rPr lang="it-IT" sz="3200" b="1" dirty="0" err="1"/>
              <a:t>fermi&amp;frizzanti</a:t>
            </a:r>
            <a:r>
              <a:rPr lang="it-IT" sz="3200" b="1" dirty="0"/>
              <a:t> confezionati per provenienza</a:t>
            </a:r>
          </a:p>
        </p:txBody>
      </p:sp>
      <p:pic>
        <p:nvPicPr>
          <p:cNvPr id="4" name="Immagine 3"/>
          <p:cNvPicPr>
            <a:picLocks noChangeAspect="1"/>
          </p:cNvPicPr>
          <p:nvPr/>
        </p:nvPicPr>
        <p:blipFill>
          <a:blip r:embed="rId2"/>
          <a:stretch>
            <a:fillRect/>
          </a:stretch>
        </p:blipFill>
        <p:spPr>
          <a:xfrm>
            <a:off x="550506" y="1848862"/>
            <a:ext cx="10864609" cy="4300458"/>
          </a:xfrm>
          <a:prstGeom prst="rect">
            <a:avLst/>
          </a:prstGeom>
        </p:spPr>
      </p:pic>
      <p:sp>
        <p:nvSpPr>
          <p:cNvPr id="6" name="CasellaDiTesto 5">
            <a:extLst>
              <a:ext uri="{FF2B5EF4-FFF2-40B4-BE49-F238E27FC236}">
                <a16:creationId xmlns:a16="http://schemas.microsoft.com/office/drawing/2014/main" id="{DD795B3A-27C2-4F05-8DBF-89A56A95833E}"/>
              </a:ext>
            </a:extLst>
          </p:cNvPr>
          <p:cNvSpPr txBox="1"/>
          <p:nvPr/>
        </p:nvSpPr>
        <p:spPr>
          <a:xfrm>
            <a:off x="289249" y="6307494"/>
            <a:ext cx="4225837" cy="307777"/>
          </a:xfrm>
          <a:prstGeom prst="rect">
            <a:avLst/>
          </a:prstGeom>
          <a:noFill/>
        </p:spPr>
        <p:txBody>
          <a:bodyPr wrap="none" rtlCol="0">
            <a:spAutoFit/>
          </a:bodyPr>
          <a:lstStyle/>
          <a:p>
            <a:r>
              <a:rPr lang="it-IT" sz="1400" dirty="0"/>
              <a:t>Fonte: Nomisma Wine Monitor su dati doganali</a:t>
            </a:r>
          </a:p>
        </p:txBody>
      </p:sp>
    </p:spTree>
    <p:extLst>
      <p:ext uri="{BB962C8B-B14F-4D97-AF65-F5344CB8AC3E}">
        <p14:creationId xmlns:p14="http://schemas.microsoft.com/office/powerpoint/2010/main" val="1879255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E1F335-EB25-4217-A80F-8919DFF8CF3B}"/>
              </a:ext>
            </a:extLst>
          </p:cNvPr>
          <p:cNvSpPr>
            <a:spLocks noGrp="1"/>
          </p:cNvSpPr>
          <p:nvPr>
            <p:ph type="title"/>
          </p:nvPr>
        </p:nvSpPr>
        <p:spPr/>
        <p:txBody>
          <a:bodyPr>
            <a:normAutofit/>
          </a:bodyPr>
          <a:lstStyle/>
          <a:p>
            <a:r>
              <a:rPr lang="it-IT" sz="3200" b="1" dirty="0"/>
              <a:t>USA: import vini spumanti per provenienza</a:t>
            </a:r>
          </a:p>
        </p:txBody>
      </p:sp>
      <p:pic>
        <p:nvPicPr>
          <p:cNvPr id="4" name="Immagine 3"/>
          <p:cNvPicPr>
            <a:picLocks noChangeAspect="1"/>
          </p:cNvPicPr>
          <p:nvPr/>
        </p:nvPicPr>
        <p:blipFill>
          <a:blip r:embed="rId2"/>
          <a:stretch>
            <a:fillRect/>
          </a:stretch>
        </p:blipFill>
        <p:spPr>
          <a:xfrm>
            <a:off x="545508" y="1848862"/>
            <a:ext cx="10864609" cy="4300458"/>
          </a:xfrm>
          <a:prstGeom prst="rect">
            <a:avLst/>
          </a:prstGeom>
        </p:spPr>
      </p:pic>
      <p:sp>
        <p:nvSpPr>
          <p:cNvPr id="6" name="CasellaDiTesto 5">
            <a:extLst>
              <a:ext uri="{FF2B5EF4-FFF2-40B4-BE49-F238E27FC236}">
                <a16:creationId xmlns:a16="http://schemas.microsoft.com/office/drawing/2014/main" id="{61841BC6-4B4B-4327-9625-D8411BD5EA85}"/>
              </a:ext>
            </a:extLst>
          </p:cNvPr>
          <p:cNvSpPr txBox="1"/>
          <p:nvPr/>
        </p:nvSpPr>
        <p:spPr>
          <a:xfrm>
            <a:off x="289249" y="6307494"/>
            <a:ext cx="4225837" cy="307777"/>
          </a:xfrm>
          <a:prstGeom prst="rect">
            <a:avLst/>
          </a:prstGeom>
          <a:noFill/>
        </p:spPr>
        <p:txBody>
          <a:bodyPr wrap="none" rtlCol="0">
            <a:spAutoFit/>
          </a:bodyPr>
          <a:lstStyle/>
          <a:p>
            <a:r>
              <a:rPr lang="it-IT" sz="1400" dirty="0"/>
              <a:t>Fonte: Nomisma Wine Monitor su dati doganali</a:t>
            </a:r>
          </a:p>
        </p:txBody>
      </p:sp>
    </p:spTree>
    <p:extLst>
      <p:ext uri="{BB962C8B-B14F-4D97-AF65-F5344CB8AC3E}">
        <p14:creationId xmlns:p14="http://schemas.microsoft.com/office/powerpoint/2010/main" val="182999769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2410</TotalTime>
  <Words>503</Words>
  <Application>Microsoft Office PowerPoint</Application>
  <PresentationFormat>Widescreen</PresentationFormat>
  <Paragraphs>50</Paragraphs>
  <Slides>14</Slides>
  <Notes>2</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14</vt:i4>
      </vt:variant>
    </vt:vector>
  </HeadingPairs>
  <TitlesOfParts>
    <vt:vector size="20" baseType="lpstr">
      <vt:lpstr>Arial</vt:lpstr>
      <vt:lpstr>Calibri</vt:lpstr>
      <vt:lpstr>Century Gothic</vt:lpstr>
      <vt:lpstr>Gill Sans</vt:lpstr>
      <vt:lpstr>Gill Sans MT</vt:lpstr>
      <vt:lpstr>Tema di Office</vt:lpstr>
      <vt:lpstr>Presentazione standard di PowerPoint</vt:lpstr>
      <vt:lpstr>Indice dei contenuti</vt:lpstr>
      <vt:lpstr>Highlights</vt:lpstr>
      <vt:lpstr>Mercati terzi: import totale di vino 2019 e variazione anno precedente</vt:lpstr>
      <vt:lpstr>Mercati terzi: import di vino da Italia 2019 e variazione anno precedente</vt:lpstr>
      <vt:lpstr>USA: import totale vino 2019</vt:lpstr>
      <vt:lpstr>USA: import totale vino per provenienza</vt:lpstr>
      <vt:lpstr>USA: import vini fermi&amp;frizzanti confezionati per provenienza</vt:lpstr>
      <vt:lpstr>USA: import vini spumanti per provenienza</vt:lpstr>
      <vt:lpstr>CINA: import totale vino 2019</vt:lpstr>
      <vt:lpstr>CINA: import totale vino per provenienza</vt:lpstr>
      <vt:lpstr>CINA: import vini fermi&amp;frizzanti confezionati per provenienza</vt:lpstr>
      <vt:lpstr>CINA: import vini spumanti per provenienza</vt:lpstr>
      <vt:lpstr>Riferimenti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NOMISMA</dc:title>
  <dc:creator>Evita Gandini</dc:creator>
  <cp:lastModifiedBy>Denis Pantini</cp:lastModifiedBy>
  <cp:revision>168</cp:revision>
  <cp:lastPrinted>2019-11-22T17:27:01Z</cp:lastPrinted>
  <dcterms:created xsi:type="dcterms:W3CDTF">2019-03-07T12:12:27Z</dcterms:created>
  <dcterms:modified xsi:type="dcterms:W3CDTF">2020-02-08T16:29:11Z</dcterms:modified>
</cp:coreProperties>
</file>