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3" r:id="rId1"/>
  </p:sldMasterIdLst>
  <p:notesMasterIdLst>
    <p:notesMasterId r:id="rId16"/>
  </p:notesMasterIdLst>
  <p:sldIdLst>
    <p:sldId id="274" r:id="rId2"/>
    <p:sldId id="962" r:id="rId3"/>
    <p:sldId id="971" r:id="rId4"/>
    <p:sldId id="972" r:id="rId5"/>
    <p:sldId id="973" r:id="rId6"/>
    <p:sldId id="970" r:id="rId7"/>
    <p:sldId id="963" r:id="rId8"/>
    <p:sldId id="964" r:id="rId9"/>
    <p:sldId id="965" r:id="rId10"/>
    <p:sldId id="966" r:id="rId11"/>
    <p:sldId id="967" r:id="rId12"/>
    <p:sldId id="968" r:id="rId13"/>
    <p:sldId id="969" r:id="rId14"/>
    <p:sldId id="298" r:id="rId15"/>
  </p:sldIdLst>
  <p:sldSz cx="12192000" cy="6858000"/>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1F35"/>
    <a:srgbClr val="EFD1D1"/>
    <a:srgbClr val="6C2A60"/>
    <a:srgbClr val="A5A5A5"/>
    <a:srgbClr val="7B1728"/>
    <a:srgbClr val="C1AAC0"/>
    <a:srgbClr val="C00000"/>
    <a:srgbClr val="660066"/>
    <a:srgbClr val="A40000"/>
    <a:srgbClr val="1C98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6" autoAdjust="0"/>
  </p:normalViewPr>
  <p:slideViewPr>
    <p:cSldViewPr snapToGrid="0">
      <p:cViewPr varScale="1">
        <p:scale>
          <a:sx n="59" d="100"/>
          <a:sy n="59" d="100"/>
        </p:scale>
        <p:origin x="87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58618297231859"/>
          <c:y val="3.8173728739687836E-2"/>
          <c:w val="0.78055742647681647"/>
          <c:h val="0.87070507979110856"/>
        </c:manualLayout>
      </c:layout>
      <c:barChart>
        <c:barDir val="bar"/>
        <c:grouping val="clustered"/>
        <c:varyColors val="0"/>
        <c:ser>
          <c:idx val="0"/>
          <c:order val="0"/>
          <c:tx>
            <c:strRef>
              <c:f>Foglio1!$B$1</c:f>
              <c:strCache>
                <c:ptCount val="1"/>
                <c:pt idx="0">
                  <c:v>2018</c:v>
                </c:pt>
              </c:strCache>
            </c:strRef>
          </c:tx>
          <c:spPr>
            <a:solidFill>
              <a:srgbClr val="A41F35"/>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Foglio1!$A$2:$A$11</c:f>
              <c:strCache>
                <c:ptCount val="10"/>
                <c:pt idx="0">
                  <c:v>USA</c:v>
                </c:pt>
                <c:pt idx="1">
                  <c:v>Cina</c:v>
                </c:pt>
                <c:pt idx="2">
                  <c:v>Canada</c:v>
                </c:pt>
                <c:pt idx="3">
                  <c:v>Giappone</c:v>
                </c:pt>
                <c:pt idx="4">
                  <c:v>Svizzera</c:v>
                </c:pt>
                <c:pt idx="5">
                  <c:v>Hong Kong</c:v>
                </c:pt>
                <c:pt idx="6">
                  <c:v>Australia</c:v>
                </c:pt>
                <c:pt idx="7">
                  <c:v>Norvegia</c:v>
                </c:pt>
                <c:pt idx="8">
                  <c:v>Brasile</c:v>
                </c:pt>
                <c:pt idx="9">
                  <c:v>Corea del Sud</c:v>
                </c:pt>
              </c:strCache>
            </c:strRef>
          </c:cat>
          <c:val>
            <c:numRef>
              <c:f>Foglio1!$B$2:$B$11</c:f>
              <c:numCache>
                <c:formatCode>_-* #,##0.0\ _€_-;\-* #,##0.0\ _€_-;_-* "-"??\ _€_-;_-@_-</c:formatCode>
                <c:ptCount val="10"/>
                <c:pt idx="0">
                  <c:v>5249.6648869999999</c:v>
                </c:pt>
                <c:pt idx="1">
                  <c:v>2414.9315040000001</c:v>
                </c:pt>
                <c:pt idx="2">
                  <c:v>1692.7978680000001</c:v>
                </c:pt>
                <c:pt idx="3">
                  <c:v>1419.302484</c:v>
                </c:pt>
                <c:pt idx="4">
                  <c:v>1024.813144</c:v>
                </c:pt>
                <c:pt idx="5">
                  <c:v>1302.1895159999999</c:v>
                </c:pt>
                <c:pt idx="6">
                  <c:v>529.05354299999999</c:v>
                </c:pt>
                <c:pt idx="7">
                  <c:v>373.14411799999999</c:v>
                </c:pt>
                <c:pt idx="8">
                  <c:v>319.54589600000003</c:v>
                </c:pt>
                <c:pt idx="9">
                  <c:v>206.75250199999999</c:v>
                </c:pt>
              </c:numCache>
            </c:numRef>
          </c:val>
          <c:extLst>
            <c:ext xmlns:c16="http://schemas.microsoft.com/office/drawing/2014/chart" uri="{C3380CC4-5D6E-409C-BE32-E72D297353CC}">
              <c16:uniqueId val="{00000000-70CC-4608-8686-3A8498567BCC}"/>
            </c:ext>
          </c:extLst>
        </c:ser>
        <c:ser>
          <c:idx val="1"/>
          <c:order val="1"/>
          <c:tx>
            <c:strRef>
              <c:f>Foglio1!$C$1</c:f>
              <c:strCache>
                <c:ptCount val="1"/>
                <c:pt idx="0">
                  <c:v>2019</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Foglio1!$A$2:$A$11</c:f>
              <c:strCache>
                <c:ptCount val="10"/>
                <c:pt idx="0">
                  <c:v>USA</c:v>
                </c:pt>
                <c:pt idx="1">
                  <c:v>Cina</c:v>
                </c:pt>
                <c:pt idx="2">
                  <c:v>Canada</c:v>
                </c:pt>
                <c:pt idx="3">
                  <c:v>Giappone</c:v>
                </c:pt>
                <c:pt idx="4">
                  <c:v>Svizzera</c:v>
                </c:pt>
                <c:pt idx="5">
                  <c:v>Hong Kong</c:v>
                </c:pt>
                <c:pt idx="6">
                  <c:v>Australia</c:v>
                </c:pt>
                <c:pt idx="7">
                  <c:v>Norvegia</c:v>
                </c:pt>
                <c:pt idx="8">
                  <c:v>Brasile</c:v>
                </c:pt>
                <c:pt idx="9">
                  <c:v>Corea del Sud</c:v>
                </c:pt>
              </c:strCache>
            </c:strRef>
          </c:cat>
          <c:val>
            <c:numRef>
              <c:f>Foglio1!$C$2:$C$11</c:f>
              <c:numCache>
                <c:formatCode>_-* #,##0.0\ _€_-;\-* #,##0.0\ _€_-;_-* "-"??\ _€_-;_-@_-</c:formatCode>
                <c:ptCount val="10"/>
                <c:pt idx="0">
                  <c:v>5549.8165120000003</c:v>
                </c:pt>
                <c:pt idx="1">
                  <c:v>2181.6062080000002</c:v>
                </c:pt>
                <c:pt idx="2">
                  <c:v>1742.8331659999999</c:v>
                </c:pt>
                <c:pt idx="3">
                  <c:v>1606.565022</c:v>
                </c:pt>
                <c:pt idx="4">
                  <c:v>1077.6445900000001</c:v>
                </c:pt>
                <c:pt idx="5">
                  <c:v>1004.021982</c:v>
                </c:pt>
                <c:pt idx="6">
                  <c:v>520.97778500000004</c:v>
                </c:pt>
                <c:pt idx="7">
                  <c:v>385.34959900000001</c:v>
                </c:pt>
                <c:pt idx="8">
                  <c:v>332.56622800000002</c:v>
                </c:pt>
                <c:pt idx="9">
                  <c:v>231.50731099999999</c:v>
                </c:pt>
              </c:numCache>
            </c:numRef>
          </c:val>
          <c:extLst>
            <c:ext xmlns:c16="http://schemas.microsoft.com/office/drawing/2014/chart" uri="{C3380CC4-5D6E-409C-BE32-E72D297353CC}">
              <c16:uniqueId val="{00000001-70CC-4608-8686-3A8498567BCC}"/>
            </c:ext>
          </c:extLst>
        </c:ser>
        <c:dLbls>
          <c:showLegendKey val="0"/>
          <c:showVal val="0"/>
          <c:showCatName val="0"/>
          <c:showSerName val="0"/>
          <c:showPercent val="0"/>
          <c:showBubbleSize val="0"/>
        </c:dLbls>
        <c:gapWidth val="182"/>
        <c:axId val="386513248"/>
        <c:axId val="390516768"/>
      </c:barChart>
      <c:catAx>
        <c:axId val="3865132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390516768"/>
        <c:crosses val="autoZero"/>
        <c:auto val="1"/>
        <c:lblAlgn val="ctr"/>
        <c:lblOffset val="100"/>
        <c:noMultiLvlLbl val="0"/>
      </c:catAx>
      <c:valAx>
        <c:axId val="390516768"/>
        <c:scaling>
          <c:orientation val="minMax"/>
        </c:scaling>
        <c:delete val="1"/>
        <c:axPos val="t"/>
        <c:numFmt formatCode="_-* #,##0.0\ _€_-;\-* #,##0.0\ _€_-;_-* &quot;-&quot;??\ _€_-;_-@_-" sourceLinked="1"/>
        <c:majorTickMark val="none"/>
        <c:minorTickMark val="none"/>
        <c:tickLblPos val="nextTo"/>
        <c:crossAx val="386513248"/>
        <c:crosses val="autoZero"/>
        <c:crossBetween val="between"/>
      </c:valAx>
      <c:spPr>
        <a:noFill/>
        <a:ln>
          <a:noFill/>
        </a:ln>
        <a:effectLst/>
      </c:spPr>
    </c:plotArea>
    <c:legend>
      <c:legendPos val="b"/>
      <c:layout>
        <c:manualLayout>
          <c:xMode val="edge"/>
          <c:yMode val="edge"/>
          <c:x val="0.42956333381517431"/>
          <c:y val="0.73582457157754488"/>
          <c:w val="0.17152131518940575"/>
          <c:h val="5.8037293228140829E-2"/>
        </c:manualLayout>
      </c:layout>
      <c:overlay val="0"/>
      <c:spPr>
        <a:noFill/>
        <a:ln>
          <a:solidFill>
            <a:schemeClr val="tx1"/>
          </a:solid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Foglio1!$B$1</c:f>
              <c:strCache>
                <c:ptCount val="1"/>
                <c:pt idx="0">
                  <c:v>var</c:v>
                </c:pt>
              </c:strCache>
            </c:strRef>
          </c:tx>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3-918C-487B-A0E3-6B4E73675A79}"/>
              </c:ext>
            </c:extLst>
          </c:dPt>
          <c:dPt>
            <c:idx val="1"/>
            <c:invertIfNegative val="0"/>
            <c:bubble3D val="0"/>
            <c:spPr>
              <a:solidFill>
                <a:srgbClr val="FF0000"/>
              </a:solidFill>
              <a:ln>
                <a:noFill/>
              </a:ln>
              <a:effectLst/>
            </c:spPr>
            <c:extLst>
              <c:ext xmlns:c16="http://schemas.microsoft.com/office/drawing/2014/chart" uri="{C3380CC4-5D6E-409C-BE32-E72D297353CC}">
                <c16:uniqueId val="{0000000A-918C-487B-A0E3-6B4E73675A79}"/>
              </c:ext>
            </c:extLst>
          </c:dPt>
          <c:dPt>
            <c:idx val="2"/>
            <c:invertIfNegative val="0"/>
            <c:bubble3D val="0"/>
            <c:spPr>
              <a:solidFill>
                <a:srgbClr val="00B050"/>
              </a:solidFill>
              <a:ln>
                <a:noFill/>
              </a:ln>
              <a:effectLst/>
            </c:spPr>
            <c:extLst>
              <c:ext xmlns:c16="http://schemas.microsoft.com/office/drawing/2014/chart" uri="{C3380CC4-5D6E-409C-BE32-E72D297353CC}">
                <c16:uniqueId val="{00000004-918C-487B-A0E3-6B4E73675A79}"/>
              </c:ext>
            </c:extLst>
          </c:dPt>
          <c:dPt>
            <c:idx val="3"/>
            <c:invertIfNegative val="0"/>
            <c:bubble3D val="0"/>
            <c:spPr>
              <a:solidFill>
                <a:srgbClr val="00B050"/>
              </a:solidFill>
              <a:ln>
                <a:noFill/>
              </a:ln>
              <a:effectLst/>
            </c:spPr>
            <c:extLst>
              <c:ext xmlns:c16="http://schemas.microsoft.com/office/drawing/2014/chart" uri="{C3380CC4-5D6E-409C-BE32-E72D297353CC}">
                <c16:uniqueId val="{00000005-918C-487B-A0E3-6B4E73675A79}"/>
              </c:ext>
            </c:extLst>
          </c:dPt>
          <c:dPt>
            <c:idx val="4"/>
            <c:invertIfNegative val="0"/>
            <c:bubble3D val="0"/>
            <c:spPr>
              <a:solidFill>
                <a:srgbClr val="00B050"/>
              </a:solidFill>
              <a:ln>
                <a:noFill/>
              </a:ln>
              <a:effectLst/>
            </c:spPr>
            <c:extLst>
              <c:ext xmlns:c16="http://schemas.microsoft.com/office/drawing/2014/chart" uri="{C3380CC4-5D6E-409C-BE32-E72D297353CC}">
                <c16:uniqueId val="{00000006-918C-487B-A0E3-6B4E73675A79}"/>
              </c:ext>
            </c:extLst>
          </c:dPt>
          <c:dPt>
            <c:idx val="5"/>
            <c:invertIfNegative val="0"/>
            <c:bubble3D val="0"/>
            <c:spPr>
              <a:solidFill>
                <a:srgbClr val="FF0000"/>
              </a:solidFill>
              <a:ln>
                <a:noFill/>
              </a:ln>
              <a:effectLst/>
            </c:spPr>
            <c:extLst>
              <c:ext xmlns:c16="http://schemas.microsoft.com/office/drawing/2014/chart" uri="{C3380CC4-5D6E-409C-BE32-E72D297353CC}">
                <c16:uniqueId val="{0000000B-918C-487B-A0E3-6B4E73675A79}"/>
              </c:ext>
            </c:extLst>
          </c:dPt>
          <c:dPt>
            <c:idx val="6"/>
            <c:invertIfNegative val="0"/>
            <c:bubble3D val="0"/>
            <c:spPr>
              <a:solidFill>
                <a:srgbClr val="FF0000"/>
              </a:solidFill>
              <a:ln>
                <a:noFill/>
              </a:ln>
              <a:effectLst/>
            </c:spPr>
            <c:extLst>
              <c:ext xmlns:c16="http://schemas.microsoft.com/office/drawing/2014/chart" uri="{C3380CC4-5D6E-409C-BE32-E72D297353CC}">
                <c16:uniqueId val="{0000000C-918C-487B-A0E3-6B4E73675A79}"/>
              </c:ext>
            </c:extLst>
          </c:dPt>
          <c:dPt>
            <c:idx val="7"/>
            <c:invertIfNegative val="0"/>
            <c:bubble3D val="0"/>
            <c:spPr>
              <a:solidFill>
                <a:srgbClr val="00B050"/>
              </a:solidFill>
              <a:ln>
                <a:noFill/>
              </a:ln>
              <a:effectLst/>
            </c:spPr>
            <c:extLst>
              <c:ext xmlns:c16="http://schemas.microsoft.com/office/drawing/2014/chart" uri="{C3380CC4-5D6E-409C-BE32-E72D297353CC}">
                <c16:uniqueId val="{00000007-918C-487B-A0E3-6B4E73675A79}"/>
              </c:ext>
            </c:extLst>
          </c:dPt>
          <c:dPt>
            <c:idx val="8"/>
            <c:invertIfNegative val="0"/>
            <c:bubble3D val="0"/>
            <c:spPr>
              <a:solidFill>
                <a:srgbClr val="00B050"/>
              </a:solidFill>
              <a:ln>
                <a:noFill/>
              </a:ln>
              <a:effectLst/>
            </c:spPr>
            <c:extLst>
              <c:ext xmlns:c16="http://schemas.microsoft.com/office/drawing/2014/chart" uri="{C3380CC4-5D6E-409C-BE32-E72D297353CC}">
                <c16:uniqueId val="{00000008-918C-487B-A0E3-6B4E73675A79}"/>
              </c:ext>
            </c:extLst>
          </c:dPt>
          <c:dPt>
            <c:idx val="9"/>
            <c:invertIfNegative val="0"/>
            <c:bubble3D val="0"/>
            <c:spPr>
              <a:solidFill>
                <a:srgbClr val="00B050"/>
              </a:solidFill>
              <a:ln>
                <a:noFill/>
              </a:ln>
              <a:effectLst/>
            </c:spPr>
            <c:extLst>
              <c:ext xmlns:c16="http://schemas.microsoft.com/office/drawing/2014/chart" uri="{C3380CC4-5D6E-409C-BE32-E72D297353CC}">
                <c16:uniqueId val="{00000009-918C-487B-A0E3-6B4E73675A79}"/>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Foglio1!$A$2:$A$11</c:f>
              <c:strCache>
                <c:ptCount val="10"/>
                <c:pt idx="0">
                  <c:v>USA</c:v>
                </c:pt>
                <c:pt idx="1">
                  <c:v>Cina</c:v>
                </c:pt>
                <c:pt idx="2">
                  <c:v>Canada</c:v>
                </c:pt>
                <c:pt idx="3">
                  <c:v>Giappone</c:v>
                </c:pt>
                <c:pt idx="4">
                  <c:v>Svizzera</c:v>
                </c:pt>
                <c:pt idx="5">
                  <c:v>Hong Kong</c:v>
                </c:pt>
                <c:pt idx="6">
                  <c:v>Australia</c:v>
                </c:pt>
                <c:pt idx="7">
                  <c:v>Norvegia</c:v>
                </c:pt>
                <c:pt idx="8">
                  <c:v>Brasile</c:v>
                </c:pt>
                <c:pt idx="9">
                  <c:v>Corea del Sud</c:v>
                </c:pt>
              </c:strCache>
            </c:strRef>
          </c:cat>
          <c:val>
            <c:numRef>
              <c:f>Foglio1!$B$2:$B$11</c:f>
              <c:numCache>
                <c:formatCode>0.0%</c:formatCode>
                <c:ptCount val="10"/>
                <c:pt idx="0">
                  <c:v>5.7175387660130549E-2</c:v>
                </c:pt>
                <c:pt idx="1">
                  <c:v>-9.6617769743584395E-2</c:v>
                </c:pt>
                <c:pt idx="2">
                  <c:v>2.9557751073443449E-2</c:v>
                </c:pt>
                <c:pt idx="3">
                  <c:v>0.13193983672334639</c:v>
                </c:pt>
                <c:pt idx="4">
                  <c:v>5.1552272050093988E-2</c:v>
                </c:pt>
                <c:pt idx="5">
                  <c:v>-0.22897399367481927</c:v>
                </c:pt>
                <c:pt idx="6">
                  <c:v>-1.5264538167925947E-2</c:v>
                </c:pt>
                <c:pt idx="7">
                  <c:v>3.2709830897026282E-2</c:v>
                </c:pt>
                <c:pt idx="8">
                  <c:v>4.0746359640306554E-2</c:v>
                </c:pt>
                <c:pt idx="9">
                  <c:v>0.11973160547290497</c:v>
                </c:pt>
              </c:numCache>
            </c:numRef>
          </c:val>
          <c:extLst>
            <c:ext xmlns:c16="http://schemas.microsoft.com/office/drawing/2014/chart" uri="{C3380CC4-5D6E-409C-BE32-E72D297353CC}">
              <c16:uniqueId val="{00000000-918C-487B-A0E3-6B4E73675A79}"/>
            </c:ext>
          </c:extLst>
        </c:ser>
        <c:dLbls>
          <c:showLegendKey val="0"/>
          <c:showVal val="0"/>
          <c:showCatName val="0"/>
          <c:showSerName val="0"/>
          <c:showPercent val="0"/>
          <c:showBubbleSize val="0"/>
        </c:dLbls>
        <c:gapWidth val="182"/>
        <c:axId val="386532848"/>
        <c:axId val="390476832"/>
      </c:barChart>
      <c:catAx>
        <c:axId val="38653284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it-IT"/>
          </a:p>
        </c:txPr>
        <c:crossAx val="390476832"/>
        <c:crosses val="autoZero"/>
        <c:auto val="1"/>
        <c:lblAlgn val="ctr"/>
        <c:lblOffset val="100"/>
        <c:noMultiLvlLbl val="0"/>
      </c:catAx>
      <c:valAx>
        <c:axId val="390476832"/>
        <c:scaling>
          <c:orientation val="minMax"/>
        </c:scaling>
        <c:delete val="1"/>
        <c:axPos val="t"/>
        <c:numFmt formatCode="0.0%" sourceLinked="1"/>
        <c:majorTickMark val="none"/>
        <c:minorTickMark val="none"/>
        <c:tickLblPos val="nextTo"/>
        <c:crossAx val="386532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58618297231859"/>
          <c:y val="3.8173728739687836E-2"/>
          <c:w val="0.78055742647681647"/>
          <c:h val="0.87070507979110856"/>
        </c:manualLayout>
      </c:layout>
      <c:barChart>
        <c:barDir val="bar"/>
        <c:grouping val="clustered"/>
        <c:varyColors val="0"/>
        <c:ser>
          <c:idx val="0"/>
          <c:order val="0"/>
          <c:tx>
            <c:strRef>
              <c:f>Foglio1!$B$1</c:f>
              <c:strCache>
                <c:ptCount val="1"/>
                <c:pt idx="0">
                  <c:v>2018</c:v>
                </c:pt>
              </c:strCache>
            </c:strRef>
          </c:tx>
          <c:spPr>
            <a:solidFill>
              <a:srgbClr val="A41F35"/>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Foglio1!$A$2:$A$11</c:f>
              <c:strCache>
                <c:ptCount val="10"/>
                <c:pt idx="0">
                  <c:v>USA</c:v>
                </c:pt>
                <c:pt idx="1">
                  <c:v>Svizzera</c:v>
                </c:pt>
                <c:pt idx="2">
                  <c:v>Canada</c:v>
                </c:pt>
                <c:pt idx="3">
                  <c:v>Giappone</c:v>
                </c:pt>
                <c:pt idx="4">
                  <c:v>Cina</c:v>
                </c:pt>
                <c:pt idx="5">
                  <c:v>Norvegia</c:v>
                </c:pt>
                <c:pt idx="6">
                  <c:v>Australia</c:v>
                </c:pt>
                <c:pt idx="7">
                  <c:v>Corea del Sud</c:v>
                </c:pt>
                <c:pt idx="8">
                  <c:v>Brasile</c:v>
                </c:pt>
                <c:pt idx="9">
                  <c:v>Hong Kong</c:v>
                </c:pt>
              </c:strCache>
            </c:strRef>
          </c:cat>
          <c:val>
            <c:numRef>
              <c:f>Foglio1!$B$2:$B$11</c:f>
              <c:numCache>
                <c:formatCode>_-* #,##0.0_-;\-* #,##0.0_-;_-* "-"??_-;_-@_-</c:formatCode>
                <c:ptCount val="10"/>
                <c:pt idx="0">
                  <c:v>1679.2686000000001</c:v>
                </c:pt>
                <c:pt idx="1">
                  <c:v>366.81324499999999</c:v>
                </c:pt>
                <c:pt idx="2">
                  <c:v>353.7473</c:v>
                </c:pt>
                <c:pt idx="3">
                  <c:v>165.94576599999999</c:v>
                </c:pt>
                <c:pt idx="4">
                  <c:v>142.34321600000001</c:v>
                </c:pt>
                <c:pt idx="5">
                  <c:v>118.533978</c:v>
                </c:pt>
                <c:pt idx="6">
                  <c:v>62.400880000000001</c:v>
                </c:pt>
                <c:pt idx="7">
                  <c:v>29.354966999999998</c:v>
                </c:pt>
                <c:pt idx="8">
                  <c:v>34.660552000000003</c:v>
                </c:pt>
                <c:pt idx="9">
                  <c:v>30.728197000000002</c:v>
                </c:pt>
              </c:numCache>
            </c:numRef>
          </c:val>
          <c:extLst>
            <c:ext xmlns:c16="http://schemas.microsoft.com/office/drawing/2014/chart" uri="{C3380CC4-5D6E-409C-BE32-E72D297353CC}">
              <c16:uniqueId val="{00000000-70CC-4608-8686-3A8498567BCC}"/>
            </c:ext>
          </c:extLst>
        </c:ser>
        <c:ser>
          <c:idx val="1"/>
          <c:order val="1"/>
          <c:tx>
            <c:strRef>
              <c:f>Foglio1!$C$1</c:f>
              <c:strCache>
                <c:ptCount val="1"/>
                <c:pt idx="0">
                  <c:v>2019</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Foglio1!$A$2:$A$11</c:f>
              <c:strCache>
                <c:ptCount val="10"/>
                <c:pt idx="0">
                  <c:v>USA</c:v>
                </c:pt>
                <c:pt idx="1">
                  <c:v>Svizzera</c:v>
                </c:pt>
                <c:pt idx="2">
                  <c:v>Canada</c:v>
                </c:pt>
                <c:pt idx="3">
                  <c:v>Giappone</c:v>
                </c:pt>
                <c:pt idx="4">
                  <c:v>Cina</c:v>
                </c:pt>
                <c:pt idx="5">
                  <c:v>Norvegia</c:v>
                </c:pt>
                <c:pt idx="6">
                  <c:v>Australia</c:v>
                </c:pt>
                <c:pt idx="7">
                  <c:v>Corea del Sud</c:v>
                </c:pt>
                <c:pt idx="8">
                  <c:v>Brasile</c:v>
                </c:pt>
                <c:pt idx="9">
                  <c:v>Hong Kong</c:v>
                </c:pt>
              </c:strCache>
            </c:strRef>
          </c:cat>
          <c:val>
            <c:numRef>
              <c:f>Foglio1!$C$2:$C$11</c:f>
              <c:numCache>
                <c:formatCode>_-* #,##0.0_-;\-* #,##0.0_-;_-* "-"??_-;_-@_-</c:formatCode>
                <c:ptCount val="10"/>
                <c:pt idx="0">
                  <c:v>1750.6110080000001</c:v>
                </c:pt>
                <c:pt idx="1">
                  <c:v>380.56023599999997</c:v>
                </c:pt>
                <c:pt idx="2">
                  <c:v>372.94628299999999</c:v>
                </c:pt>
                <c:pt idx="3">
                  <c:v>191.871759</c:v>
                </c:pt>
                <c:pt idx="4">
                  <c:v>139.61077299999999</c:v>
                </c:pt>
                <c:pt idx="5">
                  <c:v>119.83220799999999</c:v>
                </c:pt>
                <c:pt idx="6">
                  <c:v>61.713115999999999</c:v>
                </c:pt>
                <c:pt idx="7">
                  <c:v>34.498772000000002</c:v>
                </c:pt>
                <c:pt idx="8">
                  <c:v>34.110511000000002</c:v>
                </c:pt>
                <c:pt idx="9">
                  <c:v>26.683741000000001</c:v>
                </c:pt>
              </c:numCache>
            </c:numRef>
          </c:val>
          <c:extLst>
            <c:ext xmlns:c16="http://schemas.microsoft.com/office/drawing/2014/chart" uri="{C3380CC4-5D6E-409C-BE32-E72D297353CC}">
              <c16:uniqueId val="{00000001-70CC-4608-8686-3A8498567BCC}"/>
            </c:ext>
          </c:extLst>
        </c:ser>
        <c:dLbls>
          <c:showLegendKey val="0"/>
          <c:showVal val="0"/>
          <c:showCatName val="0"/>
          <c:showSerName val="0"/>
          <c:showPercent val="0"/>
          <c:showBubbleSize val="0"/>
        </c:dLbls>
        <c:gapWidth val="182"/>
        <c:axId val="386513248"/>
        <c:axId val="390516768"/>
      </c:barChart>
      <c:catAx>
        <c:axId val="3865132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390516768"/>
        <c:crosses val="autoZero"/>
        <c:auto val="1"/>
        <c:lblAlgn val="ctr"/>
        <c:lblOffset val="100"/>
        <c:noMultiLvlLbl val="0"/>
      </c:catAx>
      <c:valAx>
        <c:axId val="390516768"/>
        <c:scaling>
          <c:orientation val="minMax"/>
        </c:scaling>
        <c:delete val="1"/>
        <c:axPos val="t"/>
        <c:numFmt formatCode="_-* #,##0.0_-;\-* #,##0.0_-;_-* &quot;-&quot;??_-;_-@_-" sourceLinked="1"/>
        <c:majorTickMark val="none"/>
        <c:minorTickMark val="none"/>
        <c:tickLblPos val="nextTo"/>
        <c:crossAx val="386513248"/>
        <c:crosses val="autoZero"/>
        <c:crossBetween val="between"/>
      </c:valAx>
      <c:spPr>
        <a:noFill/>
        <a:ln>
          <a:noFill/>
        </a:ln>
        <a:effectLst/>
      </c:spPr>
    </c:plotArea>
    <c:legend>
      <c:legendPos val="b"/>
      <c:layout>
        <c:manualLayout>
          <c:xMode val="edge"/>
          <c:yMode val="edge"/>
          <c:x val="0.42956333381517431"/>
          <c:y val="0.73582457157754488"/>
          <c:w val="0.17152131518940575"/>
          <c:h val="5.8037293228140829E-2"/>
        </c:manualLayout>
      </c:layout>
      <c:overlay val="0"/>
      <c:spPr>
        <a:noFill/>
        <a:ln>
          <a:solidFill>
            <a:schemeClr val="tx1"/>
          </a:solid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828015715788475"/>
          <c:y val="3.8834951456310676E-2"/>
          <c:w val="0.62029126739618823"/>
          <c:h val="0.92233009708737868"/>
        </c:manualLayout>
      </c:layout>
      <c:barChart>
        <c:barDir val="bar"/>
        <c:grouping val="clustered"/>
        <c:varyColors val="0"/>
        <c:ser>
          <c:idx val="0"/>
          <c:order val="0"/>
          <c:tx>
            <c:strRef>
              <c:f>Foglio1!$B$1</c:f>
              <c:strCache>
                <c:ptCount val="1"/>
                <c:pt idx="0">
                  <c:v>var</c:v>
                </c:pt>
              </c:strCache>
            </c:strRef>
          </c:tx>
          <c:spPr>
            <a:solidFill>
              <a:srgbClr val="00B050"/>
            </a:solidFill>
            <a:ln>
              <a:noFill/>
            </a:ln>
            <a:effectLst/>
          </c:spPr>
          <c:invertIfNegative val="0"/>
          <c:dPt>
            <c:idx val="4"/>
            <c:invertIfNegative val="0"/>
            <c:bubble3D val="0"/>
            <c:spPr>
              <a:solidFill>
                <a:srgbClr val="FF0000"/>
              </a:solidFill>
              <a:ln>
                <a:noFill/>
              </a:ln>
              <a:effectLst/>
            </c:spPr>
            <c:extLst>
              <c:ext xmlns:c16="http://schemas.microsoft.com/office/drawing/2014/chart" uri="{C3380CC4-5D6E-409C-BE32-E72D297353CC}">
                <c16:uniqueId val="{00000006-918C-487B-A0E3-6B4E73675A79}"/>
              </c:ext>
            </c:extLst>
          </c:dPt>
          <c:dPt>
            <c:idx val="6"/>
            <c:invertIfNegative val="0"/>
            <c:bubble3D val="0"/>
            <c:spPr>
              <a:solidFill>
                <a:srgbClr val="FF0000"/>
              </a:solidFill>
              <a:ln>
                <a:noFill/>
              </a:ln>
              <a:effectLst/>
            </c:spPr>
            <c:extLst>
              <c:ext xmlns:c16="http://schemas.microsoft.com/office/drawing/2014/chart" uri="{C3380CC4-5D6E-409C-BE32-E72D297353CC}">
                <c16:uniqueId val="{0000000C-918C-487B-A0E3-6B4E73675A79}"/>
              </c:ext>
            </c:extLst>
          </c:dPt>
          <c:dPt>
            <c:idx val="8"/>
            <c:invertIfNegative val="0"/>
            <c:bubble3D val="0"/>
            <c:spPr>
              <a:solidFill>
                <a:srgbClr val="FF0000"/>
              </a:solidFill>
              <a:ln>
                <a:noFill/>
              </a:ln>
              <a:effectLst/>
            </c:spPr>
            <c:extLst>
              <c:ext xmlns:c16="http://schemas.microsoft.com/office/drawing/2014/chart" uri="{C3380CC4-5D6E-409C-BE32-E72D297353CC}">
                <c16:uniqueId val="{00000008-918C-487B-A0E3-6B4E73675A79}"/>
              </c:ext>
            </c:extLst>
          </c:dPt>
          <c:dPt>
            <c:idx val="9"/>
            <c:invertIfNegative val="0"/>
            <c:bubble3D val="0"/>
            <c:spPr>
              <a:solidFill>
                <a:srgbClr val="FF0000"/>
              </a:solidFill>
              <a:ln>
                <a:noFill/>
              </a:ln>
              <a:effectLst/>
            </c:spPr>
            <c:extLst>
              <c:ext xmlns:c16="http://schemas.microsoft.com/office/drawing/2014/chart" uri="{C3380CC4-5D6E-409C-BE32-E72D297353CC}">
                <c16:uniqueId val="{00000009-918C-487B-A0E3-6B4E73675A79}"/>
              </c:ext>
            </c:extLst>
          </c:dPt>
          <c:dLbls>
            <c:dLbl>
              <c:idx val="7"/>
              <c:layout>
                <c:manualLayout>
                  <c:x val="-7.1428584819757182E-3"/>
                  <c:y val="5.29567519858782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18C-487B-A0E3-6B4E73675A79}"/>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Foglio1!$A$2:$A$11</c:f>
              <c:strCache>
                <c:ptCount val="10"/>
                <c:pt idx="0">
                  <c:v>USA</c:v>
                </c:pt>
                <c:pt idx="1">
                  <c:v>Svizzera</c:v>
                </c:pt>
                <c:pt idx="2">
                  <c:v>Canada</c:v>
                </c:pt>
                <c:pt idx="3">
                  <c:v>Giappone</c:v>
                </c:pt>
                <c:pt idx="4">
                  <c:v>Cina</c:v>
                </c:pt>
                <c:pt idx="5">
                  <c:v>Norvegia</c:v>
                </c:pt>
                <c:pt idx="6">
                  <c:v>Australia</c:v>
                </c:pt>
                <c:pt idx="7">
                  <c:v>Corea del Sud</c:v>
                </c:pt>
                <c:pt idx="8">
                  <c:v>Brasile</c:v>
                </c:pt>
                <c:pt idx="9">
                  <c:v>Hong Kong</c:v>
                </c:pt>
              </c:strCache>
            </c:strRef>
          </c:cat>
          <c:val>
            <c:numRef>
              <c:f>Foglio1!$B$2:$B$11</c:f>
              <c:numCache>
                <c:formatCode>0.0%</c:formatCode>
                <c:ptCount val="10"/>
                <c:pt idx="0">
                  <c:v>4.2484214854014407E-2</c:v>
                </c:pt>
                <c:pt idx="1">
                  <c:v>3.7476811940092239E-2</c:v>
                </c:pt>
                <c:pt idx="2">
                  <c:v>5.4273157703253139E-2</c:v>
                </c:pt>
                <c:pt idx="3">
                  <c:v>0.15623172332097951</c:v>
                </c:pt>
                <c:pt idx="4">
                  <c:v>-1.9196158951474144E-2</c:v>
                </c:pt>
                <c:pt idx="5">
                  <c:v>1.095238700248455E-2</c:v>
                </c:pt>
                <c:pt idx="6">
                  <c:v>-1.1021703540078302E-2</c:v>
                </c:pt>
                <c:pt idx="7">
                  <c:v>0.17522775617496025</c:v>
                </c:pt>
                <c:pt idx="8">
                  <c:v>-1.5869366419784665E-2</c:v>
                </c:pt>
                <c:pt idx="9">
                  <c:v>-0.13162034856779914</c:v>
                </c:pt>
              </c:numCache>
            </c:numRef>
          </c:val>
          <c:extLst>
            <c:ext xmlns:c16="http://schemas.microsoft.com/office/drawing/2014/chart" uri="{C3380CC4-5D6E-409C-BE32-E72D297353CC}">
              <c16:uniqueId val="{00000000-918C-487B-A0E3-6B4E73675A79}"/>
            </c:ext>
          </c:extLst>
        </c:ser>
        <c:dLbls>
          <c:showLegendKey val="0"/>
          <c:showVal val="0"/>
          <c:showCatName val="0"/>
          <c:showSerName val="0"/>
          <c:showPercent val="0"/>
          <c:showBubbleSize val="0"/>
        </c:dLbls>
        <c:gapWidth val="182"/>
        <c:axId val="386532848"/>
        <c:axId val="390476832"/>
      </c:barChart>
      <c:catAx>
        <c:axId val="38653284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it-IT"/>
          </a:p>
        </c:txPr>
        <c:crossAx val="390476832"/>
        <c:crosses val="autoZero"/>
        <c:auto val="1"/>
        <c:lblAlgn val="ctr"/>
        <c:lblOffset val="100"/>
        <c:noMultiLvlLbl val="0"/>
      </c:catAx>
      <c:valAx>
        <c:axId val="390476832"/>
        <c:scaling>
          <c:orientation val="minMax"/>
        </c:scaling>
        <c:delete val="1"/>
        <c:axPos val="t"/>
        <c:numFmt formatCode="0.0%" sourceLinked="1"/>
        <c:majorTickMark val="none"/>
        <c:minorTickMark val="none"/>
        <c:tickLblPos val="nextTo"/>
        <c:crossAx val="386532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1B717736-0CE1-4335-9AD3-5160EF222A87}" type="datetimeFigureOut">
              <a:rPr lang="it-IT" smtClean="0"/>
              <a:t>08/02/2020</a:t>
            </a:fld>
            <a:endParaRPr lang="it-IT"/>
          </a:p>
        </p:txBody>
      </p:sp>
      <p:sp>
        <p:nvSpPr>
          <p:cNvPr id="4" name="Segnaposto immagine diapositiva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D98DF724-3B11-48E6-B386-4BFA6464E4E7}" type="slidenum">
              <a:rPr lang="it-IT" smtClean="0"/>
              <a:t>‹N›</a:t>
            </a:fld>
            <a:endParaRPr lang="it-IT"/>
          </a:p>
        </p:txBody>
      </p:sp>
    </p:spTree>
    <p:extLst>
      <p:ext uri="{BB962C8B-B14F-4D97-AF65-F5344CB8AC3E}">
        <p14:creationId xmlns:p14="http://schemas.microsoft.com/office/powerpoint/2010/main" val="3594730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98DF724-3B11-48E6-B386-4BFA6464E4E7}" type="slidenum">
              <a:rPr lang="it-IT" smtClean="0"/>
              <a:t>13</a:t>
            </a:fld>
            <a:endParaRPr lang="it-IT"/>
          </a:p>
        </p:txBody>
      </p:sp>
    </p:spTree>
    <p:extLst>
      <p:ext uri="{BB962C8B-B14F-4D97-AF65-F5344CB8AC3E}">
        <p14:creationId xmlns:p14="http://schemas.microsoft.com/office/powerpoint/2010/main" val="1867548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98DF724-3B11-48E6-B386-4BFA6464E4E7}" type="slidenum">
              <a:rPr lang="it-IT" smtClean="0"/>
              <a:t>14</a:t>
            </a:fld>
            <a:endParaRPr lang="it-IT"/>
          </a:p>
        </p:txBody>
      </p:sp>
    </p:spTree>
    <p:extLst>
      <p:ext uri="{BB962C8B-B14F-4D97-AF65-F5344CB8AC3E}">
        <p14:creationId xmlns:p14="http://schemas.microsoft.com/office/powerpoint/2010/main" val="4196831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Google Shape;56;p10"/>
          <p:cNvSpPr/>
          <p:nvPr userDrawn="1"/>
        </p:nvSpPr>
        <p:spPr>
          <a:xfrm>
            <a:off x="0" y="0"/>
            <a:ext cx="12192000" cy="3805246"/>
          </a:xfrm>
          <a:prstGeom prst="rect">
            <a:avLst/>
          </a:prstGeom>
          <a:solidFill>
            <a:srgbClr val="A521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olo 1"/>
          <p:cNvSpPr>
            <a:spLocks noGrp="1"/>
          </p:cNvSpPr>
          <p:nvPr>
            <p:ph type="ctrTitle"/>
          </p:nvPr>
        </p:nvSpPr>
        <p:spPr>
          <a:xfrm>
            <a:off x="1524000" y="1325571"/>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805246"/>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D755D8D-0B16-4826-9246-94E8998B5C50}" type="datetimeFigureOut">
              <a:rPr lang="it-IT" smtClean="0"/>
              <a:t>08/02/2020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831635-1BA8-4529-B562-672F12E48BDA}" type="slidenum">
              <a:rPr lang="it-IT" smtClean="0"/>
              <a:t>‹N›</a:t>
            </a:fld>
            <a:endParaRPr lang="it-IT"/>
          </a:p>
        </p:txBody>
      </p:sp>
      <p:sp>
        <p:nvSpPr>
          <p:cNvPr id="9" name="Google Shape;34;p6">
            <a:extLst>
              <a:ext uri="{FF2B5EF4-FFF2-40B4-BE49-F238E27FC236}">
                <a16:creationId xmlns:a16="http://schemas.microsoft.com/office/drawing/2014/main" id="{8668DDF0-F8D9-4F27-A307-0FC6F2F602ED}"/>
              </a:ext>
            </a:extLst>
          </p:cNvPr>
          <p:cNvSpPr/>
          <p:nvPr userDrawn="1"/>
        </p:nvSpPr>
        <p:spPr>
          <a:xfrm>
            <a:off x="1217353" y="1902623"/>
            <a:ext cx="106801" cy="1325563"/>
          </a:xfrm>
          <a:prstGeom prst="rect">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886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D755D8D-0B16-4826-9246-94E8998B5C50}" type="datetimeFigureOut">
              <a:rPr lang="it-IT" smtClean="0"/>
              <a:t>08/02/2020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4103397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D755D8D-0B16-4826-9246-94E8998B5C50}" type="datetimeFigureOut">
              <a:rPr lang="it-IT" smtClean="0"/>
              <a:t>08/02/2020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2560046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olo e contenuto">
    <p:bg>
      <p:bgRef idx="1001">
        <a:schemeClr val="bg1"/>
      </p:bgRef>
    </p:bg>
    <p:spTree>
      <p:nvGrpSpPr>
        <p:cNvPr id="1" name=""/>
        <p:cNvGrpSpPr/>
        <p:nvPr/>
      </p:nvGrpSpPr>
      <p:grpSpPr>
        <a:xfrm>
          <a:off x="0" y="0"/>
          <a:ext cx="0" cy="0"/>
          <a:chOff x="0" y="0"/>
          <a:chExt cx="0" cy="0"/>
        </a:xfrm>
      </p:grpSpPr>
      <p:cxnSp>
        <p:nvCxnSpPr>
          <p:cNvPr id="8" name="Connettore 1 7"/>
          <p:cNvCxnSpPr>
            <a:cxnSpLocks/>
          </p:cNvCxnSpPr>
          <p:nvPr userDrawn="1"/>
        </p:nvCxnSpPr>
        <p:spPr>
          <a:xfrm>
            <a:off x="143339" y="1196752"/>
            <a:ext cx="11809312"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2" name="Immagin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6482" y="6158830"/>
            <a:ext cx="1446933" cy="702570"/>
          </a:xfrm>
          <a:prstGeom prst="rect">
            <a:avLst/>
          </a:prstGeom>
        </p:spPr>
      </p:pic>
      <p:cxnSp>
        <p:nvCxnSpPr>
          <p:cNvPr id="15" name="Connettore 1 7">
            <a:extLst>
              <a:ext uri="{FF2B5EF4-FFF2-40B4-BE49-F238E27FC236}">
                <a16:creationId xmlns:a16="http://schemas.microsoft.com/office/drawing/2014/main" id="{591FF987-C090-416C-9FC2-DDF7429EE9FC}"/>
              </a:ext>
            </a:extLst>
          </p:cNvPr>
          <p:cNvCxnSpPr>
            <a:cxnSpLocks/>
          </p:cNvCxnSpPr>
          <p:nvPr userDrawn="1"/>
        </p:nvCxnSpPr>
        <p:spPr>
          <a:xfrm>
            <a:off x="143339" y="6237312"/>
            <a:ext cx="11809312"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Segnaposto numero diapositiva 5">
            <a:extLst>
              <a:ext uri="{FF2B5EF4-FFF2-40B4-BE49-F238E27FC236}">
                <a16:creationId xmlns:a16="http://schemas.microsoft.com/office/drawing/2014/main" id="{2A870A1D-8823-44F9-A845-8D9964A4DE0F}"/>
              </a:ext>
            </a:extLst>
          </p:cNvPr>
          <p:cNvSpPr>
            <a:spLocks noGrp="1"/>
          </p:cNvSpPr>
          <p:nvPr>
            <p:ph type="sldNum" sz="quarter" idx="4"/>
          </p:nvPr>
        </p:nvSpPr>
        <p:spPr>
          <a:xfrm>
            <a:off x="9264352" y="6373236"/>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pic>
        <p:nvPicPr>
          <p:cNvPr id="9" name="Immagine 8">
            <a:extLst>
              <a:ext uri="{FF2B5EF4-FFF2-40B4-BE49-F238E27FC236}">
                <a16:creationId xmlns:a16="http://schemas.microsoft.com/office/drawing/2014/main" id="{2D3E98F0-8AE2-4144-9BF1-115854E6CF8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7382" y="6323643"/>
            <a:ext cx="1248137" cy="417903"/>
          </a:xfrm>
          <a:prstGeom prst="rect">
            <a:avLst/>
          </a:prstGeom>
        </p:spPr>
      </p:pic>
      <p:sp>
        <p:nvSpPr>
          <p:cNvPr id="10" name="CasellaDiTesto 9">
            <a:extLst>
              <a:ext uri="{FF2B5EF4-FFF2-40B4-BE49-F238E27FC236}">
                <a16:creationId xmlns:a16="http://schemas.microsoft.com/office/drawing/2014/main" id="{5030B3CE-C98F-4185-A12C-BDF778F1EC9F}"/>
              </a:ext>
            </a:extLst>
          </p:cNvPr>
          <p:cNvSpPr txBox="1"/>
          <p:nvPr userDrawn="1"/>
        </p:nvSpPr>
        <p:spPr>
          <a:xfrm>
            <a:off x="3864092" y="6407750"/>
            <a:ext cx="4463816"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a:solidFill>
                  <a:prstClr val="black"/>
                </a:solidFill>
                <a:latin typeface="Gill Sans MT"/>
              </a:rPr>
              <a:t>Fonte: Osservatorio Vinitaly-Nomisma Wine Monitor</a:t>
            </a:r>
          </a:p>
        </p:txBody>
      </p:sp>
    </p:spTree>
    <p:extLst>
      <p:ext uri="{BB962C8B-B14F-4D97-AF65-F5344CB8AC3E}">
        <p14:creationId xmlns:p14="http://schemas.microsoft.com/office/powerpoint/2010/main" val="225878664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838199" y="365125"/>
            <a:ext cx="8680411" cy="1325563"/>
          </a:xfrm>
        </p:spPr>
        <p:txBody>
          <a:bodyPr/>
          <a:lstStyle/>
          <a:p>
            <a:r>
              <a:rPr lang="it-IT" dirty="0"/>
              <a:t>Fare clic per modificare lo stile del titolo</a:t>
            </a:r>
          </a:p>
        </p:txBody>
      </p:sp>
      <p:sp>
        <p:nvSpPr>
          <p:cNvPr id="3" name="Segnaposto contenuto 2"/>
          <p:cNvSpPr>
            <a:spLocks noGrp="1"/>
          </p:cNvSpPr>
          <p:nvPr>
            <p:ph idx="1"/>
          </p:nvPr>
        </p:nvSpPr>
        <p:spPr>
          <a:xfrm>
            <a:off x="838199" y="1825625"/>
            <a:ext cx="10854267"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D755D8D-0B16-4826-9246-94E8998B5C50}" type="datetimeFigureOut">
              <a:rPr lang="it-IT" smtClean="0"/>
              <a:t>08/02/2020</a:t>
            </a:fld>
            <a:endParaRPr lang="it-IT" dirty="0"/>
          </a:p>
        </p:txBody>
      </p:sp>
      <p:sp>
        <p:nvSpPr>
          <p:cNvPr id="6" name="Segnaposto numero diapositiva 5"/>
          <p:cNvSpPr>
            <a:spLocks noGrp="1"/>
          </p:cNvSpPr>
          <p:nvPr>
            <p:ph type="sldNum" sz="quarter" idx="12"/>
          </p:nvPr>
        </p:nvSpPr>
        <p:spPr>
          <a:xfrm>
            <a:off x="11713247" y="18127"/>
            <a:ext cx="425569" cy="365125"/>
          </a:xfrm>
        </p:spPr>
        <p:txBody>
          <a:bodyPr/>
          <a:lstStyle>
            <a:lvl1pPr>
              <a:defRPr>
                <a:solidFill>
                  <a:schemeClr val="tx1"/>
                </a:solidFill>
              </a:defRPr>
            </a:lvl1pPr>
          </a:lstStyle>
          <a:p>
            <a:fld id="{4F831635-1BA8-4529-B562-672F12E48BDA}" type="slidenum">
              <a:rPr lang="it-IT" smtClean="0"/>
              <a:pPr/>
              <a:t>‹N›</a:t>
            </a:fld>
            <a:endParaRPr lang="it-IT" dirty="0"/>
          </a:p>
        </p:txBody>
      </p:sp>
      <p:sp>
        <p:nvSpPr>
          <p:cNvPr id="7" name="Google Shape;34;p6"/>
          <p:cNvSpPr/>
          <p:nvPr userDrawn="1"/>
        </p:nvSpPr>
        <p:spPr>
          <a:xfrm>
            <a:off x="578999" y="365125"/>
            <a:ext cx="106801" cy="1325563"/>
          </a:xfrm>
          <a:prstGeom prst="rect">
            <a:avLst/>
          </a:prstGeom>
          <a:solidFill>
            <a:srgbClr val="A521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5;p6"/>
          <p:cNvSpPr/>
          <p:nvPr userDrawn="1"/>
        </p:nvSpPr>
        <p:spPr>
          <a:xfrm>
            <a:off x="11926032" y="365125"/>
            <a:ext cx="108000" cy="6356350"/>
          </a:xfrm>
          <a:prstGeom prst="rect">
            <a:avLst/>
          </a:prstGeom>
          <a:solidFill>
            <a:srgbClr val="A41F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 name="Immagine 10">
            <a:extLst>
              <a:ext uri="{FF2B5EF4-FFF2-40B4-BE49-F238E27FC236}">
                <a16:creationId xmlns:a16="http://schemas.microsoft.com/office/drawing/2014/main" id="{2A3F417A-612C-4F49-9B9C-7076F89B2A2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5315" y="94923"/>
            <a:ext cx="1667800" cy="1079750"/>
          </a:xfrm>
          <a:prstGeom prst="rect">
            <a:avLst/>
          </a:prstGeom>
        </p:spPr>
      </p:pic>
      <p:sp>
        <p:nvSpPr>
          <p:cNvPr id="5" name="CasellaDiTesto 4"/>
          <p:cNvSpPr txBox="1"/>
          <p:nvPr userDrawn="1"/>
        </p:nvSpPr>
        <p:spPr>
          <a:xfrm>
            <a:off x="10298545" y="6428509"/>
            <a:ext cx="1595309" cy="369332"/>
          </a:xfrm>
          <a:prstGeom prst="rect">
            <a:avLst/>
          </a:prstGeom>
          <a:noFill/>
        </p:spPr>
        <p:txBody>
          <a:bodyPr wrap="none" rtlCol="0">
            <a:spAutoFit/>
          </a:bodyPr>
          <a:lstStyle/>
          <a:p>
            <a:r>
              <a:rPr lang="it-IT" b="1" i="1" dirty="0">
                <a:solidFill>
                  <a:schemeClr val="tx1">
                    <a:lumMod val="65000"/>
                    <a:lumOff val="35000"/>
                  </a:schemeClr>
                </a:solidFill>
              </a:rPr>
              <a:t>Denis</a:t>
            </a:r>
            <a:r>
              <a:rPr lang="it-IT" b="1" i="1" baseline="0" dirty="0">
                <a:solidFill>
                  <a:schemeClr val="tx1">
                    <a:lumMod val="65000"/>
                    <a:lumOff val="35000"/>
                  </a:schemeClr>
                </a:solidFill>
              </a:rPr>
              <a:t> Pantini</a:t>
            </a:r>
            <a:endParaRPr lang="it-IT" b="1" i="1" dirty="0">
              <a:solidFill>
                <a:schemeClr val="tx1">
                  <a:lumMod val="65000"/>
                  <a:lumOff val="35000"/>
                </a:schemeClr>
              </a:solidFill>
            </a:endParaRPr>
          </a:p>
        </p:txBody>
      </p:sp>
    </p:spTree>
    <p:extLst>
      <p:ext uri="{BB962C8B-B14F-4D97-AF65-F5344CB8AC3E}">
        <p14:creationId xmlns:p14="http://schemas.microsoft.com/office/powerpoint/2010/main" val="1935914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Google Shape;56;p10"/>
          <p:cNvSpPr/>
          <p:nvPr userDrawn="1"/>
        </p:nvSpPr>
        <p:spPr>
          <a:xfrm>
            <a:off x="0" y="0"/>
            <a:ext cx="6096000" cy="6858000"/>
          </a:xfrm>
          <a:prstGeom prst="rect">
            <a:avLst/>
          </a:prstGeom>
          <a:solidFill>
            <a:srgbClr val="A521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olo 1"/>
          <p:cNvSpPr>
            <a:spLocks noGrp="1"/>
          </p:cNvSpPr>
          <p:nvPr>
            <p:ph type="title"/>
          </p:nvPr>
        </p:nvSpPr>
        <p:spPr>
          <a:xfrm>
            <a:off x="838199" y="365126"/>
            <a:ext cx="5003799" cy="2488141"/>
          </a:xfrm>
        </p:spPr>
        <p:txBody>
          <a:bodyPr anchor="t">
            <a:normAutofit/>
          </a:bodyPr>
          <a:lstStyle>
            <a:lvl1pPr>
              <a:defRPr sz="4800"/>
            </a:lvl1pPr>
          </a:lstStyle>
          <a:p>
            <a:r>
              <a:rPr lang="it-IT" dirty="0"/>
              <a:t>Fare clic per modificare lo stile del titolo</a:t>
            </a:r>
          </a:p>
        </p:txBody>
      </p:sp>
      <p:sp>
        <p:nvSpPr>
          <p:cNvPr id="3" name="Segnaposto testo 2"/>
          <p:cNvSpPr>
            <a:spLocks noGrp="1"/>
          </p:cNvSpPr>
          <p:nvPr>
            <p:ph type="body" idx="1"/>
          </p:nvPr>
        </p:nvSpPr>
        <p:spPr>
          <a:xfrm>
            <a:off x="838199" y="2989259"/>
            <a:ext cx="500379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sp>
        <p:nvSpPr>
          <p:cNvPr id="9" name="Segnaposto numero diapositiva 5"/>
          <p:cNvSpPr>
            <a:spLocks noGrp="1"/>
          </p:cNvSpPr>
          <p:nvPr>
            <p:ph type="sldNum" sz="quarter" idx="12"/>
          </p:nvPr>
        </p:nvSpPr>
        <p:spPr>
          <a:xfrm>
            <a:off x="8860918" y="6356350"/>
            <a:ext cx="2831548" cy="365125"/>
          </a:xfrm>
        </p:spPr>
        <p:txBody>
          <a:bodyPr/>
          <a:lstStyle/>
          <a:p>
            <a:fld id="{4F831635-1BA8-4529-B562-672F12E48BDA}" type="slidenum">
              <a:rPr lang="it-IT" smtClean="0"/>
              <a:t>‹N›</a:t>
            </a:fld>
            <a:endParaRPr lang="it-IT"/>
          </a:p>
        </p:txBody>
      </p:sp>
      <p:sp>
        <p:nvSpPr>
          <p:cNvPr id="10" name="Google Shape;35;p6"/>
          <p:cNvSpPr/>
          <p:nvPr userDrawn="1"/>
        </p:nvSpPr>
        <p:spPr>
          <a:xfrm>
            <a:off x="11926032" y="365125"/>
            <a:ext cx="108000" cy="6356350"/>
          </a:xfrm>
          <a:prstGeom prst="rect">
            <a:avLst/>
          </a:prstGeom>
          <a:solidFill>
            <a:srgbClr val="A521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4;p6"/>
          <p:cNvSpPr/>
          <p:nvPr userDrawn="1"/>
        </p:nvSpPr>
        <p:spPr>
          <a:xfrm>
            <a:off x="578999" y="365125"/>
            <a:ext cx="106801" cy="1325563"/>
          </a:xfrm>
          <a:prstGeom prst="rect">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 name="Immagine 7">
            <a:extLst>
              <a:ext uri="{FF2B5EF4-FFF2-40B4-BE49-F238E27FC236}">
                <a16:creationId xmlns:a16="http://schemas.microsoft.com/office/drawing/2014/main" id="{A6D12497-0D31-4A46-AACA-C493828FCE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45145" y="299626"/>
            <a:ext cx="2301085" cy="1489745"/>
          </a:xfrm>
          <a:prstGeom prst="rect">
            <a:avLst/>
          </a:prstGeom>
        </p:spPr>
      </p:pic>
      <p:pic>
        <p:nvPicPr>
          <p:cNvPr id="11" name="Picture 2" descr="Risultati immagini per logo vinitaly 2019">
            <a:extLst>
              <a:ext uri="{FF2B5EF4-FFF2-40B4-BE49-F238E27FC236}">
                <a16:creationId xmlns:a16="http://schemas.microsoft.com/office/drawing/2014/main" id="{22CF63C1-938D-447C-BDDA-720441110D5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38977" y="6239548"/>
            <a:ext cx="2963191" cy="59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776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D755D8D-0B16-4826-9246-94E8998B5C50}" type="datetimeFigureOut">
              <a:rPr lang="it-IT" smtClean="0"/>
              <a:t>08/02/2020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1702973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D755D8D-0B16-4826-9246-94E8998B5C50}" type="datetimeFigureOut">
              <a:rPr lang="it-IT" smtClean="0"/>
              <a:t>08/02/2020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248288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D755D8D-0B16-4826-9246-94E8998B5C50}" type="datetimeFigureOut">
              <a:rPr lang="it-IT" smtClean="0"/>
              <a:t>08/02/2020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326690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D755D8D-0B16-4826-9246-94E8998B5C50}" type="datetimeFigureOut">
              <a:rPr lang="it-IT" smtClean="0"/>
              <a:t>08/02/2020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244853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D755D8D-0B16-4826-9246-94E8998B5C50}" type="datetimeFigureOut">
              <a:rPr lang="it-IT" smtClean="0"/>
              <a:t>08/02/2020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281436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D755D8D-0B16-4826-9246-94E8998B5C50}" type="datetimeFigureOut">
              <a:rPr lang="it-IT" smtClean="0"/>
              <a:t>08/02/2020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831635-1BA8-4529-B562-672F12E48BDA}" type="slidenum">
              <a:rPr lang="it-IT" smtClean="0"/>
              <a:t>‹N›</a:t>
            </a:fld>
            <a:endParaRPr lang="it-IT"/>
          </a:p>
        </p:txBody>
      </p:sp>
    </p:spTree>
    <p:extLst>
      <p:ext uri="{BB962C8B-B14F-4D97-AF65-F5344CB8AC3E}">
        <p14:creationId xmlns:p14="http://schemas.microsoft.com/office/powerpoint/2010/main" val="35325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55D8D-0B16-4826-9246-94E8998B5C50}" type="datetimeFigureOut">
              <a:rPr lang="it-IT" smtClean="0"/>
              <a:t>08/02/2020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31635-1BA8-4529-B562-672F12E48BDA}" type="slidenum">
              <a:rPr lang="it-IT" smtClean="0"/>
              <a:t>‹N›</a:t>
            </a:fld>
            <a:endParaRPr lang="it-IT"/>
          </a:p>
        </p:txBody>
      </p:sp>
    </p:spTree>
    <p:extLst>
      <p:ext uri="{BB962C8B-B14F-4D97-AF65-F5344CB8AC3E}">
        <p14:creationId xmlns:p14="http://schemas.microsoft.com/office/powerpoint/2010/main" val="1705147440"/>
      </p:ext>
    </p:extLst>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 id="214748403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PantiniD\AppData\Local\Temp\Rar$DI00.196\NOMISMA - Marchio WINE MONITOR_Marchio WINEMONITOR Alta.jpg"/>
          <p:cNvPicPr>
            <a:picLocks noChangeAspect="1" noChangeArrowheads="1"/>
          </p:cNvPicPr>
          <p:nvPr/>
        </p:nvPicPr>
        <p:blipFill>
          <a:blip r:embed="rId2" cstate="print"/>
          <a:srcRect/>
          <a:stretch>
            <a:fillRect/>
          </a:stretch>
        </p:blipFill>
        <p:spPr bwMode="auto">
          <a:xfrm>
            <a:off x="4958888" y="0"/>
            <a:ext cx="3179917" cy="2058711"/>
          </a:xfrm>
          <a:prstGeom prst="rect">
            <a:avLst/>
          </a:prstGeom>
          <a:noFill/>
        </p:spPr>
      </p:pic>
      <p:sp>
        <p:nvSpPr>
          <p:cNvPr id="4" name="Titolo 1"/>
          <p:cNvSpPr txBox="1">
            <a:spLocks/>
          </p:cNvSpPr>
          <p:nvPr/>
        </p:nvSpPr>
        <p:spPr>
          <a:xfrm>
            <a:off x="1314184" y="3251361"/>
            <a:ext cx="10469326" cy="1865425"/>
          </a:xfrm>
          <a:prstGeom prst="rect">
            <a:avLst/>
          </a:prstGeom>
          <a:ln>
            <a:noFill/>
          </a:ln>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dirty="0"/>
              <a:t>Import 2019 Top Mercati Terzi</a:t>
            </a:r>
          </a:p>
          <a:p>
            <a:pPr algn="ctr"/>
            <a:r>
              <a:rPr lang="it-IT" sz="4000" b="1" dirty="0"/>
              <a:t>Focus Usa &amp; Cina: trend e posizionamento vino italiano</a:t>
            </a:r>
          </a:p>
        </p:txBody>
      </p:sp>
      <p:sp>
        <p:nvSpPr>
          <p:cNvPr id="5" name="Triangolo rettangolo 4"/>
          <p:cNvSpPr/>
          <p:nvPr/>
        </p:nvSpPr>
        <p:spPr>
          <a:xfrm>
            <a:off x="6890" y="2650590"/>
            <a:ext cx="3143250" cy="4207410"/>
          </a:xfrm>
          <a:prstGeom prst="rtTriangle">
            <a:avLst/>
          </a:prstGeom>
          <a:solidFill>
            <a:srgbClr val="A41F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4391848" y="5620185"/>
            <a:ext cx="4314001" cy="800219"/>
          </a:xfrm>
          <a:prstGeom prst="rect">
            <a:avLst/>
          </a:prstGeom>
          <a:noFill/>
        </p:spPr>
        <p:txBody>
          <a:bodyPr wrap="none" rtlCol="0">
            <a:spAutoFit/>
          </a:bodyPr>
          <a:lstStyle/>
          <a:p>
            <a:pPr algn="ctr"/>
            <a:r>
              <a:rPr lang="it-IT" sz="2800" b="1" dirty="0"/>
              <a:t>Denis Pantini</a:t>
            </a:r>
          </a:p>
          <a:p>
            <a:pPr algn="ctr"/>
            <a:r>
              <a:rPr lang="it-IT" b="1" dirty="0"/>
              <a:t>Responsabile Nomisma Wine Monitor</a:t>
            </a:r>
          </a:p>
        </p:txBody>
      </p:sp>
      <p:sp>
        <p:nvSpPr>
          <p:cNvPr id="7" name="CasellaDiTesto 6"/>
          <p:cNvSpPr txBox="1"/>
          <p:nvPr/>
        </p:nvSpPr>
        <p:spPr>
          <a:xfrm>
            <a:off x="0" y="6420404"/>
            <a:ext cx="2779928" cy="338554"/>
          </a:xfrm>
          <a:prstGeom prst="rect">
            <a:avLst/>
          </a:prstGeom>
          <a:noFill/>
        </p:spPr>
        <p:txBody>
          <a:bodyPr wrap="none" rtlCol="0">
            <a:spAutoFit/>
          </a:bodyPr>
          <a:lstStyle/>
          <a:p>
            <a:r>
              <a:rPr lang="it-IT" sz="1600" b="1" dirty="0">
                <a:solidFill>
                  <a:schemeClr val="bg1"/>
                </a:solidFill>
              </a:rPr>
              <a:t>Bologna, 10 febbraio 2020</a:t>
            </a:r>
            <a:endParaRPr lang="it-IT" sz="1100" b="1" dirty="0">
              <a:solidFill>
                <a:schemeClr val="bg1"/>
              </a:solidFill>
            </a:endParaRPr>
          </a:p>
        </p:txBody>
      </p:sp>
      <p:sp>
        <p:nvSpPr>
          <p:cNvPr id="2" name="CasellaDiTesto 1">
            <a:extLst>
              <a:ext uri="{FF2B5EF4-FFF2-40B4-BE49-F238E27FC236}">
                <a16:creationId xmlns:a16="http://schemas.microsoft.com/office/drawing/2014/main" id="{A7D33B50-DAFB-4B27-8C95-60CDC256E505}"/>
              </a:ext>
            </a:extLst>
          </p:cNvPr>
          <p:cNvSpPr txBox="1"/>
          <p:nvPr/>
        </p:nvSpPr>
        <p:spPr>
          <a:xfrm>
            <a:off x="4176221" y="2286298"/>
            <a:ext cx="4381328" cy="461665"/>
          </a:xfrm>
          <a:prstGeom prst="rect">
            <a:avLst/>
          </a:prstGeom>
          <a:noFill/>
        </p:spPr>
        <p:txBody>
          <a:bodyPr wrap="none" rtlCol="0">
            <a:spAutoFit/>
          </a:bodyPr>
          <a:lstStyle/>
          <a:p>
            <a:r>
              <a:rPr lang="it-IT" sz="2400" b="1" dirty="0"/>
              <a:t>REPORT WINE MONITOR 2020</a:t>
            </a:r>
          </a:p>
        </p:txBody>
      </p:sp>
    </p:spTree>
    <p:extLst>
      <p:ext uri="{BB962C8B-B14F-4D97-AF65-F5344CB8AC3E}">
        <p14:creationId xmlns:p14="http://schemas.microsoft.com/office/powerpoint/2010/main" val="2358573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solidFill>
                  <a:srgbClr val="C00000"/>
                </a:solidFill>
              </a:rPr>
              <a:t>CINA: import totale vino 2019</a:t>
            </a:r>
          </a:p>
        </p:txBody>
      </p:sp>
      <p:pic>
        <p:nvPicPr>
          <p:cNvPr id="6" name="Immagine 5"/>
          <p:cNvPicPr>
            <a:picLocks noChangeAspect="1"/>
          </p:cNvPicPr>
          <p:nvPr/>
        </p:nvPicPr>
        <p:blipFill>
          <a:blip r:embed="rId2"/>
          <a:stretch>
            <a:fillRect/>
          </a:stretch>
        </p:blipFill>
        <p:spPr>
          <a:xfrm>
            <a:off x="525290" y="2004637"/>
            <a:ext cx="10864609" cy="3780343"/>
          </a:xfrm>
          <a:prstGeom prst="rect">
            <a:avLst/>
          </a:prstGeom>
        </p:spPr>
      </p:pic>
      <p:sp>
        <p:nvSpPr>
          <p:cNvPr id="7" name="CasellaDiTesto 6">
            <a:extLst>
              <a:ext uri="{FF2B5EF4-FFF2-40B4-BE49-F238E27FC236}">
                <a16:creationId xmlns:a16="http://schemas.microsoft.com/office/drawing/2014/main" id="{796FDCEC-A4CE-4344-A5B8-3731B692E236}"/>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4082964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solidFill>
                  <a:srgbClr val="C00000"/>
                </a:solidFill>
              </a:rPr>
              <a:t>CINA: import totale vino per provenienza</a:t>
            </a:r>
          </a:p>
        </p:txBody>
      </p:sp>
      <p:pic>
        <p:nvPicPr>
          <p:cNvPr id="4" name="Immagine 3"/>
          <p:cNvPicPr>
            <a:picLocks noChangeAspect="1"/>
          </p:cNvPicPr>
          <p:nvPr/>
        </p:nvPicPr>
        <p:blipFill>
          <a:blip r:embed="rId2"/>
          <a:stretch>
            <a:fillRect/>
          </a:stretch>
        </p:blipFill>
        <p:spPr>
          <a:xfrm>
            <a:off x="539621" y="2007036"/>
            <a:ext cx="10864609" cy="4300458"/>
          </a:xfrm>
          <a:prstGeom prst="rect">
            <a:avLst/>
          </a:prstGeom>
        </p:spPr>
      </p:pic>
      <p:sp>
        <p:nvSpPr>
          <p:cNvPr id="6" name="CasellaDiTesto 5">
            <a:extLst>
              <a:ext uri="{FF2B5EF4-FFF2-40B4-BE49-F238E27FC236}">
                <a16:creationId xmlns:a16="http://schemas.microsoft.com/office/drawing/2014/main" id="{A6ED8F03-2575-461B-8B25-D666D50ED344}"/>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2307560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a:xfrm>
            <a:off x="838199" y="365125"/>
            <a:ext cx="9818915" cy="1325563"/>
          </a:xfrm>
        </p:spPr>
        <p:txBody>
          <a:bodyPr>
            <a:normAutofit/>
          </a:bodyPr>
          <a:lstStyle/>
          <a:p>
            <a:r>
              <a:rPr lang="it-IT" sz="3200" b="1" dirty="0">
                <a:solidFill>
                  <a:srgbClr val="C00000"/>
                </a:solidFill>
              </a:rPr>
              <a:t>CINA: import vini </a:t>
            </a:r>
            <a:r>
              <a:rPr lang="it-IT" sz="3200" b="1" dirty="0" err="1">
                <a:solidFill>
                  <a:srgbClr val="C00000"/>
                </a:solidFill>
              </a:rPr>
              <a:t>fermi&amp;frizzanti</a:t>
            </a:r>
            <a:r>
              <a:rPr lang="it-IT" sz="3200" b="1" dirty="0">
                <a:solidFill>
                  <a:srgbClr val="C00000"/>
                </a:solidFill>
              </a:rPr>
              <a:t> confezionati per provenienza</a:t>
            </a:r>
          </a:p>
        </p:txBody>
      </p:sp>
      <p:pic>
        <p:nvPicPr>
          <p:cNvPr id="3" name="Immagine 2"/>
          <p:cNvPicPr>
            <a:picLocks noChangeAspect="1"/>
          </p:cNvPicPr>
          <p:nvPr/>
        </p:nvPicPr>
        <p:blipFill>
          <a:blip r:embed="rId2"/>
          <a:stretch>
            <a:fillRect/>
          </a:stretch>
        </p:blipFill>
        <p:spPr>
          <a:xfrm>
            <a:off x="561392" y="1847153"/>
            <a:ext cx="10864609" cy="4300458"/>
          </a:xfrm>
          <a:prstGeom prst="rect">
            <a:avLst/>
          </a:prstGeom>
        </p:spPr>
      </p:pic>
      <p:sp>
        <p:nvSpPr>
          <p:cNvPr id="6" name="CasellaDiTesto 5">
            <a:extLst>
              <a:ext uri="{FF2B5EF4-FFF2-40B4-BE49-F238E27FC236}">
                <a16:creationId xmlns:a16="http://schemas.microsoft.com/office/drawing/2014/main" id="{F0CBE9E5-F08C-46D8-AC80-B23CAAF17287}"/>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2075210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a:xfrm>
            <a:off x="838199" y="365125"/>
            <a:ext cx="9459687" cy="1325563"/>
          </a:xfrm>
        </p:spPr>
        <p:txBody>
          <a:bodyPr>
            <a:normAutofit/>
          </a:bodyPr>
          <a:lstStyle/>
          <a:p>
            <a:r>
              <a:rPr lang="it-IT" sz="3200" b="1" dirty="0">
                <a:solidFill>
                  <a:srgbClr val="C00000"/>
                </a:solidFill>
              </a:rPr>
              <a:t>CINA: import vini spumanti per provenienza</a:t>
            </a:r>
          </a:p>
        </p:txBody>
      </p:sp>
      <p:pic>
        <p:nvPicPr>
          <p:cNvPr id="6" name="Immagine 5"/>
          <p:cNvPicPr>
            <a:picLocks noChangeAspect="1"/>
          </p:cNvPicPr>
          <p:nvPr/>
        </p:nvPicPr>
        <p:blipFill>
          <a:blip r:embed="rId3"/>
          <a:stretch>
            <a:fillRect/>
          </a:stretch>
        </p:blipFill>
        <p:spPr>
          <a:xfrm>
            <a:off x="529957" y="1848862"/>
            <a:ext cx="10864609" cy="4300458"/>
          </a:xfrm>
          <a:prstGeom prst="rect">
            <a:avLst/>
          </a:prstGeom>
        </p:spPr>
      </p:pic>
      <p:sp>
        <p:nvSpPr>
          <p:cNvPr id="7" name="CasellaDiTesto 6">
            <a:extLst>
              <a:ext uri="{FF2B5EF4-FFF2-40B4-BE49-F238E27FC236}">
                <a16:creationId xmlns:a16="http://schemas.microsoft.com/office/drawing/2014/main" id="{D4B203CD-57EB-4FB6-95DB-591804076C0C}"/>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1126265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0728" y="487464"/>
            <a:ext cx="9105375" cy="882218"/>
          </a:xfrm>
        </p:spPr>
        <p:txBody>
          <a:bodyPr>
            <a:noAutofit/>
          </a:bodyPr>
          <a:lstStyle/>
          <a:p>
            <a:r>
              <a:rPr lang="it-IT" sz="3200" b="1" dirty="0"/>
              <a:t>Riferimenti</a:t>
            </a:r>
            <a:endParaRPr lang="it-IT" sz="1600" b="1" i="1" dirty="0"/>
          </a:p>
        </p:txBody>
      </p:sp>
      <p:sp>
        <p:nvSpPr>
          <p:cNvPr id="13" name="Segnaposto numero diapositiva 12">
            <a:extLst>
              <a:ext uri="{FF2B5EF4-FFF2-40B4-BE49-F238E27FC236}">
                <a16:creationId xmlns:a16="http://schemas.microsoft.com/office/drawing/2014/main" id="{316EBF85-908F-40C1-9C48-61D9DA901239}"/>
              </a:ext>
            </a:extLst>
          </p:cNvPr>
          <p:cNvSpPr>
            <a:spLocks noGrp="1"/>
          </p:cNvSpPr>
          <p:nvPr>
            <p:ph type="sldNum" sz="quarter" idx="12"/>
          </p:nvPr>
        </p:nvSpPr>
        <p:spPr>
          <a:xfrm>
            <a:off x="11676303" y="18127"/>
            <a:ext cx="425569" cy="365125"/>
          </a:xfrm>
        </p:spPr>
        <p:txBody>
          <a:bodyPr/>
          <a:lstStyle/>
          <a:p>
            <a:fld id="{4F831635-1BA8-4529-B562-672F12E48BDA}" type="slidenum">
              <a:rPr lang="it-IT" smtClean="0"/>
              <a:pPr/>
              <a:t>14</a:t>
            </a:fld>
            <a:endParaRPr lang="it-IT" dirty="0"/>
          </a:p>
        </p:txBody>
      </p:sp>
      <p:sp>
        <p:nvSpPr>
          <p:cNvPr id="30" name="Rettangolo 29">
            <a:extLst>
              <a:ext uri="{FF2B5EF4-FFF2-40B4-BE49-F238E27FC236}">
                <a16:creationId xmlns:a16="http://schemas.microsoft.com/office/drawing/2014/main" id="{E3B5A1B7-65D3-4DEE-BBE1-56F443F8EF5B}"/>
              </a:ext>
            </a:extLst>
          </p:cNvPr>
          <p:cNvSpPr/>
          <p:nvPr/>
        </p:nvSpPr>
        <p:spPr>
          <a:xfrm>
            <a:off x="3030134" y="1910541"/>
            <a:ext cx="6322221" cy="3785652"/>
          </a:xfrm>
          <a:prstGeom prst="rect">
            <a:avLst/>
          </a:prstGeom>
        </p:spPr>
        <p:txBody>
          <a:bodyPr wrap="square">
            <a:spAutoFit/>
          </a:bodyPr>
          <a:lstStyle/>
          <a:p>
            <a:pPr algn="ctr"/>
            <a:r>
              <a:rPr lang="en-US" sz="4800" b="1" dirty="0">
                <a:solidFill>
                  <a:srgbClr val="7B1728"/>
                </a:solidFill>
                <a:cs typeface="Calibri" panose="020F0502020204030204" pitchFamily="34" charset="0"/>
              </a:rPr>
              <a:t>DENIS PANTINI</a:t>
            </a:r>
          </a:p>
          <a:p>
            <a:pPr algn="ctr"/>
            <a:endParaRPr lang="en-US" sz="4800" b="1" dirty="0">
              <a:solidFill>
                <a:srgbClr val="7B1728"/>
              </a:solidFill>
              <a:cs typeface="Calibri" panose="020F0502020204030204" pitchFamily="34" charset="0"/>
            </a:endParaRPr>
          </a:p>
          <a:p>
            <a:pPr algn="ctr"/>
            <a:r>
              <a:rPr lang="en-US" sz="4000" b="1" dirty="0" err="1">
                <a:cs typeface="Calibri" panose="020F0502020204030204" pitchFamily="34" charset="0"/>
              </a:rPr>
              <a:t>Responsabile</a:t>
            </a:r>
            <a:endParaRPr lang="en-US" sz="4000" b="1" dirty="0">
              <a:cs typeface="Calibri" panose="020F0502020204030204" pitchFamily="34" charset="0"/>
            </a:endParaRPr>
          </a:p>
          <a:p>
            <a:pPr algn="ctr"/>
            <a:r>
              <a:rPr lang="en-US" sz="3600" b="1" dirty="0">
                <a:cs typeface="Calibri" panose="020F0502020204030204" pitchFamily="34" charset="0"/>
              </a:rPr>
              <a:t>NOMISMA WINE MONITOR</a:t>
            </a:r>
          </a:p>
          <a:p>
            <a:pPr algn="ctr"/>
            <a:r>
              <a:rPr lang="en-US" sz="3600" b="1" dirty="0">
                <a:cs typeface="Calibri" panose="020F0502020204030204" pitchFamily="34" charset="0"/>
              </a:rPr>
              <a:t>051 6483188</a:t>
            </a:r>
          </a:p>
          <a:p>
            <a:pPr algn="ctr"/>
            <a:r>
              <a:rPr lang="en-US" sz="3200" b="1" dirty="0">
                <a:cs typeface="Calibri" panose="020F0502020204030204" pitchFamily="34" charset="0"/>
              </a:rPr>
              <a:t>denis.pantini@winemonitor.it</a:t>
            </a:r>
            <a:r>
              <a:rPr lang="en-US" sz="2800" b="1" dirty="0">
                <a:cs typeface="Calibri" panose="020F0502020204030204" pitchFamily="34" charset="0"/>
              </a:rPr>
              <a:t>  </a:t>
            </a:r>
            <a:r>
              <a:rPr lang="en-US" sz="3200" b="1" dirty="0">
                <a:solidFill>
                  <a:srgbClr val="7B1728"/>
                </a:solidFill>
                <a:cs typeface="Calibri" panose="020F0502020204030204" pitchFamily="34" charset="0"/>
              </a:rPr>
              <a:t>  </a:t>
            </a:r>
          </a:p>
        </p:txBody>
      </p:sp>
    </p:spTree>
    <p:extLst>
      <p:ext uri="{BB962C8B-B14F-4D97-AF65-F5344CB8AC3E}">
        <p14:creationId xmlns:p14="http://schemas.microsoft.com/office/powerpoint/2010/main" val="2545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t>Indice dei contenuti</a:t>
            </a:r>
          </a:p>
        </p:txBody>
      </p:sp>
      <p:sp>
        <p:nvSpPr>
          <p:cNvPr id="6" name="AutoShape 41">
            <a:extLst>
              <a:ext uri="{FF2B5EF4-FFF2-40B4-BE49-F238E27FC236}">
                <a16:creationId xmlns:a16="http://schemas.microsoft.com/office/drawing/2014/main" id="{E7BE3998-5A6C-4033-9CFF-1BACE2EF3221}"/>
              </a:ext>
            </a:extLst>
          </p:cNvPr>
          <p:cNvSpPr>
            <a:spLocks/>
          </p:cNvSpPr>
          <p:nvPr/>
        </p:nvSpPr>
        <p:spPr bwMode="auto">
          <a:xfrm>
            <a:off x="278351" y="2170097"/>
            <a:ext cx="717127" cy="7144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7" name="Titolo 1">
            <a:extLst>
              <a:ext uri="{FF2B5EF4-FFF2-40B4-BE49-F238E27FC236}">
                <a16:creationId xmlns:a16="http://schemas.microsoft.com/office/drawing/2014/main" id="{F3EB797B-885F-4321-A8FB-91B53467D6E3}"/>
              </a:ext>
            </a:extLst>
          </p:cNvPr>
          <p:cNvSpPr txBox="1">
            <a:spLocks/>
          </p:cNvSpPr>
          <p:nvPr/>
        </p:nvSpPr>
        <p:spPr>
          <a:xfrm>
            <a:off x="1103615" y="1904730"/>
            <a:ext cx="868041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400" b="1" dirty="0"/>
              <a:t>Highlights</a:t>
            </a:r>
          </a:p>
        </p:txBody>
      </p:sp>
      <p:sp>
        <p:nvSpPr>
          <p:cNvPr id="8" name="AutoShape 41">
            <a:extLst>
              <a:ext uri="{FF2B5EF4-FFF2-40B4-BE49-F238E27FC236}">
                <a16:creationId xmlns:a16="http://schemas.microsoft.com/office/drawing/2014/main" id="{4C83413A-B7B2-497F-96A3-C5A46CAB315E}"/>
              </a:ext>
            </a:extLst>
          </p:cNvPr>
          <p:cNvSpPr>
            <a:spLocks/>
          </p:cNvSpPr>
          <p:nvPr/>
        </p:nvSpPr>
        <p:spPr bwMode="auto">
          <a:xfrm>
            <a:off x="278351" y="3230293"/>
            <a:ext cx="717127" cy="7144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9" name="Titolo 1">
            <a:extLst>
              <a:ext uri="{FF2B5EF4-FFF2-40B4-BE49-F238E27FC236}">
                <a16:creationId xmlns:a16="http://schemas.microsoft.com/office/drawing/2014/main" id="{1CF6119F-608D-4A25-95FD-6E9DEB182231}"/>
              </a:ext>
            </a:extLst>
          </p:cNvPr>
          <p:cNvSpPr txBox="1">
            <a:spLocks/>
          </p:cNvSpPr>
          <p:nvPr/>
        </p:nvSpPr>
        <p:spPr>
          <a:xfrm>
            <a:off x="1103615" y="2964926"/>
            <a:ext cx="969073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400" b="1" dirty="0"/>
              <a:t>Import di vino: consuntivo 2019 top </a:t>
            </a:r>
            <a:r>
              <a:rPr lang="it-IT" sz="2400" b="1" dirty="0" err="1"/>
              <a:t>mkt</a:t>
            </a:r>
            <a:r>
              <a:rPr lang="it-IT" sz="2400" b="1" dirty="0"/>
              <a:t> terzi (totale e da Italia) </a:t>
            </a:r>
          </a:p>
        </p:txBody>
      </p:sp>
      <p:sp>
        <p:nvSpPr>
          <p:cNvPr id="10" name="AutoShape 41">
            <a:extLst>
              <a:ext uri="{FF2B5EF4-FFF2-40B4-BE49-F238E27FC236}">
                <a16:creationId xmlns:a16="http://schemas.microsoft.com/office/drawing/2014/main" id="{E16C18D1-A50B-473C-8DE6-A94656458DAC}"/>
              </a:ext>
            </a:extLst>
          </p:cNvPr>
          <p:cNvSpPr>
            <a:spLocks/>
          </p:cNvSpPr>
          <p:nvPr/>
        </p:nvSpPr>
        <p:spPr bwMode="auto">
          <a:xfrm>
            <a:off x="278351" y="4250298"/>
            <a:ext cx="717127" cy="7144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1" name="Titolo 1">
            <a:extLst>
              <a:ext uri="{FF2B5EF4-FFF2-40B4-BE49-F238E27FC236}">
                <a16:creationId xmlns:a16="http://schemas.microsoft.com/office/drawing/2014/main" id="{C7A0DD51-B157-4695-9AA4-1C06EDFE5467}"/>
              </a:ext>
            </a:extLst>
          </p:cNvPr>
          <p:cNvSpPr txBox="1">
            <a:spLocks/>
          </p:cNvSpPr>
          <p:nvPr/>
        </p:nvSpPr>
        <p:spPr>
          <a:xfrm>
            <a:off x="1103615" y="3984931"/>
            <a:ext cx="105440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400" b="1" dirty="0"/>
              <a:t>Import di vino 2019 negli USA: posizionamento Italia per tipologia e variazione vs 2018</a:t>
            </a:r>
          </a:p>
        </p:txBody>
      </p:sp>
      <p:sp>
        <p:nvSpPr>
          <p:cNvPr id="12" name="AutoShape 41">
            <a:extLst>
              <a:ext uri="{FF2B5EF4-FFF2-40B4-BE49-F238E27FC236}">
                <a16:creationId xmlns:a16="http://schemas.microsoft.com/office/drawing/2014/main" id="{F248FFFA-D0AA-47F1-AFE5-4C6FD469DB6F}"/>
              </a:ext>
            </a:extLst>
          </p:cNvPr>
          <p:cNvSpPr>
            <a:spLocks/>
          </p:cNvSpPr>
          <p:nvPr/>
        </p:nvSpPr>
        <p:spPr bwMode="auto">
          <a:xfrm>
            <a:off x="278351" y="5310494"/>
            <a:ext cx="717127" cy="7144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3" name="Titolo 1">
            <a:extLst>
              <a:ext uri="{FF2B5EF4-FFF2-40B4-BE49-F238E27FC236}">
                <a16:creationId xmlns:a16="http://schemas.microsoft.com/office/drawing/2014/main" id="{20E5A474-B7FE-45A3-ADB0-BAD3939C4F69}"/>
              </a:ext>
            </a:extLst>
          </p:cNvPr>
          <p:cNvSpPr txBox="1">
            <a:spLocks/>
          </p:cNvSpPr>
          <p:nvPr/>
        </p:nvSpPr>
        <p:spPr>
          <a:xfrm>
            <a:off x="1103615" y="5045127"/>
            <a:ext cx="105440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400" b="1" dirty="0"/>
              <a:t>Import di vino 2019 in Cina: posizionamento Italia per tipologia e variazione vs 2018</a:t>
            </a:r>
          </a:p>
        </p:txBody>
      </p:sp>
    </p:spTree>
    <p:extLst>
      <p:ext uri="{BB962C8B-B14F-4D97-AF65-F5344CB8AC3E}">
        <p14:creationId xmlns:p14="http://schemas.microsoft.com/office/powerpoint/2010/main" val="288743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t>Highlights</a:t>
            </a:r>
          </a:p>
        </p:txBody>
      </p:sp>
      <p:sp>
        <p:nvSpPr>
          <p:cNvPr id="6" name="AutoShape 41">
            <a:extLst>
              <a:ext uri="{FF2B5EF4-FFF2-40B4-BE49-F238E27FC236}">
                <a16:creationId xmlns:a16="http://schemas.microsoft.com/office/drawing/2014/main" id="{E7BE3998-5A6C-4033-9CFF-1BACE2EF3221}"/>
              </a:ext>
            </a:extLst>
          </p:cNvPr>
          <p:cNvSpPr>
            <a:spLocks/>
          </p:cNvSpPr>
          <p:nvPr/>
        </p:nvSpPr>
        <p:spPr bwMode="auto">
          <a:xfrm>
            <a:off x="158612" y="1927467"/>
            <a:ext cx="418334" cy="41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7" name="Titolo 1">
            <a:extLst>
              <a:ext uri="{FF2B5EF4-FFF2-40B4-BE49-F238E27FC236}">
                <a16:creationId xmlns:a16="http://schemas.microsoft.com/office/drawing/2014/main" id="{F3EB797B-885F-4321-A8FB-91B53467D6E3}"/>
              </a:ext>
            </a:extLst>
          </p:cNvPr>
          <p:cNvSpPr txBox="1">
            <a:spLocks/>
          </p:cNvSpPr>
          <p:nvPr/>
        </p:nvSpPr>
        <p:spPr>
          <a:xfrm>
            <a:off x="636816" y="1725418"/>
            <a:ext cx="11261270" cy="858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it-IT" sz="1800" b="1" dirty="0"/>
              <a:t>Nel 2019, le importazioni totali di vino (a valore) nei mercati terzi sono cresciute quasi ovunque ad eccezione di Cina, Hong Kong ed Australia</a:t>
            </a:r>
          </a:p>
        </p:txBody>
      </p:sp>
      <p:sp>
        <p:nvSpPr>
          <p:cNvPr id="14" name="AutoShape 41">
            <a:extLst>
              <a:ext uri="{FF2B5EF4-FFF2-40B4-BE49-F238E27FC236}">
                <a16:creationId xmlns:a16="http://schemas.microsoft.com/office/drawing/2014/main" id="{813EAE50-559D-4A76-9756-A01370477BEA}"/>
              </a:ext>
            </a:extLst>
          </p:cNvPr>
          <p:cNvSpPr>
            <a:spLocks/>
          </p:cNvSpPr>
          <p:nvPr/>
        </p:nvSpPr>
        <p:spPr bwMode="auto">
          <a:xfrm>
            <a:off x="158612" y="2619300"/>
            <a:ext cx="418334" cy="41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5" name="Titolo 1">
            <a:extLst>
              <a:ext uri="{FF2B5EF4-FFF2-40B4-BE49-F238E27FC236}">
                <a16:creationId xmlns:a16="http://schemas.microsoft.com/office/drawing/2014/main" id="{3BAF9F29-609A-4E23-A334-0DE57B24D9B6}"/>
              </a:ext>
            </a:extLst>
          </p:cNvPr>
          <p:cNvSpPr txBox="1">
            <a:spLocks/>
          </p:cNvSpPr>
          <p:nvPr/>
        </p:nvSpPr>
        <p:spPr>
          <a:xfrm>
            <a:off x="636816" y="2396661"/>
            <a:ext cx="11261270" cy="8582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it-IT" sz="1800" b="1" dirty="0"/>
              <a:t>Contestualmente, quelle dall’Italia, hanno registrato gli stessi trend per i medesimi mercati, salvo registrare un’ulteriore riduzione nel caso del Brasile</a:t>
            </a:r>
          </a:p>
        </p:txBody>
      </p:sp>
      <p:sp>
        <p:nvSpPr>
          <p:cNvPr id="16" name="AutoShape 41">
            <a:extLst>
              <a:ext uri="{FF2B5EF4-FFF2-40B4-BE49-F238E27FC236}">
                <a16:creationId xmlns:a16="http://schemas.microsoft.com/office/drawing/2014/main" id="{967ACB23-FA0C-4B9B-8C6A-62692297366B}"/>
              </a:ext>
            </a:extLst>
          </p:cNvPr>
          <p:cNvSpPr>
            <a:spLocks/>
          </p:cNvSpPr>
          <p:nvPr/>
        </p:nvSpPr>
        <p:spPr bwMode="auto">
          <a:xfrm>
            <a:off x="158612" y="3487491"/>
            <a:ext cx="418334" cy="41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7" name="Titolo 1">
            <a:extLst>
              <a:ext uri="{FF2B5EF4-FFF2-40B4-BE49-F238E27FC236}">
                <a16:creationId xmlns:a16="http://schemas.microsoft.com/office/drawing/2014/main" id="{B410AAB9-93A9-4F10-9A11-FD2EFF25A31C}"/>
              </a:ext>
            </a:extLst>
          </p:cNvPr>
          <p:cNvSpPr txBox="1">
            <a:spLocks/>
          </p:cNvSpPr>
          <p:nvPr/>
        </p:nvSpPr>
        <p:spPr>
          <a:xfrm>
            <a:off x="636816" y="3225406"/>
            <a:ext cx="11261270" cy="8582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it-IT" sz="1800" b="1" dirty="0"/>
              <a:t>Gli USA hanno toccato il massimo storico in termini di vino importato (5.55 Miliardi di euro), probabilmente sostenuto da un accumulo di scorte in previsione dell’applicazione dei dazi sui vini europei (esclusi quelli italiani) collegati al contenzioso «Airbus-</a:t>
            </a:r>
            <a:r>
              <a:rPr lang="it-IT" sz="1800" b="1" dirty="0" err="1"/>
              <a:t>Boing</a:t>
            </a:r>
            <a:r>
              <a:rPr lang="it-IT" sz="1800" b="1" dirty="0"/>
              <a:t>»</a:t>
            </a:r>
          </a:p>
        </p:txBody>
      </p:sp>
      <p:sp>
        <p:nvSpPr>
          <p:cNvPr id="18" name="AutoShape 41">
            <a:extLst>
              <a:ext uri="{FF2B5EF4-FFF2-40B4-BE49-F238E27FC236}">
                <a16:creationId xmlns:a16="http://schemas.microsoft.com/office/drawing/2014/main" id="{8C26EDE8-C8B5-421B-BB77-D4E47BF220B6}"/>
              </a:ext>
            </a:extLst>
          </p:cNvPr>
          <p:cNvSpPr>
            <a:spLocks/>
          </p:cNvSpPr>
          <p:nvPr/>
        </p:nvSpPr>
        <p:spPr bwMode="auto">
          <a:xfrm>
            <a:off x="158612" y="4280962"/>
            <a:ext cx="418334" cy="41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9" name="Titolo 1">
            <a:extLst>
              <a:ext uri="{FF2B5EF4-FFF2-40B4-BE49-F238E27FC236}">
                <a16:creationId xmlns:a16="http://schemas.microsoft.com/office/drawing/2014/main" id="{837C127C-E611-47BA-8D22-E1D0BF4ABAEF}"/>
              </a:ext>
            </a:extLst>
          </p:cNvPr>
          <p:cNvSpPr txBox="1">
            <a:spLocks/>
          </p:cNvSpPr>
          <p:nvPr/>
        </p:nvSpPr>
        <p:spPr>
          <a:xfrm>
            <a:off x="636816" y="4058322"/>
            <a:ext cx="11261270" cy="11329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it-IT" sz="1800" b="1" dirty="0"/>
              <a:t>A dimostrazione di tale ipotesi, si rileva una chiusura annuale positiva per la Francia (+6% nell’import di vini fermi), mentre gli stessi scambi per l’ultimo bimestre (vale a dire nel periodo di applicazione dei dazi) evidenziano un calo cumulato del 36% rispetto allo stesso periodo del 2018</a:t>
            </a:r>
          </a:p>
        </p:txBody>
      </p:sp>
      <p:sp>
        <p:nvSpPr>
          <p:cNvPr id="20" name="AutoShape 41">
            <a:extLst>
              <a:ext uri="{FF2B5EF4-FFF2-40B4-BE49-F238E27FC236}">
                <a16:creationId xmlns:a16="http://schemas.microsoft.com/office/drawing/2014/main" id="{6C632927-EF4F-4CE1-87AA-AE7A182B86E9}"/>
              </a:ext>
            </a:extLst>
          </p:cNvPr>
          <p:cNvSpPr>
            <a:spLocks/>
          </p:cNvSpPr>
          <p:nvPr/>
        </p:nvSpPr>
        <p:spPr bwMode="auto">
          <a:xfrm>
            <a:off x="158612" y="5458752"/>
            <a:ext cx="418334" cy="41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41F35"/>
          </a:solidFill>
          <a:ln>
            <a:noFill/>
          </a:ln>
          <a:effectLst/>
        </p:spPr>
        <p:txBody>
          <a:bodyPr lIns="101578" tIns="101578" rIns="101578" bIns="101578" anchor="ctr"/>
          <a:lstStyle/>
          <a:p>
            <a:pPr defTabSz="914013">
              <a:defRPr/>
            </a:pPr>
            <a:endParaRPr lang="es-ES" sz="58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1" name="Titolo 1">
            <a:extLst>
              <a:ext uri="{FF2B5EF4-FFF2-40B4-BE49-F238E27FC236}">
                <a16:creationId xmlns:a16="http://schemas.microsoft.com/office/drawing/2014/main" id="{48460687-C968-427A-B3E9-F32AB7953D3A}"/>
              </a:ext>
            </a:extLst>
          </p:cNvPr>
          <p:cNvSpPr txBox="1">
            <a:spLocks/>
          </p:cNvSpPr>
          <p:nvPr/>
        </p:nvSpPr>
        <p:spPr>
          <a:xfrm>
            <a:off x="636816" y="5035884"/>
            <a:ext cx="11261270" cy="16739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it-IT" sz="1800" b="1" dirty="0"/>
              <a:t>La Cina invece, per il secondo anno consecutivo, subisce un sensibile rallentamento (quasi -10%), con l’Italia che limita le perdite (-2%). A farne maggiormente le spese è la Francia (-31%), a testimonianza di come la riduzione sia collegata principalmente al rallentamento economico del Paese. Un rallentamento che, a fronte dell’epidemia del «coronavirus», aumenterà ulteriormente, rimandando alla seconda metà dell’anno in corso, qualsiasi possibile recupero delle importazioni</a:t>
            </a:r>
          </a:p>
        </p:txBody>
      </p:sp>
    </p:spTree>
    <p:extLst>
      <p:ext uri="{BB962C8B-B14F-4D97-AF65-F5344CB8AC3E}">
        <p14:creationId xmlns:p14="http://schemas.microsoft.com/office/powerpoint/2010/main" val="111328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a:xfrm>
            <a:off x="849085" y="180459"/>
            <a:ext cx="8680411" cy="1325563"/>
          </a:xfrm>
        </p:spPr>
        <p:txBody>
          <a:bodyPr>
            <a:normAutofit/>
          </a:bodyPr>
          <a:lstStyle/>
          <a:p>
            <a:r>
              <a:rPr lang="it-IT" sz="3200" b="1" dirty="0"/>
              <a:t>Mercati terzi: import totale di vino 2019 e variazione anno precedente</a:t>
            </a:r>
          </a:p>
        </p:txBody>
      </p:sp>
      <p:graphicFrame>
        <p:nvGraphicFramePr>
          <p:cNvPr id="5" name="Grafico 4">
            <a:extLst>
              <a:ext uri="{FF2B5EF4-FFF2-40B4-BE49-F238E27FC236}">
                <a16:creationId xmlns:a16="http://schemas.microsoft.com/office/drawing/2014/main" id="{7BA85B90-EC8E-4D9C-8E57-BBED445DA677}"/>
              </a:ext>
            </a:extLst>
          </p:cNvPr>
          <p:cNvGraphicFramePr/>
          <p:nvPr>
            <p:extLst>
              <p:ext uri="{D42A27DB-BD31-4B8C-83A1-F6EECF244321}">
                <p14:modId xmlns:p14="http://schemas.microsoft.com/office/powerpoint/2010/main" val="9409354"/>
              </p:ext>
            </p:extLst>
          </p:nvPr>
        </p:nvGraphicFramePr>
        <p:xfrm>
          <a:off x="355600" y="1867657"/>
          <a:ext cx="8287658" cy="49903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Grafico 15">
            <a:extLst>
              <a:ext uri="{FF2B5EF4-FFF2-40B4-BE49-F238E27FC236}">
                <a16:creationId xmlns:a16="http://schemas.microsoft.com/office/drawing/2014/main" id="{ED63A28B-9F86-4164-A34C-CF2229358130}"/>
              </a:ext>
            </a:extLst>
          </p:cNvPr>
          <p:cNvGraphicFramePr/>
          <p:nvPr>
            <p:extLst>
              <p:ext uri="{D42A27DB-BD31-4B8C-83A1-F6EECF244321}">
                <p14:modId xmlns:p14="http://schemas.microsoft.com/office/powerpoint/2010/main" val="2526074545"/>
              </p:ext>
            </p:extLst>
          </p:nvPr>
        </p:nvGraphicFramePr>
        <p:xfrm>
          <a:off x="6672942" y="3080266"/>
          <a:ext cx="4974771" cy="3597275"/>
        </p:xfrm>
        <a:graphic>
          <a:graphicData uri="http://schemas.openxmlformats.org/drawingml/2006/chart">
            <c:chart xmlns:c="http://schemas.openxmlformats.org/drawingml/2006/chart" xmlns:r="http://schemas.openxmlformats.org/officeDocument/2006/relationships" r:id="rId3"/>
          </a:graphicData>
        </a:graphic>
      </p:graphicFrame>
      <p:sp>
        <p:nvSpPr>
          <p:cNvPr id="17" name="CasellaDiTesto 16">
            <a:extLst>
              <a:ext uri="{FF2B5EF4-FFF2-40B4-BE49-F238E27FC236}">
                <a16:creationId xmlns:a16="http://schemas.microsoft.com/office/drawing/2014/main" id="{EF8A131A-8621-4395-9288-C88A4FC1EB2B}"/>
              </a:ext>
            </a:extLst>
          </p:cNvPr>
          <p:cNvSpPr txBox="1"/>
          <p:nvPr/>
        </p:nvSpPr>
        <p:spPr>
          <a:xfrm>
            <a:off x="1453618" y="1554480"/>
            <a:ext cx="3281668" cy="369332"/>
          </a:xfrm>
          <a:prstGeom prst="rect">
            <a:avLst/>
          </a:prstGeom>
          <a:solidFill>
            <a:schemeClr val="accent4">
              <a:lumMod val="20000"/>
              <a:lumOff val="80000"/>
            </a:schemeClr>
          </a:solidFill>
        </p:spPr>
        <p:txBody>
          <a:bodyPr wrap="none" rtlCol="0">
            <a:spAutoFit/>
          </a:bodyPr>
          <a:lstStyle/>
          <a:p>
            <a:r>
              <a:rPr lang="it-IT" b="1" dirty="0"/>
              <a:t>Import totale vino (Milioni €)</a:t>
            </a:r>
          </a:p>
        </p:txBody>
      </p:sp>
      <p:sp>
        <p:nvSpPr>
          <p:cNvPr id="18" name="CasellaDiTesto 17">
            <a:extLst>
              <a:ext uri="{FF2B5EF4-FFF2-40B4-BE49-F238E27FC236}">
                <a16:creationId xmlns:a16="http://schemas.microsoft.com/office/drawing/2014/main" id="{B96CC2DE-4962-4782-BB5A-05637AE925B9}"/>
              </a:ext>
            </a:extLst>
          </p:cNvPr>
          <p:cNvSpPr txBox="1"/>
          <p:nvPr/>
        </p:nvSpPr>
        <p:spPr>
          <a:xfrm>
            <a:off x="9160328" y="2710934"/>
            <a:ext cx="2297424" cy="369332"/>
          </a:xfrm>
          <a:prstGeom prst="rect">
            <a:avLst/>
          </a:prstGeom>
          <a:solidFill>
            <a:schemeClr val="bg2"/>
          </a:solidFill>
        </p:spPr>
        <p:txBody>
          <a:bodyPr wrap="none" rtlCol="0">
            <a:spAutoFit/>
          </a:bodyPr>
          <a:lstStyle/>
          <a:p>
            <a:r>
              <a:rPr lang="it-IT" b="1" dirty="0" err="1"/>
              <a:t>Var</a:t>
            </a:r>
            <a:r>
              <a:rPr lang="it-IT" b="1" dirty="0"/>
              <a:t> % 2019 vs 2018</a:t>
            </a:r>
          </a:p>
        </p:txBody>
      </p:sp>
    </p:spTree>
    <p:extLst>
      <p:ext uri="{BB962C8B-B14F-4D97-AF65-F5344CB8AC3E}">
        <p14:creationId xmlns:p14="http://schemas.microsoft.com/office/powerpoint/2010/main" val="235208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a:xfrm>
            <a:off x="849085" y="180459"/>
            <a:ext cx="8680411" cy="1325563"/>
          </a:xfrm>
        </p:spPr>
        <p:txBody>
          <a:bodyPr>
            <a:normAutofit/>
          </a:bodyPr>
          <a:lstStyle/>
          <a:p>
            <a:r>
              <a:rPr lang="it-IT" sz="3200" b="1" dirty="0"/>
              <a:t>Mercati terzi: import di vino </a:t>
            </a:r>
            <a:r>
              <a:rPr lang="it-IT" sz="3200" b="1" u="sng" dirty="0"/>
              <a:t>da Italia </a:t>
            </a:r>
            <a:r>
              <a:rPr lang="it-IT" sz="3200" b="1" dirty="0"/>
              <a:t>2019 e variazione anno precedente</a:t>
            </a:r>
          </a:p>
        </p:txBody>
      </p:sp>
      <p:graphicFrame>
        <p:nvGraphicFramePr>
          <p:cNvPr id="5" name="Grafico 4">
            <a:extLst>
              <a:ext uri="{FF2B5EF4-FFF2-40B4-BE49-F238E27FC236}">
                <a16:creationId xmlns:a16="http://schemas.microsoft.com/office/drawing/2014/main" id="{7BA85B90-EC8E-4D9C-8E57-BBED445DA677}"/>
              </a:ext>
            </a:extLst>
          </p:cNvPr>
          <p:cNvGraphicFramePr/>
          <p:nvPr>
            <p:extLst>
              <p:ext uri="{D42A27DB-BD31-4B8C-83A1-F6EECF244321}">
                <p14:modId xmlns:p14="http://schemas.microsoft.com/office/powerpoint/2010/main" val="406269626"/>
              </p:ext>
            </p:extLst>
          </p:nvPr>
        </p:nvGraphicFramePr>
        <p:xfrm>
          <a:off x="355600" y="1867657"/>
          <a:ext cx="8287658" cy="49903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Grafico 15">
            <a:extLst>
              <a:ext uri="{FF2B5EF4-FFF2-40B4-BE49-F238E27FC236}">
                <a16:creationId xmlns:a16="http://schemas.microsoft.com/office/drawing/2014/main" id="{ED63A28B-9F86-4164-A34C-CF2229358130}"/>
              </a:ext>
            </a:extLst>
          </p:cNvPr>
          <p:cNvGraphicFramePr/>
          <p:nvPr>
            <p:extLst>
              <p:ext uri="{D42A27DB-BD31-4B8C-83A1-F6EECF244321}">
                <p14:modId xmlns:p14="http://schemas.microsoft.com/office/powerpoint/2010/main" val="3087305092"/>
              </p:ext>
            </p:extLst>
          </p:nvPr>
        </p:nvGraphicFramePr>
        <p:xfrm>
          <a:off x="6313714" y="3080266"/>
          <a:ext cx="5333999" cy="3597275"/>
        </p:xfrm>
        <a:graphic>
          <a:graphicData uri="http://schemas.openxmlformats.org/drawingml/2006/chart">
            <c:chart xmlns:c="http://schemas.openxmlformats.org/drawingml/2006/chart" xmlns:r="http://schemas.openxmlformats.org/officeDocument/2006/relationships" r:id="rId3"/>
          </a:graphicData>
        </a:graphic>
      </p:graphicFrame>
      <p:sp>
        <p:nvSpPr>
          <p:cNvPr id="17" name="CasellaDiTesto 16">
            <a:extLst>
              <a:ext uri="{FF2B5EF4-FFF2-40B4-BE49-F238E27FC236}">
                <a16:creationId xmlns:a16="http://schemas.microsoft.com/office/drawing/2014/main" id="{EF8A131A-8621-4395-9288-C88A4FC1EB2B}"/>
              </a:ext>
            </a:extLst>
          </p:cNvPr>
          <p:cNvSpPr txBox="1"/>
          <p:nvPr/>
        </p:nvSpPr>
        <p:spPr>
          <a:xfrm>
            <a:off x="1453618" y="1554480"/>
            <a:ext cx="3281668" cy="369332"/>
          </a:xfrm>
          <a:prstGeom prst="rect">
            <a:avLst/>
          </a:prstGeom>
          <a:solidFill>
            <a:schemeClr val="accent4">
              <a:lumMod val="20000"/>
              <a:lumOff val="80000"/>
            </a:schemeClr>
          </a:solidFill>
        </p:spPr>
        <p:txBody>
          <a:bodyPr wrap="none" rtlCol="0">
            <a:spAutoFit/>
          </a:bodyPr>
          <a:lstStyle/>
          <a:p>
            <a:r>
              <a:rPr lang="it-IT" b="1" dirty="0"/>
              <a:t>Import totale vino (Milioni €)</a:t>
            </a:r>
          </a:p>
        </p:txBody>
      </p:sp>
      <p:sp>
        <p:nvSpPr>
          <p:cNvPr id="18" name="CasellaDiTesto 17">
            <a:extLst>
              <a:ext uri="{FF2B5EF4-FFF2-40B4-BE49-F238E27FC236}">
                <a16:creationId xmlns:a16="http://schemas.microsoft.com/office/drawing/2014/main" id="{B96CC2DE-4962-4782-BB5A-05637AE925B9}"/>
              </a:ext>
            </a:extLst>
          </p:cNvPr>
          <p:cNvSpPr txBox="1"/>
          <p:nvPr/>
        </p:nvSpPr>
        <p:spPr>
          <a:xfrm>
            <a:off x="9160328" y="2710934"/>
            <a:ext cx="2297424" cy="369332"/>
          </a:xfrm>
          <a:prstGeom prst="rect">
            <a:avLst/>
          </a:prstGeom>
          <a:solidFill>
            <a:schemeClr val="bg2"/>
          </a:solidFill>
        </p:spPr>
        <p:txBody>
          <a:bodyPr wrap="none" rtlCol="0">
            <a:spAutoFit/>
          </a:bodyPr>
          <a:lstStyle/>
          <a:p>
            <a:r>
              <a:rPr lang="it-IT" b="1" dirty="0" err="1"/>
              <a:t>Var</a:t>
            </a:r>
            <a:r>
              <a:rPr lang="it-IT" b="1" dirty="0"/>
              <a:t> % 2019 vs 2018</a:t>
            </a:r>
          </a:p>
        </p:txBody>
      </p:sp>
    </p:spTree>
    <p:extLst>
      <p:ext uri="{BB962C8B-B14F-4D97-AF65-F5344CB8AC3E}">
        <p14:creationId xmlns:p14="http://schemas.microsoft.com/office/powerpoint/2010/main" val="219733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t>USA: import totale vino 2019</a:t>
            </a:r>
          </a:p>
        </p:txBody>
      </p:sp>
      <p:sp>
        <p:nvSpPr>
          <p:cNvPr id="5" name="CasellaDiTesto 4"/>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pic>
        <p:nvPicPr>
          <p:cNvPr id="3" name="Immagine 2"/>
          <p:cNvPicPr>
            <a:picLocks noChangeAspect="1"/>
          </p:cNvPicPr>
          <p:nvPr/>
        </p:nvPicPr>
        <p:blipFill>
          <a:blip r:embed="rId2"/>
          <a:stretch>
            <a:fillRect/>
          </a:stretch>
        </p:blipFill>
        <p:spPr>
          <a:xfrm>
            <a:off x="556394" y="2098033"/>
            <a:ext cx="10864609" cy="3780343"/>
          </a:xfrm>
          <a:prstGeom prst="rect">
            <a:avLst/>
          </a:prstGeom>
        </p:spPr>
      </p:pic>
    </p:spTree>
    <p:extLst>
      <p:ext uri="{BB962C8B-B14F-4D97-AF65-F5344CB8AC3E}">
        <p14:creationId xmlns:p14="http://schemas.microsoft.com/office/powerpoint/2010/main" val="34857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t>USA: import totale vino per provenienza</a:t>
            </a:r>
          </a:p>
        </p:txBody>
      </p:sp>
      <p:pic>
        <p:nvPicPr>
          <p:cNvPr id="6" name="Immagine 5"/>
          <p:cNvPicPr>
            <a:picLocks noChangeAspect="1"/>
          </p:cNvPicPr>
          <p:nvPr/>
        </p:nvPicPr>
        <p:blipFill>
          <a:blip r:embed="rId2"/>
          <a:stretch>
            <a:fillRect/>
          </a:stretch>
        </p:blipFill>
        <p:spPr>
          <a:xfrm>
            <a:off x="539287" y="1848862"/>
            <a:ext cx="10864609" cy="4300458"/>
          </a:xfrm>
          <a:prstGeom prst="rect">
            <a:avLst/>
          </a:prstGeom>
        </p:spPr>
      </p:pic>
      <p:sp>
        <p:nvSpPr>
          <p:cNvPr id="7" name="CasellaDiTesto 6">
            <a:extLst>
              <a:ext uri="{FF2B5EF4-FFF2-40B4-BE49-F238E27FC236}">
                <a16:creationId xmlns:a16="http://schemas.microsoft.com/office/drawing/2014/main" id="{94F6BC53-9892-45E5-810A-AAEA7C74127E}"/>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3963587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t>USA: import vini </a:t>
            </a:r>
            <a:r>
              <a:rPr lang="it-IT" sz="3200" b="1" dirty="0" err="1"/>
              <a:t>fermi&amp;frizzanti</a:t>
            </a:r>
            <a:r>
              <a:rPr lang="it-IT" sz="3200" b="1" dirty="0"/>
              <a:t> confezionati per provenienza</a:t>
            </a:r>
          </a:p>
        </p:txBody>
      </p:sp>
      <p:pic>
        <p:nvPicPr>
          <p:cNvPr id="4" name="Immagine 3"/>
          <p:cNvPicPr>
            <a:picLocks noChangeAspect="1"/>
          </p:cNvPicPr>
          <p:nvPr/>
        </p:nvPicPr>
        <p:blipFill>
          <a:blip r:embed="rId2"/>
          <a:stretch>
            <a:fillRect/>
          </a:stretch>
        </p:blipFill>
        <p:spPr>
          <a:xfrm>
            <a:off x="550506" y="1848862"/>
            <a:ext cx="10864609" cy="4300458"/>
          </a:xfrm>
          <a:prstGeom prst="rect">
            <a:avLst/>
          </a:prstGeom>
        </p:spPr>
      </p:pic>
      <p:sp>
        <p:nvSpPr>
          <p:cNvPr id="6" name="CasellaDiTesto 5">
            <a:extLst>
              <a:ext uri="{FF2B5EF4-FFF2-40B4-BE49-F238E27FC236}">
                <a16:creationId xmlns:a16="http://schemas.microsoft.com/office/drawing/2014/main" id="{DD795B3A-27C2-4F05-8DBF-89A56A95833E}"/>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1879255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1F335-EB25-4217-A80F-8919DFF8CF3B}"/>
              </a:ext>
            </a:extLst>
          </p:cNvPr>
          <p:cNvSpPr>
            <a:spLocks noGrp="1"/>
          </p:cNvSpPr>
          <p:nvPr>
            <p:ph type="title"/>
          </p:nvPr>
        </p:nvSpPr>
        <p:spPr/>
        <p:txBody>
          <a:bodyPr>
            <a:normAutofit/>
          </a:bodyPr>
          <a:lstStyle/>
          <a:p>
            <a:r>
              <a:rPr lang="it-IT" sz="3200" b="1" dirty="0"/>
              <a:t>USA: import vini spumanti per provenienza</a:t>
            </a:r>
          </a:p>
        </p:txBody>
      </p:sp>
      <p:pic>
        <p:nvPicPr>
          <p:cNvPr id="4" name="Immagine 3"/>
          <p:cNvPicPr>
            <a:picLocks noChangeAspect="1"/>
          </p:cNvPicPr>
          <p:nvPr/>
        </p:nvPicPr>
        <p:blipFill>
          <a:blip r:embed="rId2"/>
          <a:stretch>
            <a:fillRect/>
          </a:stretch>
        </p:blipFill>
        <p:spPr>
          <a:xfrm>
            <a:off x="545508" y="1848862"/>
            <a:ext cx="10864609" cy="4300458"/>
          </a:xfrm>
          <a:prstGeom prst="rect">
            <a:avLst/>
          </a:prstGeom>
        </p:spPr>
      </p:pic>
      <p:sp>
        <p:nvSpPr>
          <p:cNvPr id="6" name="CasellaDiTesto 5">
            <a:extLst>
              <a:ext uri="{FF2B5EF4-FFF2-40B4-BE49-F238E27FC236}">
                <a16:creationId xmlns:a16="http://schemas.microsoft.com/office/drawing/2014/main" id="{61841BC6-4B4B-4327-9625-D8411BD5EA85}"/>
              </a:ext>
            </a:extLst>
          </p:cNvPr>
          <p:cNvSpPr txBox="1"/>
          <p:nvPr/>
        </p:nvSpPr>
        <p:spPr>
          <a:xfrm>
            <a:off x="289249" y="6307494"/>
            <a:ext cx="4225837" cy="307777"/>
          </a:xfrm>
          <a:prstGeom prst="rect">
            <a:avLst/>
          </a:prstGeom>
          <a:noFill/>
        </p:spPr>
        <p:txBody>
          <a:bodyPr wrap="none" rtlCol="0">
            <a:spAutoFit/>
          </a:bodyPr>
          <a:lstStyle/>
          <a:p>
            <a:r>
              <a:rPr lang="it-IT" sz="1400" dirty="0"/>
              <a:t>Fonte: Nomisma Wine Monitor su dati doganali</a:t>
            </a:r>
          </a:p>
        </p:txBody>
      </p:sp>
    </p:spTree>
    <p:extLst>
      <p:ext uri="{BB962C8B-B14F-4D97-AF65-F5344CB8AC3E}">
        <p14:creationId xmlns:p14="http://schemas.microsoft.com/office/powerpoint/2010/main" val="18299976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2410</TotalTime>
  <Words>503</Words>
  <Application>Microsoft Office PowerPoint</Application>
  <PresentationFormat>Widescreen</PresentationFormat>
  <Paragraphs>50</Paragraphs>
  <Slides>14</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Century Gothic</vt:lpstr>
      <vt:lpstr>Gill Sans</vt:lpstr>
      <vt:lpstr>Gill Sans MT</vt:lpstr>
      <vt:lpstr>Tema di Office</vt:lpstr>
      <vt:lpstr>Presentazione standard di PowerPoint</vt:lpstr>
      <vt:lpstr>Indice dei contenuti</vt:lpstr>
      <vt:lpstr>Highlights</vt:lpstr>
      <vt:lpstr>Mercati terzi: import totale di vino 2019 e variazione anno precedente</vt:lpstr>
      <vt:lpstr>Mercati terzi: import di vino da Italia 2019 e variazione anno precedente</vt:lpstr>
      <vt:lpstr>USA: import totale vino 2019</vt:lpstr>
      <vt:lpstr>USA: import totale vino per provenienza</vt:lpstr>
      <vt:lpstr>USA: import vini fermi&amp;frizzanti confezionati per provenienza</vt:lpstr>
      <vt:lpstr>USA: import vini spumanti per provenienza</vt:lpstr>
      <vt:lpstr>CINA: import totale vino 2019</vt:lpstr>
      <vt:lpstr>CINA: import totale vino per provenienza</vt:lpstr>
      <vt:lpstr>CINA: import vini fermi&amp;frizzanti confezionati per provenienza</vt:lpstr>
      <vt:lpstr>CINA: import vini spumanti per provenienza</vt:lpstr>
      <vt:lpstr>Riferimenti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NOMISMA</dc:title>
  <dc:creator>Evita Gandini</dc:creator>
  <cp:lastModifiedBy>Denis Pantini</cp:lastModifiedBy>
  <cp:revision>168</cp:revision>
  <cp:lastPrinted>2019-11-22T17:27:01Z</cp:lastPrinted>
  <dcterms:created xsi:type="dcterms:W3CDTF">2019-03-07T12:12:27Z</dcterms:created>
  <dcterms:modified xsi:type="dcterms:W3CDTF">2020-02-08T16:29:11Z</dcterms:modified>
</cp:coreProperties>
</file>